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19"/>
  </p:notesMasterIdLst>
  <p:sldIdLst>
    <p:sldId id="256" r:id="rId5"/>
    <p:sldId id="257" r:id="rId6"/>
    <p:sldId id="259" r:id="rId7"/>
    <p:sldId id="258" r:id="rId8"/>
    <p:sldId id="261" r:id="rId9"/>
    <p:sldId id="260" r:id="rId10"/>
    <p:sldId id="269" r:id="rId11"/>
    <p:sldId id="272" r:id="rId12"/>
    <p:sldId id="264" r:id="rId13"/>
    <p:sldId id="274" r:id="rId14"/>
    <p:sldId id="270" r:id="rId15"/>
    <p:sldId id="275" r:id="rId16"/>
    <p:sldId id="276" r:id="rId17"/>
    <p:sldId id="271" r:id="rId18"/>
  </p:sldIdLst>
  <p:sldSz cx="12192000" cy="6858000"/>
  <p:notesSz cx="9872663"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44" autoAdjust="0"/>
    <p:restoredTop sz="94660"/>
  </p:normalViewPr>
  <p:slideViewPr>
    <p:cSldViewPr snapToGrid="0">
      <p:cViewPr varScale="1">
        <p:scale>
          <a:sx n="69" d="100"/>
          <a:sy n="69" d="100"/>
        </p:scale>
        <p:origin x="3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4"/>
            <a:ext cx="4278048" cy="341313"/>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idx="1"/>
          </p:nvPr>
        </p:nvSpPr>
        <p:spPr>
          <a:xfrm>
            <a:off x="5591458" y="4"/>
            <a:ext cx="4279628" cy="341313"/>
          </a:xfrm>
          <a:prstGeom prst="rect">
            <a:avLst/>
          </a:prstGeom>
        </p:spPr>
        <p:txBody>
          <a:bodyPr vert="horz" lIns="90727" tIns="45363" rIns="90727" bIns="45363" rtlCol="0"/>
          <a:lstStyle>
            <a:lvl1pPr algn="r">
              <a:defRPr sz="1200"/>
            </a:lvl1pPr>
          </a:lstStyle>
          <a:p>
            <a:fld id="{C7AA808F-F564-4855-8E49-3AE13BDAF9DD}" type="datetimeFigureOut">
              <a:rPr lang="en-GB" smtClean="0"/>
              <a:t>05/04/2023</a:t>
            </a:fld>
            <a:endParaRPr lang="en-GB"/>
          </a:p>
        </p:txBody>
      </p:sp>
      <p:sp>
        <p:nvSpPr>
          <p:cNvPr id="4" name="Slide Image Placeholder 3"/>
          <p:cNvSpPr>
            <a:spLocks noGrp="1" noRot="1" noChangeAspect="1"/>
          </p:cNvSpPr>
          <p:nvPr>
            <p:ph type="sldImg" idx="2"/>
          </p:nvPr>
        </p:nvSpPr>
        <p:spPr>
          <a:xfrm>
            <a:off x="2898775" y="849313"/>
            <a:ext cx="4075113" cy="2293937"/>
          </a:xfrm>
          <a:prstGeom prst="rect">
            <a:avLst/>
          </a:prstGeom>
          <a:noFill/>
          <a:ln w="12700">
            <a:solidFill>
              <a:prstClr val="black"/>
            </a:solidFill>
          </a:ln>
        </p:spPr>
        <p:txBody>
          <a:bodyPr vert="horz" lIns="90727" tIns="45363" rIns="90727" bIns="45363" rtlCol="0" anchor="ctr"/>
          <a:lstStyle/>
          <a:p>
            <a:endParaRPr lang="en-GB"/>
          </a:p>
        </p:txBody>
      </p:sp>
      <p:sp>
        <p:nvSpPr>
          <p:cNvPr id="5" name="Notes Placeholder 4"/>
          <p:cNvSpPr>
            <a:spLocks noGrp="1"/>
          </p:cNvSpPr>
          <p:nvPr>
            <p:ph type="body" sz="quarter" idx="3"/>
          </p:nvPr>
        </p:nvSpPr>
        <p:spPr>
          <a:xfrm>
            <a:off x="986638" y="3271842"/>
            <a:ext cx="7899393" cy="2676525"/>
          </a:xfrm>
          <a:prstGeom prst="rect">
            <a:avLst/>
          </a:prstGeom>
        </p:spPr>
        <p:txBody>
          <a:bodyPr vert="horz" lIns="90727" tIns="45363" rIns="90727" bIns="45363"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5" y="6456363"/>
            <a:ext cx="4278048" cy="341312"/>
          </a:xfrm>
          <a:prstGeom prst="rect">
            <a:avLst/>
          </a:prstGeom>
        </p:spPr>
        <p:txBody>
          <a:bodyPr vert="horz" lIns="90727" tIns="45363" rIns="90727" bIns="45363" rtlCol="0" anchor="b"/>
          <a:lstStyle>
            <a:lvl1pPr algn="l">
              <a:defRPr sz="1200"/>
            </a:lvl1pPr>
          </a:lstStyle>
          <a:p>
            <a:endParaRPr lang="en-GB"/>
          </a:p>
        </p:txBody>
      </p:sp>
      <p:sp>
        <p:nvSpPr>
          <p:cNvPr id="7" name="Slide Number Placeholder 6"/>
          <p:cNvSpPr>
            <a:spLocks noGrp="1"/>
          </p:cNvSpPr>
          <p:nvPr>
            <p:ph type="sldNum" sz="quarter" idx="5"/>
          </p:nvPr>
        </p:nvSpPr>
        <p:spPr>
          <a:xfrm>
            <a:off x="5591458" y="6456363"/>
            <a:ext cx="4279628" cy="341312"/>
          </a:xfrm>
          <a:prstGeom prst="rect">
            <a:avLst/>
          </a:prstGeom>
        </p:spPr>
        <p:txBody>
          <a:bodyPr vert="horz" lIns="90727" tIns="45363" rIns="90727" bIns="45363" rtlCol="0" anchor="b"/>
          <a:lstStyle>
            <a:lvl1pPr algn="r">
              <a:defRPr sz="1200"/>
            </a:lvl1pPr>
          </a:lstStyle>
          <a:p>
            <a:fld id="{368B47C8-8BA3-4497-AA19-C145BA7CBC27}" type="slidenum">
              <a:rPr lang="en-GB" smtClean="0"/>
              <a:t>‹#›</a:t>
            </a:fld>
            <a:endParaRPr lang="en-GB"/>
          </a:p>
        </p:txBody>
      </p:sp>
    </p:spTree>
    <p:extLst>
      <p:ext uri="{BB962C8B-B14F-4D97-AF65-F5344CB8AC3E}">
        <p14:creationId xmlns:p14="http://schemas.microsoft.com/office/powerpoint/2010/main" val="1600434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5B1E252-8C95-4CC2-BB99-EEEF9632917C}" type="datetimeFigureOut">
              <a:rPr lang="en-GB" smtClean="0"/>
              <a:t>05/04/2023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3170372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B1E252-8C95-4CC2-BB99-EEEF9632917C}" type="datetimeFigureOut">
              <a:rPr lang="en-GB" smtClean="0"/>
              <a:t>05/04/2023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518688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B1E252-8C95-4CC2-BB99-EEEF9632917C}" type="datetimeFigureOut">
              <a:rPr lang="en-GB" smtClean="0"/>
              <a:t>05/04/2023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826564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B1E252-8C95-4CC2-BB99-EEEF9632917C}" type="datetimeFigureOut">
              <a:rPr lang="en-GB" smtClean="0"/>
              <a:t>05/04/2023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664134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5B1E252-8C95-4CC2-BB99-EEEF9632917C}" type="datetimeFigureOut">
              <a:rPr lang="en-GB" smtClean="0"/>
              <a:t>05/04/2023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1940943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B1E252-8C95-4CC2-BB99-EEEF9632917C}" type="datetimeFigureOut">
              <a:rPr lang="en-GB" smtClean="0"/>
              <a:t>05/04/2023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142667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5B1E252-8C95-4CC2-BB99-EEEF9632917C}" type="datetimeFigureOut">
              <a:rPr lang="en-GB" smtClean="0"/>
              <a:t>05/04/2023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2378940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5B1E252-8C95-4CC2-BB99-EEEF9632917C}" type="datetimeFigureOut">
              <a:rPr lang="en-GB" smtClean="0"/>
              <a:t>05/04/2023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1018085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B1E252-8C95-4CC2-BB99-EEEF9632917C}" type="datetimeFigureOut">
              <a:rPr lang="en-GB" smtClean="0"/>
              <a:t>05/04/2023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4258148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5B1E252-8C95-4CC2-BB99-EEEF9632917C}" type="datetimeFigureOut">
              <a:rPr lang="en-GB" smtClean="0"/>
              <a:t>05/04/2023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1771438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5B1E252-8C95-4CC2-BB99-EEEF9632917C}" type="datetimeFigureOut">
              <a:rPr lang="en-GB" smtClean="0"/>
              <a:t>05/04/2023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BC634A-1F27-484A-BEFB-22ABA5C006DC}" type="slidenum">
              <a:rPr lang="en-GB" smtClean="0"/>
              <a:t>‹#›</a:t>
            </a:fld>
            <a:endParaRPr lang="en-GB"/>
          </a:p>
        </p:txBody>
      </p:sp>
    </p:spTree>
    <p:extLst>
      <p:ext uri="{BB962C8B-B14F-4D97-AF65-F5344CB8AC3E}">
        <p14:creationId xmlns:p14="http://schemas.microsoft.com/office/powerpoint/2010/main" val="3172645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B1E252-8C95-4CC2-BB99-EEEF9632917C}" type="datetimeFigureOut">
              <a:rPr lang="en-GB" smtClean="0"/>
              <a:t>05/04/2023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BC634A-1F27-484A-BEFB-22ABA5C006DC}" type="slidenum">
              <a:rPr lang="en-GB" smtClean="0"/>
              <a:t>‹#›</a:t>
            </a:fld>
            <a:endParaRPr lang="en-GB"/>
          </a:p>
        </p:txBody>
      </p:sp>
    </p:spTree>
    <p:extLst>
      <p:ext uri="{BB962C8B-B14F-4D97-AF65-F5344CB8AC3E}">
        <p14:creationId xmlns:p14="http://schemas.microsoft.com/office/powerpoint/2010/main" val="115311026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cwmtafmorgannwg.wales/"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hyperlink" Target="https://www.lullabytrust.org.uk/" TargetMode="Externa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hyperlink" Target="https://twoinmind.org/" TargetMode="External"/><Relationship Id="rId7" Type="http://schemas.openxmlformats.org/officeDocument/2006/relationships/image" Target="../media/image25.jpeg"/><Relationship Id="rId2" Type="http://schemas.openxmlformats.org/officeDocument/2006/relationships/hyperlink" Target="https://www.gingerbread.org.uk/" TargetMode="External"/><Relationship Id="rId1" Type="http://schemas.openxmlformats.org/officeDocument/2006/relationships/slideLayout" Target="../slideLayouts/slideLayout7.xml"/><Relationship Id="rId6" Type="http://schemas.openxmlformats.org/officeDocument/2006/relationships/hyperlink" Target="https://www.annafreud.org/on-my-mind/self-care/" TargetMode="External"/><Relationship Id="rId5" Type="http://schemas.openxmlformats.org/officeDocument/2006/relationships/hyperlink" Target="https://www.bestbeginnings.org.uk/baby-buddy" TargetMode="External"/><Relationship Id="rId4" Type="http://schemas.openxmlformats.org/officeDocument/2006/relationships/hyperlink" Target="https://inourplace.heiapply.com/online-learnin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jpeg"/><Relationship Id="rId2" Type="http://schemas.openxmlformats.org/officeDocument/2006/relationships/hyperlink" Target="https://www.therapistaid.com/worksheets/what-is-anxiety.pdf" TargetMode="Externa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mailto:Admin@mhmwales.org.uk" TargetMode="External"/><Relationship Id="rId4" Type="http://schemas.openxmlformats.org/officeDocument/2006/relationships/hyperlink" Target="mailto:ARCInformationandAdvice@bridgend.gov.uk"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s://www.citizensadvice.org.uk/wales/" TargetMode="External"/><Relationship Id="rId7" Type="http://schemas.openxmlformats.org/officeDocument/2006/relationships/hyperlink" Target="https://www.motherkind.co/#new-page-3" TargetMode="External"/><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hyperlink" Target="https://www.happymumhappybaby.com/podcast/" TargetMode="External"/><Relationship Id="rId5" Type="http://schemas.openxmlformats.org/officeDocument/2006/relationships/hyperlink" Target="https://nhswales365-my.sharepoint.com/personal/gillian_aughey_wales_nhs_uk/Documents/callhelpine.org.uk" TargetMode="External"/><Relationship Id="rId4" Type="http://schemas.openxmlformats.org/officeDocument/2006/relationships/hyperlink" Target="https://pandasfoundation.org.uk/"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tommys.org/pregnancy-information" TargetMode="External"/><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hyperlink" Target="https://www.bbc.co.uk/tiny-happy-people/activities/zjh8hbk" TargetMode="External"/><Relationship Id="rId5" Type="http://schemas.openxmlformats.org/officeDocument/2006/relationships/hyperlink" Target="https://www.youngminds.org.uk/" TargetMode="External"/><Relationship Id="rId4" Type="http://schemas.openxmlformats.org/officeDocument/2006/relationships/hyperlink" Target="https://www.pregnancysicknesssupport.org.uk/"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reachingoutpmh.co.uk/" TargetMode="External"/><Relationship Id="rId7" Type="http://schemas.openxmlformats.org/officeDocument/2006/relationships/hyperlink" Target="https://thedadpad.co.uk/" TargetMode="External"/><Relationship Id="rId2" Type="http://schemas.openxmlformats.org/officeDocument/2006/relationships/image" Target="../media/image10.gif"/><Relationship Id="rId1" Type="http://schemas.openxmlformats.org/officeDocument/2006/relationships/slideLayout" Target="../slideLayouts/slideLayout7.xml"/><Relationship Id="rId6" Type="http://schemas.openxmlformats.org/officeDocument/2006/relationships/hyperlink" Target="https://www.ladsanddads.org/" TargetMode="External"/><Relationship Id="rId5" Type="http://schemas.openxmlformats.org/officeDocument/2006/relationships/hyperlink" Target="https://www.facebook.com/groups/612559259272314" TargetMode="External"/><Relationship Id="rId4" Type="http://schemas.openxmlformats.org/officeDocument/2006/relationships/hyperlink" Target="http://www.fatherhoodinstitute.or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phw.nhs.wales/services-and-teams/activate-your-life/" TargetMode="External"/><Relationship Id="rId7" Type="http://schemas.openxmlformats.org/officeDocument/2006/relationships/hyperlink" Target="https://llttf.com/home/enjoy-series/enjoy-your-baby-2/" TargetMode="External"/><Relationship Id="rId2" Type="http://schemas.openxmlformats.org/officeDocument/2006/relationships/hyperlink" Target="https://valleyssteps.org/online-sessions/" TargetMode="External"/><Relationship Id="rId1" Type="http://schemas.openxmlformats.org/officeDocument/2006/relationships/slideLayout" Target="../slideLayouts/slideLayout7.xml"/><Relationship Id="rId6" Type="http://schemas.openxmlformats.org/officeDocument/2006/relationships/hyperlink" Target="https://llttf.com/home/enjoy-series/" TargetMode="External"/><Relationship Id="rId11" Type="http://schemas.openxmlformats.org/officeDocument/2006/relationships/image" Target="../media/image19.png"/><Relationship Id="rId5" Type="http://schemas.openxmlformats.org/officeDocument/2006/relationships/hyperlink" Target="https://llttf.com/" TargetMode="External"/><Relationship Id="rId10" Type="http://schemas.openxmlformats.org/officeDocument/2006/relationships/image" Target="../media/image18.png"/><Relationship Id="rId4" Type="http://schemas.openxmlformats.org/officeDocument/2006/relationships/hyperlink" Target="http://www.mind.org.uk/AMWales" TargetMode="External"/><Relationship Id="rId9" Type="http://schemas.openxmlformats.org/officeDocument/2006/relationships/hyperlink" Target="https://llttf.com/home/enjoy-series/enjoy-your-bump-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372231" y="18407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GB" sz="1399" dirty="0"/>
          </a:p>
          <a:p>
            <a:endParaRPr lang="en-GB" sz="1399" dirty="0"/>
          </a:p>
          <a:p>
            <a:endParaRPr lang="en-GB" sz="1399" dirty="0"/>
          </a:p>
          <a:p>
            <a:endParaRPr lang="en-GB" sz="1399" dirty="0"/>
          </a:p>
          <a:p>
            <a:pPr algn="ctr"/>
            <a:endParaRPr lang="en-GB" sz="1399" dirty="0"/>
          </a:p>
          <a:p>
            <a:pPr algn="ctr"/>
            <a:endParaRPr lang="en-GB" sz="1399" dirty="0"/>
          </a:p>
          <a:p>
            <a:pPr algn="ctr"/>
            <a:endParaRPr lang="en-GB" sz="1399" dirty="0" smtClean="0"/>
          </a:p>
          <a:p>
            <a:pPr algn="ctr"/>
            <a:endParaRPr lang="en-GB" sz="1399" dirty="0"/>
          </a:p>
          <a:p>
            <a:pPr algn="ctr"/>
            <a:endParaRPr lang="en-GB" sz="1399" dirty="0" smtClean="0"/>
          </a:p>
          <a:p>
            <a:pPr algn="ctr"/>
            <a:endParaRPr lang="en-GB" sz="1399" dirty="0"/>
          </a:p>
          <a:p>
            <a:pPr algn="ctr"/>
            <a:endParaRPr lang="en-GB" sz="1399" dirty="0" smtClean="0"/>
          </a:p>
          <a:p>
            <a:pPr algn="ctr"/>
            <a:r>
              <a:rPr lang="en-GB" sz="1399" dirty="0" smtClean="0"/>
              <a:t>This </a:t>
            </a:r>
            <a:r>
              <a:rPr lang="en-GB" sz="1399" dirty="0"/>
              <a:t>care bundle has been designed by the Specialist Perinatal Mental Health </a:t>
            </a:r>
            <a:r>
              <a:rPr lang="en-GB" sz="1399" dirty="0" smtClean="0"/>
              <a:t>team in Cwm Taf Morgannwg University </a:t>
            </a:r>
            <a:r>
              <a:rPr lang="en-GB" sz="1399" dirty="0"/>
              <a:t>H</a:t>
            </a:r>
            <a:r>
              <a:rPr lang="en-GB" sz="1399" dirty="0" smtClean="0"/>
              <a:t>ealth </a:t>
            </a:r>
            <a:r>
              <a:rPr lang="en-GB" sz="1399" dirty="0"/>
              <a:t>B</a:t>
            </a:r>
            <a:r>
              <a:rPr lang="en-GB" sz="1399" dirty="0" smtClean="0"/>
              <a:t>oard </a:t>
            </a:r>
            <a:r>
              <a:rPr lang="en-GB" sz="1399" dirty="0"/>
              <a:t>to support pregnant people and new parents with tools and tips for you to try to offer some guidance and support whilst you are experiencing an emotional and difficult time. </a:t>
            </a:r>
            <a:endParaRPr lang="en-GB" sz="1399" dirty="0" smtClean="0"/>
          </a:p>
          <a:p>
            <a:pPr algn="ctr"/>
            <a:endParaRPr lang="en-GB" sz="1399" dirty="0"/>
          </a:p>
          <a:p>
            <a:pPr algn="ctr"/>
            <a:endParaRPr lang="en-GB" sz="1399" dirty="0"/>
          </a:p>
          <a:p>
            <a:endParaRPr lang="en-GB" sz="1399" dirty="0"/>
          </a:p>
          <a:p>
            <a:endParaRPr lang="en-GB" sz="1799" dirty="0"/>
          </a:p>
        </p:txBody>
      </p:sp>
      <p:sp>
        <p:nvSpPr>
          <p:cNvPr id="6" name="TextBox 5"/>
          <p:cNvSpPr txBox="1"/>
          <p:nvPr/>
        </p:nvSpPr>
        <p:spPr>
          <a:xfrm>
            <a:off x="7366028" y="1092143"/>
            <a:ext cx="4330806" cy="922945"/>
          </a:xfrm>
          <a:prstGeom prst="rect">
            <a:avLst/>
          </a:prstGeom>
          <a:noFill/>
        </p:spPr>
        <p:txBody>
          <a:bodyPr wrap="square" rtlCol="0">
            <a:spAutoFit/>
          </a:bodyPr>
          <a:lstStyle/>
          <a:p>
            <a:endParaRPr lang="en-GB" sz="1799" dirty="0"/>
          </a:p>
          <a:p>
            <a:endParaRPr lang="en-GB" sz="1799" dirty="0"/>
          </a:p>
          <a:p>
            <a:pPr marL="342890" indent="-342890">
              <a:buFont typeface="+mj-lt"/>
              <a:buAutoNum type="arabicPeriod"/>
            </a:pPr>
            <a:endParaRPr lang="en-GB" sz="1799" dirty="0"/>
          </a:p>
        </p:txBody>
      </p:sp>
      <p:sp>
        <p:nvSpPr>
          <p:cNvPr id="8" name="Rectangle 7"/>
          <p:cNvSpPr/>
          <p:nvPr/>
        </p:nvSpPr>
        <p:spPr>
          <a:xfrm>
            <a:off x="6899595" y="2795015"/>
            <a:ext cx="4797239" cy="646333"/>
          </a:xfrm>
          <a:prstGeom prst="rect">
            <a:avLst/>
          </a:prstGeom>
          <a:noFill/>
        </p:spPr>
        <p:txBody>
          <a:bodyPr wrap="square" lIns="91442" tIns="45721" rIns="91442" bIns="45721">
            <a:spAutoFit/>
          </a:bodyPr>
          <a:lstStyle/>
          <a:p>
            <a:pPr algn="ctr"/>
            <a:r>
              <a:rPr lang="en-US" sz="3600" dirty="0">
                <a:ln w="0"/>
                <a:effectLst>
                  <a:outerShdw blurRad="38100" dist="19050" dir="2700000" algn="tl" rotWithShape="0">
                    <a:schemeClr val="dk1">
                      <a:alpha val="40000"/>
                    </a:schemeClr>
                  </a:outerShdw>
                </a:effectLst>
              </a:rPr>
              <a:t>Perinatal Care Bundle</a:t>
            </a:r>
          </a:p>
        </p:txBody>
      </p:sp>
      <p:pic>
        <p:nvPicPr>
          <p:cNvPr id="1026" name="Picture 2" descr="Cwm Taf Morgannwg University Health Boar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8928" y="4959023"/>
            <a:ext cx="4038572" cy="11877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close up of a logo&#10;&#10;Description automatically generated"/>
          <p:cNvPicPr/>
          <p:nvPr/>
        </p:nvPicPr>
        <p:blipFill>
          <a:blip r:embed="rId4" cstate="print">
            <a:extLst>
              <a:ext uri="{28A0092B-C50C-407E-A947-70E740481C1C}">
                <a14:useLocalDpi xmlns:a14="http://schemas.microsoft.com/office/drawing/2010/main" val="0"/>
              </a:ext>
            </a:extLst>
          </a:blip>
          <a:stretch>
            <a:fillRect/>
          </a:stretch>
        </p:blipFill>
        <p:spPr bwMode="auto">
          <a:xfrm>
            <a:off x="8304981" y="421157"/>
            <a:ext cx="1954162" cy="2264916"/>
          </a:xfrm>
          <a:prstGeom prst="rect">
            <a:avLst/>
          </a:prstGeom>
          <a:noFill/>
          <a:ln w="12700">
            <a:solidFill>
              <a:srgbClr val="CC0057"/>
            </a:solidFill>
          </a:ln>
        </p:spPr>
      </p:pic>
      <p:sp>
        <p:nvSpPr>
          <p:cNvPr id="11" name="Rounded Rectangle 10"/>
          <p:cNvSpPr/>
          <p:nvPr/>
        </p:nvSpPr>
        <p:spPr>
          <a:xfrm>
            <a:off x="164198" y="184069"/>
            <a:ext cx="5476263"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399" dirty="0"/>
          </a:p>
          <a:p>
            <a:endParaRPr lang="en-GB" sz="1399" dirty="0"/>
          </a:p>
          <a:p>
            <a:endParaRPr lang="en-GB" sz="1399" dirty="0"/>
          </a:p>
          <a:p>
            <a:pPr algn="ctr"/>
            <a:endParaRPr lang="en-GB" sz="1399" dirty="0"/>
          </a:p>
          <a:p>
            <a:pPr algn="ctr"/>
            <a:endParaRPr lang="en-GB" sz="1399" dirty="0"/>
          </a:p>
          <a:p>
            <a:pPr algn="ctr"/>
            <a:endParaRPr lang="en-GB" sz="1399" dirty="0" smtClean="0"/>
          </a:p>
          <a:p>
            <a:pPr algn="ctr"/>
            <a:endParaRPr lang="en-GB" sz="1399" dirty="0"/>
          </a:p>
          <a:p>
            <a:pPr algn="ctr"/>
            <a:endParaRPr lang="en-GB" sz="1399" dirty="0" smtClean="0"/>
          </a:p>
          <a:p>
            <a:pPr algn="ctr"/>
            <a:endParaRPr lang="en-GB" sz="1399" dirty="0"/>
          </a:p>
          <a:p>
            <a:pPr algn="ctr"/>
            <a:endParaRPr lang="en-GB" sz="1399" dirty="0"/>
          </a:p>
          <a:p>
            <a:endParaRPr lang="en-GB" sz="1399" dirty="0"/>
          </a:p>
          <a:p>
            <a:endParaRPr lang="en-GB" sz="1799" dirty="0"/>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63854" y="421157"/>
            <a:ext cx="2846307" cy="3680276"/>
          </a:xfrm>
          <a:prstGeom prst="rect">
            <a:avLst/>
          </a:prstGeom>
        </p:spPr>
      </p:pic>
      <p:pic>
        <p:nvPicPr>
          <p:cNvPr id="12" name="Picture 2" descr="Cwm Taf Morgannwg University Health Boar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921" y="4959023"/>
            <a:ext cx="3442440" cy="1187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6813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119997" y="229449"/>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sp>
        <p:nvSpPr>
          <p:cNvPr id="11" name="TextBox 10"/>
          <p:cNvSpPr txBox="1"/>
          <p:nvPr/>
        </p:nvSpPr>
        <p:spPr>
          <a:xfrm>
            <a:off x="615139" y="229449"/>
            <a:ext cx="4838818" cy="3539430"/>
          </a:xfrm>
          <a:prstGeom prst="rect">
            <a:avLst/>
          </a:prstGeom>
          <a:noFill/>
        </p:spPr>
        <p:txBody>
          <a:bodyPr wrap="square" rtlCol="0">
            <a:spAutoFit/>
          </a:bodyPr>
          <a:lstStyle/>
          <a:p>
            <a:r>
              <a:rPr lang="en-GB" sz="1400" dirty="0"/>
              <a:t>We know it can be hard to seek help as a parent or soon to be parent. You may worry that you’ll be judged or feel shame that you are struggling</a:t>
            </a:r>
            <a:r>
              <a:rPr lang="en-GB" sz="1400" dirty="0" smtClean="0"/>
              <a:t>.</a:t>
            </a:r>
          </a:p>
          <a:p>
            <a:endParaRPr lang="en-GB" sz="1400" dirty="0"/>
          </a:p>
          <a:p>
            <a:r>
              <a:rPr lang="en-GB" sz="1400" dirty="0" smtClean="0"/>
              <a:t>Find out what’s going on in your local community</a:t>
            </a:r>
          </a:p>
          <a:p>
            <a:r>
              <a:rPr lang="en-GB" sz="1400" dirty="0" smtClean="0"/>
              <a:t>Accessing local groups and activities can help you meet people with similar interests and lifestyles. You can often find out what groups are available in your area from your Midwife, Health Visitor, local library or online. There are also different groups on social media which can be helpful but its also important to try not to compare yourself to others online.</a:t>
            </a:r>
            <a:endParaRPr lang="en-GB" sz="1400" dirty="0"/>
          </a:p>
          <a:p>
            <a:endParaRPr lang="en-GB" sz="1400" dirty="0"/>
          </a:p>
          <a:p>
            <a:r>
              <a:rPr lang="en-GB" sz="1400" dirty="0"/>
              <a:t>We have compiled a list of some support websites and charities </a:t>
            </a:r>
            <a:r>
              <a:rPr lang="en-GB" sz="1400" dirty="0" smtClean="0"/>
              <a:t>throughout this booklet that you </a:t>
            </a:r>
            <a:r>
              <a:rPr lang="en-GB" sz="1400" dirty="0"/>
              <a:t>can </a:t>
            </a:r>
            <a:r>
              <a:rPr lang="en-GB" sz="1400" dirty="0" smtClean="0"/>
              <a:t>use which includes mental health support and parenting/family guidance. We have also included some Apps which you may find beneficial</a:t>
            </a:r>
          </a:p>
        </p:txBody>
      </p:sp>
      <p:sp>
        <p:nvSpPr>
          <p:cNvPr id="13" name="Rounded Rectangle 12"/>
          <p:cNvSpPr/>
          <p:nvPr/>
        </p:nvSpPr>
        <p:spPr>
          <a:xfrm>
            <a:off x="6231767" y="152320"/>
            <a:ext cx="5604633" cy="650255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sp>
        <p:nvSpPr>
          <p:cNvPr id="14" name="Rectangle 13"/>
          <p:cNvSpPr/>
          <p:nvPr/>
        </p:nvSpPr>
        <p:spPr>
          <a:xfrm>
            <a:off x="7529686" y="44841"/>
            <a:ext cx="3297249"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Safer Sleep</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15" name="Picture 2" descr="https://www.lullabytrust.org.uk/wp-content/themes/lullabytrust-2017/assets/images/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1956" y="83306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622490" y="824132"/>
            <a:ext cx="3860800" cy="923330"/>
          </a:xfrm>
          <a:prstGeom prst="rect">
            <a:avLst/>
          </a:prstGeom>
          <a:noFill/>
        </p:spPr>
        <p:txBody>
          <a:bodyPr wrap="square" rtlCol="0">
            <a:spAutoFit/>
          </a:bodyPr>
          <a:lstStyle/>
          <a:p>
            <a:r>
              <a:rPr lang="en-GB" dirty="0"/>
              <a:t>The Lullaby Trust - Safer sleep for </a:t>
            </a:r>
            <a:r>
              <a:rPr lang="en-GB" dirty="0" smtClean="0"/>
              <a:t>babies</a:t>
            </a:r>
            <a:r>
              <a:rPr lang="en-GB" dirty="0"/>
              <a:t> </a:t>
            </a:r>
            <a:r>
              <a:rPr lang="en-GB" dirty="0" smtClean="0"/>
              <a:t>and support for families</a:t>
            </a:r>
          </a:p>
          <a:p>
            <a:r>
              <a:rPr lang="en-GB" b="1" dirty="0" smtClean="0"/>
              <a:t>www.lullabytrust.org.uk</a:t>
            </a:r>
          </a:p>
        </p:txBody>
      </p:sp>
      <p:sp>
        <p:nvSpPr>
          <p:cNvPr id="17" name="TextBox 16"/>
          <p:cNvSpPr txBox="1"/>
          <p:nvPr/>
        </p:nvSpPr>
        <p:spPr>
          <a:xfrm>
            <a:off x="6320832" y="1854941"/>
            <a:ext cx="4344342" cy="4031873"/>
          </a:xfrm>
          <a:prstGeom prst="rect">
            <a:avLst/>
          </a:prstGeom>
          <a:noFill/>
        </p:spPr>
        <p:txBody>
          <a:bodyPr wrap="square" rtlCol="0">
            <a:spAutoFit/>
          </a:bodyPr>
          <a:lstStyle/>
          <a:p>
            <a:r>
              <a:rPr lang="en-GB" sz="1600" b="1" dirty="0" smtClean="0"/>
              <a:t>What is SIDS?</a:t>
            </a:r>
          </a:p>
          <a:p>
            <a:r>
              <a:rPr lang="en-GB" sz="1600" dirty="0" smtClean="0"/>
              <a:t>Sudden Infant Death Syndrome – the unexpected and sudden death of a baby where no cause is found.</a:t>
            </a:r>
          </a:p>
          <a:p>
            <a:endParaRPr lang="en-GB" sz="1600" dirty="0"/>
          </a:p>
          <a:p>
            <a:r>
              <a:rPr lang="en-GB" sz="1600" dirty="0" smtClean="0"/>
              <a:t>Always put your baby on their back for every sleep, day and night, as the chance of SIDS is particularly high for babies who are sometimes placed on their front or side</a:t>
            </a:r>
          </a:p>
          <a:p>
            <a:endParaRPr lang="en-GB" sz="1600" dirty="0" smtClean="0"/>
          </a:p>
          <a:p>
            <a:r>
              <a:rPr lang="en-GB" sz="1600" dirty="0" smtClean="0"/>
              <a:t>Give your baby a clear, safe sleep space, in the same room as you - </a:t>
            </a:r>
            <a:r>
              <a:rPr lang="en-GB" sz="1600" dirty="0"/>
              <a:t>a</a:t>
            </a:r>
            <a:r>
              <a:rPr lang="en-GB" sz="1600" dirty="0" smtClean="0"/>
              <a:t>void pillows, bumpers and soft toys.</a:t>
            </a:r>
          </a:p>
          <a:p>
            <a:endParaRPr lang="en-GB" sz="1600" dirty="0"/>
          </a:p>
          <a:p>
            <a:r>
              <a:rPr lang="en-GB" sz="1600" dirty="0" smtClean="0"/>
              <a:t>The safest mattresses for your baby are firm</a:t>
            </a:r>
          </a:p>
          <a:p>
            <a:r>
              <a:rPr lang="en-GB" sz="1600" dirty="0" smtClean="0"/>
              <a:t>and flat</a:t>
            </a:r>
            <a:endParaRPr lang="en-GB" sz="1600" dirty="0"/>
          </a:p>
        </p:txBody>
      </p:sp>
      <p:pic>
        <p:nvPicPr>
          <p:cNvPr id="18" name="Picture 17" descr="Illustration of baby sleeping on its bac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65174" y="2996698"/>
            <a:ext cx="966853" cy="96806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Illustratration of mum sharing room with bab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65175" y="5184819"/>
            <a:ext cx="943126" cy="96639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0" descr="https://www.lullabytrust.org.uk/wp-content/uploads/clearcot_800x800.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 r="3963" b="5266"/>
          <a:stretch/>
        </p:blipFill>
        <p:spPr bwMode="auto">
          <a:xfrm>
            <a:off x="10665174" y="4072239"/>
            <a:ext cx="978465" cy="94676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8" descr="Maternal mental health matters: how can we ensure adequate action is take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08395" y="3800819"/>
            <a:ext cx="3036137" cy="187041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07900" y="5823880"/>
            <a:ext cx="4534467" cy="830997"/>
          </a:xfrm>
          <a:prstGeom prst="rect">
            <a:avLst/>
          </a:prstGeom>
          <a:noFill/>
        </p:spPr>
        <p:txBody>
          <a:bodyPr wrap="square" rtlCol="0">
            <a:spAutoFit/>
          </a:bodyPr>
          <a:lstStyle/>
          <a:p>
            <a:r>
              <a:rPr lang="en-GB" sz="1200" dirty="0" smtClean="0"/>
              <a:t>Disclaimer – We have chosen these Apps/Podcasts as they are free to download. Cwm Taf Morgannwg Health Board cannot be held responsible or liable for additional purchases/adverts/subscriptions and you use them at your own discretion.</a:t>
            </a:r>
            <a:endParaRPr lang="en-GB" sz="1200" dirty="0"/>
          </a:p>
        </p:txBody>
      </p:sp>
    </p:spTree>
    <p:extLst>
      <p:ext uri="{BB962C8B-B14F-4D97-AF65-F5344CB8AC3E}">
        <p14:creationId xmlns:p14="http://schemas.microsoft.com/office/powerpoint/2010/main" val="2792635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6585881" y="460303"/>
            <a:ext cx="4813418" cy="584519"/>
          </a:xfrm>
          <a:prstGeom prst="rect">
            <a:avLst/>
          </a:prstGeom>
          <a:noFill/>
        </p:spPr>
        <p:txBody>
          <a:bodyPr wrap="square" rtlCol="0">
            <a:spAutoFit/>
          </a:bodyPr>
          <a:lstStyle/>
          <a:p>
            <a:endParaRPr lang="en-GB" sz="1399" dirty="0"/>
          </a:p>
          <a:p>
            <a:endParaRPr lang="en-GB" sz="1799" dirty="0"/>
          </a:p>
        </p:txBody>
      </p:sp>
      <p:sp>
        <p:nvSpPr>
          <p:cNvPr id="16" name="Rounded Rectangle 15"/>
          <p:cNvSpPr/>
          <p:nvPr/>
        </p:nvSpPr>
        <p:spPr>
          <a:xfrm>
            <a:off x="6306474" y="164938"/>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GB" sz="1100" b="1" u="sng" dirty="0" smtClean="0"/>
          </a:p>
          <a:p>
            <a:endParaRPr lang="en-GB" sz="1200" b="1" u="sng" dirty="0" smtClean="0"/>
          </a:p>
          <a:p>
            <a:endParaRPr lang="en-GB" sz="1200" b="1" u="sng" dirty="0" smtClean="0"/>
          </a:p>
          <a:p>
            <a:endParaRPr lang="en-GB" sz="1200" b="1" u="sng" dirty="0"/>
          </a:p>
          <a:p>
            <a:r>
              <a:rPr lang="en-GB" sz="1200" b="1" u="sng" dirty="0" smtClean="0"/>
              <a:t>Gingerbread Single Parents Charity</a:t>
            </a:r>
          </a:p>
          <a:p>
            <a:r>
              <a:rPr lang="en-GB" sz="1200" u="sng" dirty="0" smtClean="0">
                <a:hlinkClick r:id="rId2"/>
              </a:rPr>
              <a:t>https://www.gingerbread.org.uk/</a:t>
            </a:r>
            <a:endParaRPr lang="en-GB" sz="1200" dirty="0" smtClean="0"/>
          </a:p>
          <a:p>
            <a:r>
              <a:rPr lang="en-GB" sz="1200" dirty="0" smtClean="0"/>
              <a:t>Free help line, forums, web chat, claiming benefits</a:t>
            </a:r>
          </a:p>
          <a:p>
            <a:endParaRPr lang="en-GB" sz="1200" dirty="0"/>
          </a:p>
          <a:p>
            <a:r>
              <a:rPr lang="en-US" sz="1200" b="1" u="sng" dirty="0" smtClean="0"/>
              <a:t>Two </a:t>
            </a:r>
            <a:r>
              <a:rPr lang="en-US" sz="1200" b="1" u="sng" dirty="0"/>
              <a:t>in Mind –Parenting Made Easier</a:t>
            </a:r>
            <a:endParaRPr lang="en-GB" sz="1200" dirty="0"/>
          </a:p>
          <a:p>
            <a:r>
              <a:rPr lang="en-US" sz="1200" b="1" dirty="0"/>
              <a:t> </a:t>
            </a:r>
            <a:r>
              <a:rPr lang="en-US" sz="1200" dirty="0"/>
              <a:t>Becoming a parent is a beautiful journey; from infants’ first step to riding a bicycle. We guide you in every phase of it. Two in Mind is helping parents in parenting for more than a decade. Our team consists of a group of parents who are passionate to train the newly becoming parents and knows how to take care of an infant or a toddler.</a:t>
            </a:r>
            <a:endParaRPr lang="en-GB" sz="1200" dirty="0"/>
          </a:p>
          <a:p>
            <a:r>
              <a:rPr lang="en-US" sz="1200" dirty="0"/>
              <a:t> </a:t>
            </a:r>
            <a:r>
              <a:rPr lang="en-US" sz="1200" u="sng" dirty="0">
                <a:hlinkClick r:id="rId3"/>
              </a:rPr>
              <a:t>https://</a:t>
            </a:r>
            <a:r>
              <a:rPr lang="en-US" sz="1200" u="sng" dirty="0" smtClean="0">
                <a:hlinkClick r:id="rId3"/>
              </a:rPr>
              <a:t>twoinmind.org</a:t>
            </a:r>
            <a:endParaRPr lang="en-US" sz="1200" u="sng" dirty="0" smtClean="0"/>
          </a:p>
          <a:p>
            <a:endParaRPr lang="en-US" sz="1200" u="sng" dirty="0" smtClean="0"/>
          </a:p>
          <a:p>
            <a:r>
              <a:rPr lang="en-US" sz="1200" b="1" u="sng" dirty="0" err="1"/>
              <a:t>Solihull</a:t>
            </a:r>
            <a:r>
              <a:rPr lang="en-US" sz="1200" b="1" u="sng" dirty="0"/>
              <a:t> Approach – Understanding your child</a:t>
            </a:r>
            <a:endParaRPr lang="en-GB" sz="1200" dirty="0"/>
          </a:p>
          <a:p>
            <a:r>
              <a:rPr lang="en-US" sz="1200" dirty="0"/>
              <a:t> Online course for parents of children aged 6 months to 19 years. The first online course for parents to be awarded the Government’s </a:t>
            </a:r>
            <a:r>
              <a:rPr lang="en-US" sz="1200" dirty="0" err="1"/>
              <a:t>CANparent</a:t>
            </a:r>
            <a:r>
              <a:rPr lang="en-US" sz="1200" dirty="0"/>
              <a:t> Quality Mark. Developed by the </a:t>
            </a:r>
            <a:r>
              <a:rPr lang="en-US" sz="1200" dirty="0" err="1"/>
              <a:t>Solihull</a:t>
            </a:r>
            <a:r>
              <a:rPr lang="en-US" sz="1200" dirty="0"/>
              <a:t> Approach team; health professionals working together with parents and practitioners. It is available in several languages.</a:t>
            </a:r>
            <a:endParaRPr lang="en-GB" sz="1200" dirty="0"/>
          </a:p>
          <a:p>
            <a:r>
              <a:rPr lang="en-US" sz="1200" dirty="0"/>
              <a:t> </a:t>
            </a:r>
            <a:r>
              <a:rPr lang="en-US" sz="1200" u="sng" dirty="0" smtClean="0">
                <a:hlinkClick r:id="rId4"/>
              </a:rPr>
              <a:t>https</a:t>
            </a:r>
            <a:r>
              <a:rPr lang="en-US" sz="1200" u="sng" dirty="0">
                <a:hlinkClick r:id="rId4"/>
              </a:rPr>
              <a:t>://inourplace.heiapply.com/online-learning/</a:t>
            </a:r>
            <a:endParaRPr lang="en-GB" sz="1200" dirty="0"/>
          </a:p>
          <a:p>
            <a:r>
              <a:rPr lang="en-US" sz="1200" dirty="0"/>
              <a:t> </a:t>
            </a:r>
            <a:r>
              <a:rPr lang="en-US" sz="1200" dirty="0" smtClean="0"/>
              <a:t>Apply </a:t>
            </a:r>
            <a:r>
              <a:rPr lang="en-US" sz="1200" dirty="0"/>
              <a:t>this code for free access:  SWSOL</a:t>
            </a:r>
            <a:endParaRPr lang="en-GB" sz="1200" dirty="0"/>
          </a:p>
          <a:p>
            <a:r>
              <a:rPr lang="en-US" sz="1200" dirty="0"/>
              <a:t> </a:t>
            </a:r>
            <a:endParaRPr lang="en-GB" sz="1200" dirty="0"/>
          </a:p>
          <a:p>
            <a:r>
              <a:rPr lang="en-US" sz="1200" b="1" u="sng" dirty="0"/>
              <a:t>Baby Buddy App</a:t>
            </a:r>
            <a:endParaRPr lang="en-GB" sz="1200" dirty="0"/>
          </a:p>
          <a:p>
            <a:r>
              <a:rPr lang="en-US" sz="1200" dirty="0"/>
              <a:t> </a:t>
            </a:r>
            <a:r>
              <a:rPr lang="en-GB" sz="1200" dirty="0"/>
              <a:t>Baby Buddy App is our free multi-award winning, interactive pregnancy and parenting guide.</a:t>
            </a:r>
            <a:r>
              <a:rPr lang="en-GB" sz="1200" b="1" dirty="0"/>
              <a:t> </a:t>
            </a:r>
            <a:r>
              <a:rPr lang="en-GB" sz="1200" dirty="0"/>
              <a:t>Baby Buddy provides trusted, evidence-based information and self-care tools to help parents build their knowledge and confidence during the transition to parenthood and throughout the early stages of parenting</a:t>
            </a:r>
          </a:p>
          <a:p>
            <a:r>
              <a:rPr lang="en-US" sz="1200" dirty="0"/>
              <a:t> </a:t>
            </a:r>
            <a:r>
              <a:rPr lang="en-US" sz="1200" u="sng" dirty="0" smtClean="0">
                <a:hlinkClick r:id="rId5"/>
              </a:rPr>
              <a:t>https</a:t>
            </a:r>
            <a:r>
              <a:rPr lang="en-US" sz="1200" u="sng" dirty="0">
                <a:hlinkClick r:id="rId5"/>
              </a:rPr>
              <a:t>://www.bestbeginnings.org.uk/baby-buddy</a:t>
            </a:r>
            <a:endParaRPr lang="en-GB" sz="1200" dirty="0"/>
          </a:p>
          <a:p>
            <a:endParaRPr lang="en-US" sz="1200" u="sng" dirty="0"/>
          </a:p>
          <a:p>
            <a:r>
              <a:rPr lang="en-US" sz="1200" b="1" dirty="0"/>
              <a:t>Activity Ideas for Adults</a:t>
            </a:r>
            <a:endParaRPr lang="en-GB" sz="1200" dirty="0"/>
          </a:p>
          <a:p>
            <a:r>
              <a:rPr lang="en-US" sz="1200" dirty="0"/>
              <a:t>Ideas that offer opportunities for self-care and leisure activities.</a:t>
            </a:r>
            <a:endParaRPr lang="en-GB" sz="1200" dirty="0"/>
          </a:p>
          <a:p>
            <a:r>
              <a:rPr lang="en-US" sz="1200" u="sng" dirty="0">
                <a:hlinkClick r:id="rId6"/>
              </a:rPr>
              <a:t>https://www.annafreud.org/on-my-mind/self-care/</a:t>
            </a:r>
            <a:endParaRPr lang="en-GB" sz="1200" dirty="0"/>
          </a:p>
          <a:p>
            <a:endParaRPr lang="en-US" sz="1200" u="sng" dirty="0" smtClean="0"/>
          </a:p>
          <a:p>
            <a:endParaRPr lang="en-US" sz="1200" u="sng" dirty="0"/>
          </a:p>
          <a:p>
            <a:endParaRPr lang="en-GB" sz="1200" dirty="0"/>
          </a:p>
          <a:p>
            <a:endParaRPr lang="en-GB" dirty="0"/>
          </a:p>
          <a:p>
            <a:endParaRPr lang="en-GB" dirty="0"/>
          </a:p>
        </p:txBody>
      </p:sp>
      <p:sp>
        <p:nvSpPr>
          <p:cNvPr id="37" name="Rounded Rectangle 36"/>
          <p:cNvSpPr/>
          <p:nvPr/>
        </p:nvSpPr>
        <p:spPr>
          <a:xfrm>
            <a:off x="190358" y="164938"/>
            <a:ext cx="5753242" cy="650255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sp>
        <p:nvSpPr>
          <p:cNvPr id="38" name="TextBox 37"/>
          <p:cNvSpPr txBox="1"/>
          <p:nvPr/>
        </p:nvSpPr>
        <p:spPr>
          <a:xfrm>
            <a:off x="368300" y="419017"/>
            <a:ext cx="5575300" cy="4585871"/>
          </a:xfrm>
          <a:prstGeom prst="rect">
            <a:avLst/>
          </a:prstGeom>
          <a:noFill/>
        </p:spPr>
        <p:txBody>
          <a:bodyPr wrap="square" rtlCol="0">
            <a:spAutoFit/>
          </a:bodyPr>
          <a:lstStyle/>
          <a:p>
            <a:r>
              <a:rPr lang="en-GB" sz="1600" b="1" i="1" dirty="0"/>
              <a:t>Think about your space:</a:t>
            </a:r>
            <a:endParaRPr lang="en-GB" sz="1600" dirty="0"/>
          </a:p>
          <a:p>
            <a:endParaRPr lang="en-GB" sz="1600" dirty="0" smtClean="0"/>
          </a:p>
          <a:p>
            <a:r>
              <a:rPr lang="en-GB" sz="1600" dirty="0" smtClean="0"/>
              <a:t>Your </a:t>
            </a:r>
            <a:r>
              <a:rPr lang="en-GB" sz="1600" dirty="0"/>
              <a:t>environment can have a big impact on your day to day functioning and wellbeing. Think about the space you spend your time in and how it makes you feel. Here are a few ideas:</a:t>
            </a:r>
          </a:p>
          <a:p>
            <a:pPr lvl="0"/>
            <a:r>
              <a:rPr lang="en-GB" sz="1600" dirty="0"/>
              <a:t>A disorganised space can make it difficult to relax. Try and have an area of your home that is arranged as you like it. This could be your bedroom, bathroom or even your garden….</a:t>
            </a:r>
          </a:p>
          <a:p>
            <a:pPr lvl="0"/>
            <a:endParaRPr lang="en-GB" sz="1600" dirty="0" smtClean="0"/>
          </a:p>
          <a:p>
            <a:pPr lvl="0"/>
            <a:r>
              <a:rPr lang="en-GB" sz="1600" dirty="0" smtClean="0"/>
              <a:t>Using </a:t>
            </a:r>
            <a:r>
              <a:rPr lang="en-GB" sz="1600" dirty="0"/>
              <a:t>the areas in your home for their purpose – enjoying your dinner in front of the TV can be a relaxing treat, but is also an easy habit to get into. If you can, try and eat at the table as this will allow you to have a change of rooms and establish a routine. Try not to spend too much of the day time in your bedroom – use your day areas, such as the living room, kitchen or garden to maintain a day/night routine. </a:t>
            </a:r>
          </a:p>
          <a:p>
            <a:r>
              <a:rPr lang="en-GB" b="1" i="1" dirty="0"/>
              <a:t> </a:t>
            </a:r>
            <a:endParaRPr lang="en-GB" dirty="0"/>
          </a:p>
          <a:p>
            <a:endParaRPr lang="en-GB" dirty="0"/>
          </a:p>
        </p:txBody>
      </p:sp>
      <p:pic>
        <p:nvPicPr>
          <p:cNvPr id="39" name="Picture 4" descr="https://cdn.shortpixel.ai/spai/q_lossy+w_739+to_avif+ret_img/https:/www.mindful.org/content/uploads/AdobeStock_319814741-scaled.jpe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27201" y="4504767"/>
            <a:ext cx="2412999" cy="1978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2752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6353683" y="221099"/>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sp>
        <p:nvSpPr>
          <p:cNvPr id="5" name="Rounded Rectangle 4"/>
          <p:cNvSpPr/>
          <p:nvPr/>
        </p:nvSpPr>
        <p:spPr>
          <a:xfrm>
            <a:off x="164748" y="22110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pic>
        <p:nvPicPr>
          <p:cNvPr id="41" name="Picture 40"/>
          <p:cNvPicPr/>
          <p:nvPr/>
        </p:nvPicPr>
        <p:blipFill rotWithShape="1">
          <a:blip r:embed="rId2"/>
          <a:srcRect l="62591" t="17530" r="10027" b="18253"/>
          <a:stretch/>
        </p:blipFill>
        <p:spPr bwMode="auto">
          <a:xfrm>
            <a:off x="676644" y="412750"/>
            <a:ext cx="4653246" cy="5952331"/>
          </a:xfrm>
          <a:prstGeom prst="rect">
            <a:avLst/>
          </a:prstGeom>
          <a:ln>
            <a:noFill/>
          </a:ln>
          <a:extLst>
            <a:ext uri="{53640926-AAD7-44D8-BBD7-CCE9431645EC}">
              <a14:shadowObscured xmlns:a14="http://schemas.microsoft.com/office/drawing/2010/main"/>
            </a:ext>
          </a:extLst>
        </p:spPr>
      </p:pic>
      <p:pic>
        <p:nvPicPr>
          <p:cNvPr id="50" name="Picture 49"/>
          <p:cNvPicPr/>
          <p:nvPr/>
        </p:nvPicPr>
        <p:blipFill rotWithShape="1">
          <a:blip r:embed="rId3">
            <a:extLst>
              <a:ext uri="{28A0092B-C50C-407E-A947-70E740481C1C}">
                <a14:useLocalDpi xmlns:a14="http://schemas.microsoft.com/office/drawing/2010/main" val="0"/>
              </a:ext>
            </a:extLst>
          </a:blip>
          <a:srcRect l="62708" t="46050" r="33173" b="45494"/>
          <a:stretch/>
        </p:blipFill>
        <p:spPr bwMode="auto">
          <a:xfrm>
            <a:off x="6524488" y="641755"/>
            <a:ext cx="771525" cy="676275"/>
          </a:xfrm>
          <a:prstGeom prst="rect">
            <a:avLst/>
          </a:prstGeom>
          <a:ln>
            <a:noFill/>
          </a:ln>
          <a:extLst>
            <a:ext uri="{53640926-AAD7-44D8-BBD7-CCE9431645EC}">
              <a14:shadowObscured xmlns:a14="http://schemas.microsoft.com/office/drawing/2010/main"/>
            </a:ext>
          </a:extLst>
        </p:spPr>
      </p:pic>
      <p:pic>
        <p:nvPicPr>
          <p:cNvPr id="51" name="Picture 50"/>
          <p:cNvPicPr/>
          <p:nvPr/>
        </p:nvPicPr>
        <p:blipFill rotWithShape="1">
          <a:blip r:embed="rId3">
            <a:extLst>
              <a:ext uri="{28A0092B-C50C-407E-A947-70E740481C1C}">
                <a14:useLocalDpi xmlns:a14="http://schemas.microsoft.com/office/drawing/2010/main" val="0"/>
              </a:ext>
            </a:extLst>
          </a:blip>
          <a:srcRect l="62708" t="54268" r="34186" b="38817"/>
          <a:stretch/>
        </p:blipFill>
        <p:spPr bwMode="auto">
          <a:xfrm>
            <a:off x="6524487" y="1665114"/>
            <a:ext cx="771525" cy="600112"/>
          </a:xfrm>
          <a:prstGeom prst="rect">
            <a:avLst/>
          </a:prstGeom>
          <a:ln>
            <a:noFill/>
          </a:ln>
          <a:extLst>
            <a:ext uri="{53640926-AAD7-44D8-BBD7-CCE9431645EC}">
              <a14:shadowObscured xmlns:a14="http://schemas.microsoft.com/office/drawing/2010/main"/>
            </a:ext>
          </a:extLst>
        </p:spPr>
      </p:pic>
      <p:pic>
        <p:nvPicPr>
          <p:cNvPr id="52" name="Picture 51"/>
          <p:cNvPicPr/>
          <p:nvPr/>
        </p:nvPicPr>
        <p:blipFill rotWithShape="1">
          <a:blip r:embed="rId4">
            <a:extLst>
              <a:ext uri="{28A0092B-C50C-407E-A947-70E740481C1C}">
                <a14:useLocalDpi xmlns:a14="http://schemas.microsoft.com/office/drawing/2010/main" val="0"/>
              </a:ext>
            </a:extLst>
          </a:blip>
          <a:srcRect l="62272" t="44593" r="32836" b="46820"/>
          <a:stretch/>
        </p:blipFill>
        <p:spPr bwMode="auto">
          <a:xfrm>
            <a:off x="6435879" y="2697600"/>
            <a:ext cx="895350" cy="628650"/>
          </a:xfrm>
          <a:prstGeom prst="rect">
            <a:avLst/>
          </a:prstGeom>
          <a:ln>
            <a:noFill/>
          </a:ln>
          <a:extLst>
            <a:ext uri="{53640926-AAD7-44D8-BBD7-CCE9431645EC}">
              <a14:shadowObscured xmlns:a14="http://schemas.microsoft.com/office/drawing/2010/main"/>
            </a:ext>
          </a:extLst>
        </p:spPr>
      </p:pic>
      <p:pic>
        <p:nvPicPr>
          <p:cNvPr id="53" name="Picture 52"/>
          <p:cNvPicPr/>
          <p:nvPr/>
        </p:nvPicPr>
        <p:blipFill rotWithShape="1">
          <a:blip r:embed="rId4">
            <a:extLst>
              <a:ext uri="{28A0092B-C50C-407E-A947-70E740481C1C}">
                <a14:useLocalDpi xmlns:a14="http://schemas.microsoft.com/office/drawing/2010/main" val="0"/>
              </a:ext>
            </a:extLst>
          </a:blip>
          <a:srcRect l="62845" t="65549" r="33616" b="24832"/>
          <a:stretch/>
        </p:blipFill>
        <p:spPr bwMode="auto">
          <a:xfrm>
            <a:off x="6594920" y="4651281"/>
            <a:ext cx="647700" cy="704215"/>
          </a:xfrm>
          <a:prstGeom prst="rect">
            <a:avLst/>
          </a:prstGeom>
          <a:ln>
            <a:noFill/>
          </a:ln>
          <a:extLst>
            <a:ext uri="{53640926-AAD7-44D8-BBD7-CCE9431645EC}">
              <a14:shadowObscured xmlns:a14="http://schemas.microsoft.com/office/drawing/2010/main"/>
            </a:ext>
          </a:extLst>
        </p:spPr>
      </p:pic>
      <p:pic>
        <p:nvPicPr>
          <p:cNvPr id="54" name="Picture 53"/>
          <p:cNvPicPr/>
          <p:nvPr/>
        </p:nvPicPr>
        <p:blipFill rotWithShape="1">
          <a:blip r:embed="rId4">
            <a:extLst>
              <a:ext uri="{28A0092B-C50C-407E-A947-70E740481C1C}">
                <a14:useLocalDpi xmlns:a14="http://schemas.microsoft.com/office/drawing/2010/main" val="0"/>
              </a:ext>
            </a:extLst>
          </a:blip>
          <a:srcRect l="62741" t="54871" r="33928" b="36932"/>
          <a:stretch/>
        </p:blipFill>
        <p:spPr bwMode="auto">
          <a:xfrm>
            <a:off x="6524487" y="3709241"/>
            <a:ext cx="701304" cy="600075"/>
          </a:xfrm>
          <a:prstGeom prst="rect">
            <a:avLst/>
          </a:prstGeom>
          <a:ln>
            <a:noFill/>
          </a:ln>
          <a:extLst>
            <a:ext uri="{53640926-AAD7-44D8-BBD7-CCE9431645EC}">
              <a14:shadowObscured xmlns:a14="http://schemas.microsoft.com/office/drawing/2010/main"/>
            </a:ext>
          </a:extLst>
        </p:spPr>
      </p:pic>
      <p:sp>
        <p:nvSpPr>
          <p:cNvPr id="17" name="TextBox 16"/>
          <p:cNvSpPr txBox="1"/>
          <p:nvPr/>
        </p:nvSpPr>
        <p:spPr>
          <a:xfrm>
            <a:off x="7242620" y="235387"/>
            <a:ext cx="2089597" cy="3323987"/>
          </a:xfrm>
          <a:prstGeom prst="rect">
            <a:avLst/>
          </a:prstGeom>
          <a:noFill/>
        </p:spPr>
        <p:txBody>
          <a:bodyPr wrap="square" rtlCol="0">
            <a:spAutoFit/>
          </a:bodyPr>
          <a:lstStyle/>
          <a:p>
            <a:r>
              <a:rPr lang="en-GB" sz="1400" dirty="0" smtClean="0"/>
              <a:t/>
            </a:r>
            <a:br>
              <a:rPr lang="en-GB" sz="1400" dirty="0" smtClean="0"/>
            </a:br>
            <a:r>
              <a:rPr lang="en-GB" sz="1400" b="1" dirty="0" smtClean="0"/>
              <a:t>Mind Mood Tracker:</a:t>
            </a:r>
          </a:p>
          <a:p>
            <a:r>
              <a:rPr lang="en-GB" sz="1400" dirty="0" smtClean="0"/>
              <a:t>A diary or journal to consider things you are grateful for and to keep track on your day</a:t>
            </a:r>
          </a:p>
          <a:p>
            <a:r>
              <a:rPr lang="en-GB" sz="1400" dirty="0" smtClean="0"/>
              <a:t/>
            </a:r>
            <a:br>
              <a:rPr lang="en-GB" sz="1400" dirty="0" smtClean="0"/>
            </a:br>
            <a:r>
              <a:rPr lang="en-GB" sz="1400" b="1" dirty="0" smtClean="0"/>
              <a:t>Mood Tools:</a:t>
            </a:r>
          </a:p>
          <a:p>
            <a:r>
              <a:rPr lang="en-GB" sz="1400" dirty="0" smtClean="0"/>
              <a:t>Strategies to help combat depression and low mood</a:t>
            </a:r>
          </a:p>
          <a:p>
            <a:endParaRPr lang="en-GB" sz="1400" dirty="0"/>
          </a:p>
          <a:p>
            <a:r>
              <a:rPr lang="en-GB" sz="1400" b="1" dirty="0" smtClean="0"/>
              <a:t>Calm:</a:t>
            </a:r>
          </a:p>
          <a:p>
            <a:r>
              <a:rPr lang="en-GB" sz="1400" dirty="0" smtClean="0"/>
              <a:t>Guided meditations and stories for sleep</a:t>
            </a:r>
          </a:p>
          <a:p>
            <a:endParaRPr lang="en-GB" sz="1400" dirty="0"/>
          </a:p>
        </p:txBody>
      </p:sp>
      <p:sp>
        <p:nvSpPr>
          <p:cNvPr id="18" name="TextBox 17"/>
          <p:cNvSpPr txBox="1"/>
          <p:nvPr/>
        </p:nvSpPr>
        <p:spPr>
          <a:xfrm>
            <a:off x="7340410" y="3559374"/>
            <a:ext cx="1807684" cy="2308324"/>
          </a:xfrm>
          <a:prstGeom prst="rect">
            <a:avLst/>
          </a:prstGeom>
          <a:noFill/>
        </p:spPr>
        <p:txBody>
          <a:bodyPr wrap="square" rtlCol="0">
            <a:spAutoFit/>
          </a:bodyPr>
          <a:lstStyle/>
          <a:p>
            <a:r>
              <a:rPr lang="en-GB" sz="1400" b="1" dirty="0"/>
              <a:t>Sleep Sounds: </a:t>
            </a:r>
          </a:p>
          <a:p>
            <a:r>
              <a:rPr lang="en-GB" sz="1400" dirty="0"/>
              <a:t>A range of different sounds including white noise to aid sleep</a:t>
            </a:r>
          </a:p>
          <a:p>
            <a:r>
              <a:rPr lang="en-GB" sz="1400" b="1" dirty="0" smtClean="0"/>
              <a:t>Stop </a:t>
            </a:r>
            <a:r>
              <a:rPr lang="en-GB" sz="1400" b="1" dirty="0"/>
              <a:t>Breathe and Think:</a:t>
            </a:r>
          </a:p>
          <a:p>
            <a:r>
              <a:rPr lang="en-GB" sz="1400" dirty="0"/>
              <a:t>For meditation and sleep</a:t>
            </a:r>
          </a:p>
          <a:p>
            <a:endParaRPr lang="en-GB" dirty="0"/>
          </a:p>
        </p:txBody>
      </p:sp>
    </p:spTree>
    <p:extLst>
      <p:ext uri="{BB962C8B-B14F-4D97-AF65-F5344CB8AC3E}">
        <p14:creationId xmlns:p14="http://schemas.microsoft.com/office/powerpoint/2010/main" val="1356849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64748" y="22110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pic>
        <p:nvPicPr>
          <p:cNvPr id="4" name="Picture 3"/>
          <p:cNvPicPr/>
          <p:nvPr/>
        </p:nvPicPr>
        <p:blipFill rotWithShape="1">
          <a:blip r:embed="rId2"/>
          <a:srcRect l="62140" t="34284" r="12571" b="26857"/>
          <a:stretch/>
        </p:blipFill>
        <p:spPr bwMode="auto">
          <a:xfrm>
            <a:off x="490255" y="495300"/>
            <a:ext cx="4729445" cy="3403600"/>
          </a:xfrm>
          <a:prstGeom prst="rect">
            <a:avLst/>
          </a:prstGeom>
          <a:ln>
            <a:noFill/>
          </a:ln>
          <a:extLst>
            <a:ext uri="{53640926-AAD7-44D8-BBD7-CCE9431645EC}">
              <a14:shadowObscured xmlns:a14="http://schemas.microsoft.com/office/drawing/2010/main"/>
            </a:ext>
          </a:extLst>
        </p:spPr>
      </p:pic>
      <p:pic>
        <p:nvPicPr>
          <p:cNvPr id="5" name="Picture 4"/>
          <p:cNvPicPr/>
          <p:nvPr/>
        </p:nvPicPr>
        <p:blipFill rotWithShape="1">
          <a:blip r:embed="rId3"/>
          <a:srcRect l="61469" t="46122" r="10255" b="28947"/>
          <a:stretch/>
        </p:blipFill>
        <p:spPr bwMode="auto">
          <a:xfrm>
            <a:off x="490255" y="4022228"/>
            <a:ext cx="4729445" cy="2327772"/>
          </a:xfrm>
          <a:prstGeom prst="rect">
            <a:avLst/>
          </a:prstGeom>
          <a:ln>
            <a:noFill/>
          </a:ln>
          <a:extLst>
            <a:ext uri="{53640926-AAD7-44D8-BBD7-CCE9431645EC}">
              <a14:shadowObscured xmlns:a14="http://schemas.microsoft.com/office/drawing/2010/main"/>
            </a:ext>
          </a:extLst>
        </p:spPr>
      </p:pic>
      <p:sp>
        <p:nvSpPr>
          <p:cNvPr id="17" name="Rounded Rectangle 16"/>
          <p:cNvSpPr/>
          <p:nvPr/>
        </p:nvSpPr>
        <p:spPr>
          <a:xfrm>
            <a:off x="6167294" y="221099"/>
            <a:ext cx="5770706"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pic>
        <p:nvPicPr>
          <p:cNvPr id="5126" name="Picture 6" descr="Women’s Aid"/>
          <p:cNvPicPr>
            <a:picLocks noChangeAspect="1" noChangeArrowheads="1"/>
          </p:cNvPicPr>
          <p:nvPr/>
        </p:nvPicPr>
        <p:blipFill rotWithShape="1">
          <a:blip r:embed="rId4">
            <a:extLst>
              <a:ext uri="{28A0092B-C50C-407E-A947-70E740481C1C}">
                <a14:useLocalDpi xmlns:a14="http://schemas.microsoft.com/office/drawing/2010/main" val="0"/>
              </a:ext>
            </a:extLst>
          </a:blip>
          <a:srcRect t="13406"/>
          <a:stretch/>
        </p:blipFill>
        <p:spPr bwMode="auto">
          <a:xfrm>
            <a:off x="7110188" y="257704"/>
            <a:ext cx="3692674" cy="79941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293547" y="977900"/>
            <a:ext cx="5325956" cy="7478970"/>
          </a:xfrm>
          <a:prstGeom prst="rect">
            <a:avLst/>
          </a:prstGeom>
          <a:noFill/>
        </p:spPr>
        <p:txBody>
          <a:bodyPr wrap="square" rtlCol="0">
            <a:spAutoFit/>
          </a:bodyPr>
          <a:lstStyle/>
          <a:p>
            <a:r>
              <a:rPr lang="en-GB" sz="1600" dirty="0" smtClean="0"/>
              <a:t>Women’s aid work to provide life-saving services and build a future where domestic abuse is not tolerated.</a:t>
            </a:r>
          </a:p>
          <a:p>
            <a:r>
              <a:rPr lang="en-GB" sz="1600" dirty="0" smtClean="0"/>
              <a:t>The below services are in the RCT/Merthyr/Bridgend area and often offer discrete ways of contacting them like Live Chat/email. </a:t>
            </a:r>
          </a:p>
          <a:p>
            <a:endParaRPr lang="en-GB" sz="1600" dirty="0"/>
          </a:p>
          <a:p>
            <a:r>
              <a:rPr lang="en-GB" sz="1400" b="1" dirty="0" err="1" smtClean="0"/>
              <a:t>Assia</a:t>
            </a:r>
            <a:r>
              <a:rPr lang="en-GB" sz="1400" b="1" dirty="0" smtClean="0"/>
              <a:t> Domestic Abuse Service: </a:t>
            </a:r>
            <a:r>
              <a:rPr lang="en-GB" sz="1400" b="1" dirty="0"/>
              <a:t>01656 </a:t>
            </a:r>
            <a:r>
              <a:rPr lang="en-GB" sz="1400" b="1" dirty="0" smtClean="0"/>
              <a:t>815919</a:t>
            </a:r>
            <a:br>
              <a:rPr lang="en-GB" sz="1400" b="1" dirty="0" smtClean="0"/>
            </a:br>
            <a:r>
              <a:rPr lang="en-GB" sz="1400" b="1" dirty="0" smtClean="0"/>
              <a:t>Domestic Abuse Resource Team(DART): 01685 388444</a:t>
            </a:r>
          </a:p>
          <a:p>
            <a:r>
              <a:rPr lang="en-GB" sz="1400" b="1" dirty="0" smtClean="0"/>
              <a:t>RCT Domestic Abuse Services: 01443 400791</a:t>
            </a:r>
          </a:p>
          <a:p>
            <a:endParaRPr lang="en-GB" sz="1600" b="1" dirty="0" smtClean="0"/>
          </a:p>
          <a:p>
            <a:r>
              <a:rPr lang="en-GB" sz="1600" b="1" dirty="0" smtClean="0"/>
              <a:t>Live Fear Free – Free 24 hour helpline 08 08 80 10 800</a:t>
            </a:r>
            <a:br>
              <a:rPr lang="en-GB" sz="1600" b="1" dirty="0" smtClean="0"/>
            </a:br>
            <a:r>
              <a:rPr lang="en-GB" sz="1600" b="1" dirty="0" err="1" smtClean="0"/>
              <a:t>info@livefearfreehelpine.wales</a:t>
            </a:r>
            <a:endParaRPr lang="en-GB" sz="1600" b="1" dirty="0" smtClean="0"/>
          </a:p>
          <a:p>
            <a:endParaRPr lang="en-GB" sz="1600" dirty="0"/>
          </a:p>
          <a:p>
            <a:r>
              <a:rPr lang="en-GB" sz="1600" dirty="0" smtClean="0"/>
              <a:t>You can use </a:t>
            </a:r>
            <a:r>
              <a:rPr lang="en-GB" sz="1600" b="1" dirty="0" smtClean="0"/>
              <a:t>‘Clare’s Law’</a:t>
            </a:r>
            <a:r>
              <a:rPr lang="en-GB" sz="1600" dirty="0" smtClean="0"/>
              <a:t> to check whether someone has an abusive past. You can also do this on behalf of a close friend of family member. </a:t>
            </a:r>
          </a:p>
          <a:p>
            <a:endParaRPr lang="en-GB" sz="1600" dirty="0"/>
          </a:p>
          <a:p>
            <a:r>
              <a:rPr lang="en-GB" sz="1600" dirty="0" smtClean="0"/>
              <a:t>‘Bright Sky’ is </a:t>
            </a:r>
            <a:r>
              <a:rPr lang="en-GB" sz="1600" dirty="0"/>
              <a:t>a mobile app and website for anyone experiencing domestic abuse, or who is worried about someone else</a:t>
            </a:r>
            <a:r>
              <a:rPr lang="en-GB" sz="1600" dirty="0" smtClean="0"/>
              <a:t>. Only download it if it is safe for you to              do so and if you are sure your phone isn’t being</a:t>
            </a:r>
            <a:br>
              <a:rPr lang="en-GB" sz="1600" dirty="0" smtClean="0"/>
            </a:br>
            <a:r>
              <a:rPr lang="en-GB" sz="1600" dirty="0" smtClean="0"/>
              <a:t> monitored. </a:t>
            </a:r>
          </a:p>
          <a:p>
            <a:endParaRPr lang="en-GB" dirty="0" smtClean="0"/>
          </a:p>
          <a:p>
            <a:endParaRPr lang="en-GB" dirty="0"/>
          </a:p>
          <a:p>
            <a:endParaRPr lang="en-GB" dirty="0" smtClean="0"/>
          </a:p>
          <a:p>
            <a:endParaRPr lang="en-GB" dirty="0" smtClean="0"/>
          </a:p>
          <a:p>
            <a:endParaRPr lang="en-GB" dirty="0"/>
          </a:p>
          <a:p>
            <a:r>
              <a:rPr lang="en-GB" dirty="0" smtClean="0"/>
              <a:t/>
            </a:r>
            <a:br>
              <a:rPr lang="en-GB" dirty="0" smtClean="0"/>
            </a:br>
            <a:endParaRPr lang="en-GB" dirty="0"/>
          </a:p>
        </p:txBody>
      </p:sp>
      <p:pic>
        <p:nvPicPr>
          <p:cNvPr id="19" name="Picture 18"/>
          <p:cNvPicPr/>
          <p:nvPr/>
        </p:nvPicPr>
        <p:blipFill rotWithShape="1">
          <a:blip r:embed="rId5"/>
          <a:srcRect l="55695" t="26088" r="35373" b="50390"/>
          <a:stretch/>
        </p:blipFill>
        <p:spPr bwMode="auto">
          <a:xfrm>
            <a:off x="10977436" y="5059193"/>
            <a:ext cx="781475" cy="8082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2640233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p:nvPr/>
        </p:nvSpPr>
        <p:spPr>
          <a:xfrm>
            <a:off x="6133748" y="95288"/>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sp>
        <p:nvSpPr>
          <p:cNvPr id="21" name="Rounded Rectangle 20"/>
          <p:cNvSpPr/>
          <p:nvPr/>
        </p:nvSpPr>
        <p:spPr>
          <a:xfrm>
            <a:off x="84379" y="122679"/>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sp>
        <p:nvSpPr>
          <p:cNvPr id="8" name="Rectangle 7"/>
          <p:cNvSpPr/>
          <p:nvPr/>
        </p:nvSpPr>
        <p:spPr>
          <a:xfrm>
            <a:off x="505698" y="172560"/>
            <a:ext cx="4834400" cy="646331"/>
          </a:xfrm>
          <a:prstGeom prst="rect">
            <a:avLst/>
          </a:prstGeom>
          <a:noFill/>
        </p:spPr>
        <p:txBody>
          <a:bodyPr wrap="none" lIns="91440" tIns="45720" rIns="91440" bIns="45720">
            <a:spAutoFit/>
          </a:bodyPr>
          <a:lstStyle/>
          <a:p>
            <a:pPr algn="ctr"/>
            <a:r>
              <a:rPr lang="en-US" sz="3600" b="1" cap="none" spc="0" dirty="0" smtClean="0">
                <a:ln w="22225">
                  <a:solidFill>
                    <a:schemeClr val="accent2"/>
                  </a:solidFill>
                  <a:prstDash val="solid"/>
                </a:ln>
                <a:solidFill>
                  <a:schemeClr val="accent2">
                    <a:lumMod val="40000"/>
                    <a:lumOff val="60000"/>
                  </a:schemeClr>
                </a:solidFill>
                <a:effectLst/>
              </a:rPr>
              <a:t>Routines and Well bein</a:t>
            </a:r>
            <a:r>
              <a:rPr lang="en-US" sz="3600" b="1" dirty="0">
                <a:ln w="22225">
                  <a:solidFill>
                    <a:schemeClr val="accent2"/>
                  </a:solidFill>
                  <a:prstDash val="solid"/>
                </a:ln>
                <a:solidFill>
                  <a:schemeClr val="accent2">
                    <a:lumMod val="40000"/>
                    <a:lumOff val="60000"/>
                  </a:schemeClr>
                </a:solidFill>
              </a:rPr>
              <a:t>g</a:t>
            </a:r>
            <a:endParaRPr lang="en-US" sz="3600" b="1" cap="none" spc="0" dirty="0">
              <a:ln w="22225">
                <a:solidFill>
                  <a:schemeClr val="accent2"/>
                </a:solidFill>
                <a:prstDash val="solid"/>
              </a:ln>
              <a:solidFill>
                <a:schemeClr val="accent2">
                  <a:lumMod val="40000"/>
                  <a:lumOff val="60000"/>
                </a:schemeClr>
              </a:solidFill>
              <a:effectLst/>
            </a:endParaRPr>
          </a:p>
        </p:txBody>
      </p:sp>
      <p:sp>
        <p:nvSpPr>
          <p:cNvPr id="9" name="TextBox 8"/>
          <p:cNvSpPr txBox="1"/>
          <p:nvPr/>
        </p:nvSpPr>
        <p:spPr>
          <a:xfrm>
            <a:off x="210659" y="715928"/>
            <a:ext cx="5255720" cy="5909310"/>
          </a:xfrm>
          <a:prstGeom prst="rect">
            <a:avLst/>
          </a:prstGeom>
          <a:noFill/>
        </p:spPr>
        <p:txBody>
          <a:bodyPr wrap="square" rtlCol="0">
            <a:spAutoFit/>
          </a:bodyPr>
          <a:lstStyle/>
          <a:p>
            <a:r>
              <a:rPr lang="en-GB" sz="1400" dirty="0" smtClean="0"/>
              <a:t>When you become pregnant and have a new baby its likely that your routines and the activities you participate in will change – you may find that you stay at home more and don’t have as much contact with your friends, family or work colleagues. Think about your support network – try and keep in touch with people who support you. You might not be able to see people face to face as often as you did, but you can text and call to keep you connected. This transition can create many new and unexpected challenges which can make you feel anxious. This is a normal and natural response to such a significant life event. </a:t>
            </a:r>
          </a:p>
          <a:p>
            <a:pPr algn="ctr"/>
            <a:r>
              <a:rPr lang="en-GB" sz="1400" b="1" u="sng" dirty="0" smtClean="0"/>
              <a:t>Routine </a:t>
            </a:r>
          </a:p>
          <a:p>
            <a:r>
              <a:rPr lang="en-GB" sz="1400" b="1" dirty="0" smtClean="0"/>
              <a:t>Top Tips for the morning</a:t>
            </a:r>
          </a:p>
          <a:p>
            <a:pPr marL="285750" indent="-285750">
              <a:buFont typeface="Arial" panose="020B0604020202020204" pitchFamily="34" charset="0"/>
              <a:buChar char="•"/>
            </a:pPr>
            <a:r>
              <a:rPr lang="en-GB" sz="1400" b="1" dirty="0" smtClean="0"/>
              <a:t>Open your curtains, make your bed and get dressed for the day</a:t>
            </a:r>
          </a:p>
          <a:p>
            <a:pPr marL="285750" indent="-285750">
              <a:buFont typeface="Arial" panose="020B0604020202020204" pitchFamily="34" charset="0"/>
              <a:buChar char="•"/>
            </a:pPr>
            <a:r>
              <a:rPr lang="en-GB" sz="1400" b="1" dirty="0" smtClean="0"/>
              <a:t>Get your baby/toddler dressed (this will also help them understand what time of day it is)</a:t>
            </a:r>
          </a:p>
          <a:p>
            <a:pPr marL="285750" indent="-285750">
              <a:buFont typeface="Arial" panose="020B0604020202020204" pitchFamily="34" charset="0"/>
              <a:buChar char="•"/>
            </a:pPr>
            <a:r>
              <a:rPr lang="en-GB" sz="1400" b="1" dirty="0" smtClean="0"/>
              <a:t>Make a short, simple list of the day ahead – include meal times, household tasks and enjoyable activities</a:t>
            </a:r>
          </a:p>
          <a:p>
            <a:endParaRPr lang="en-GB" sz="1400" b="1" dirty="0"/>
          </a:p>
          <a:p>
            <a:r>
              <a:rPr lang="en-GB" sz="1400" b="1" dirty="0" smtClean="0"/>
              <a:t>Top tips for the evening </a:t>
            </a:r>
          </a:p>
          <a:p>
            <a:pPr marL="285750" indent="-285750">
              <a:buFont typeface="Arial" panose="020B0604020202020204" pitchFamily="34" charset="0"/>
              <a:buChar char="•"/>
            </a:pPr>
            <a:r>
              <a:rPr lang="en-GB" sz="1400" b="1" dirty="0" smtClean="0"/>
              <a:t>Have a set bedtime for you and your baby e.g. bath time, pyjamas and story – this will help your baby understand its bed time</a:t>
            </a:r>
          </a:p>
          <a:p>
            <a:pPr marL="285750" indent="-285750">
              <a:buFont typeface="Arial" panose="020B0604020202020204" pitchFamily="34" charset="0"/>
              <a:buChar char="•"/>
            </a:pPr>
            <a:r>
              <a:rPr lang="en-GB" sz="1400" b="1" dirty="0" smtClean="0"/>
              <a:t>Doing some sort of physical exercise during the late afternoon. This may be a walk in the fresh air or doing an online class</a:t>
            </a:r>
          </a:p>
          <a:p>
            <a:pPr marL="285750" indent="-285750">
              <a:buFont typeface="Arial" panose="020B0604020202020204" pitchFamily="34" charset="0"/>
              <a:buChar char="•"/>
            </a:pPr>
            <a:r>
              <a:rPr lang="en-GB" sz="1400" b="1" dirty="0" smtClean="0"/>
              <a:t>Think of the positive things that have happened that day. These may be big or small, from going to the park to seeing the sunshine.</a:t>
            </a:r>
            <a:endParaRPr lang="en-GB" sz="1400" b="1" dirty="0"/>
          </a:p>
        </p:txBody>
      </p:sp>
      <p:graphicFrame>
        <p:nvGraphicFramePr>
          <p:cNvPr id="10" name="Table 9"/>
          <p:cNvGraphicFramePr>
            <a:graphicFrameLocks noGrp="1"/>
          </p:cNvGraphicFramePr>
          <p:nvPr>
            <p:extLst>
              <p:ext uri="{D42A27DB-BD31-4B8C-83A1-F6EECF244321}">
                <p14:modId xmlns:p14="http://schemas.microsoft.com/office/powerpoint/2010/main" val="3079093425"/>
              </p:ext>
            </p:extLst>
          </p:nvPr>
        </p:nvGraphicFramePr>
        <p:xfrm>
          <a:off x="6652247" y="757336"/>
          <a:ext cx="4267711" cy="5675503"/>
        </p:xfrm>
        <a:graphic>
          <a:graphicData uri="http://schemas.openxmlformats.org/drawingml/2006/table">
            <a:tbl>
              <a:tblPr firstRow="1" firstCol="1" bandRow="1">
                <a:tableStyleId>{5C22544A-7EE6-4342-B048-85BDC9FD1C3A}</a:tableStyleId>
              </a:tblPr>
              <a:tblGrid>
                <a:gridCol w="4267711">
                  <a:extLst>
                    <a:ext uri="{9D8B030D-6E8A-4147-A177-3AD203B41FA5}">
                      <a16:colId xmlns:a16="http://schemas.microsoft.com/office/drawing/2014/main" val="3481463740"/>
                    </a:ext>
                  </a:extLst>
                </a:gridCol>
              </a:tblGrid>
              <a:tr h="389373">
                <a:tc>
                  <a:txBody>
                    <a:bodyPr/>
                    <a:lstStyle/>
                    <a:p>
                      <a:pPr algn="l">
                        <a:lnSpc>
                          <a:spcPct val="107000"/>
                        </a:lnSpc>
                        <a:spcAft>
                          <a:spcPts val="0"/>
                        </a:spcAft>
                      </a:pPr>
                      <a:r>
                        <a:rPr lang="en-GB" sz="1200" dirty="0">
                          <a:solidFill>
                            <a:schemeClr val="tx1"/>
                          </a:solidFill>
                          <a:effectLst/>
                        </a:rPr>
                        <a:t>Productive Activities</a:t>
                      </a:r>
                    </a:p>
                    <a:p>
                      <a:pPr algn="l">
                        <a:lnSpc>
                          <a:spcPct val="107000"/>
                        </a:lnSpc>
                        <a:spcAft>
                          <a:spcPts val="0"/>
                        </a:spcAft>
                      </a:pPr>
                      <a:r>
                        <a:rPr lang="en-GB" sz="1200" dirty="0">
                          <a:solidFill>
                            <a:schemeClr val="tx1"/>
                          </a:solidFill>
                          <a:effectLst/>
                        </a:rPr>
                        <a:t>Activities that are paid or unpaid and give you a sense of purpose</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517" marR="57517" marT="0" marB="0">
                    <a:solidFill>
                      <a:schemeClr val="accent1">
                        <a:lumMod val="40000"/>
                        <a:lumOff val="60000"/>
                      </a:schemeClr>
                    </a:solidFill>
                  </a:tcPr>
                </a:tc>
                <a:extLst>
                  <a:ext uri="{0D108BD9-81ED-4DB2-BD59-A6C34878D82A}">
                    <a16:rowId xmlns:a16="http://schemas.microsoft.com/office/drawing/2014/main" val="3438404200"/>
                  </a:ext>
                </a:extLst>
              </a:tr>
              <a:tr h="1557493">
                <a:tc>
                  <a:txBody>
                    <a:bodyPr/>
                    <a:lstStyle/>
                    <a:p>
                      <a:pPr algn="l">
                        <a:lnSpc>
                          <a:spcPct val="107000"/>
                        </a:lnSpc>
                        <a:spcAft>
                          <a:spcPts val="0"/>
                        </a:spcAft>
                      </a:pPr>
                      <a:r>
                        <a:rPr lang="en-GB" sz="1200" dirty="0">
                          <a:solidFill>
                            <a:schemeClr val="tx1"/>
                          </a:solidFill>
                          <a:effectLst/>
                        </a:rPr>
                        <a:t>Examples:</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Meal preparation</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Cleaning</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Laundry</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Paid employment/voluntary employment</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Looking after others e.g. childcare, elderly relatives</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Studying or learning a new skill</a:t>
                      </a:r>
                    </a:p>
                    <a:p>
                      <a:pPr algn="l">
                        <a:lnSpc>
                          <a:spcPct val="107000"/>
                        </a:lnSpc>
                        <a:spcAft>
                          <a:spcPts val="0"/>
                        </a:spcAft>
                      </a:pPr>
                      <a:r>
                        <a:rPr lang="en-GB" sz="1200" dirty="0">
                          <a:solidFill>
                            <a:schemeClr val="tx1"/>
                          </a:solidFill>
                          <a:effectLst/>
                        </a:rPr>
                        <a:t> </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517" marR="57517" marT="0" marB="0">
                    <a:solidFill>
                      <a:schemeClr val="bg1"/>
                    </a:solidFill>
                  </a:tcPr>
                </a:tc>
                <a:extLst>
                  <a:ext uri="{0D108BD9-81ED-4DB2-BD59-A6C34878D82A}">
                    <a16:rowId xmlns:a16="http://schemas.microsoft.com/office/drawing/2014/main" val="1881467279"/>
                  </a:ext>
                </a:extLst>
              </a:tr>
              <a:tr h="389373">
                <a:tc>
                  <a:txBody>
                    <a:bodyPr/>
                    <a:lstStyle/>
                    <a:p>
                      <a:pPr algn="l">
                        <a:lnSpc>
                          <a:spcPct val="107000"/>
                        </a:lnSpc>
                        <a:spcAft>
                          <a:spcPts val="0"/>
                        </a:spcAft>
                      </a:pPr>
                      <a:r>
                        <a:rPr lang="en-GB" sz="1200" dirty="0">
                          <a:solidFill>
                            <a:schemeClr val="tx1"/>
                          </a:solidFill>
                          <a:effectLst/>
                        </a:rPr>
                        <a:t>Self-Care Activities</a:t>
                      </a:r>
                    </a:p>
                    <a:p>
                      <a:pPr algn="l">
                        <a:lnSpc>
                          <a:spcPct val="107000"/>
                        </a:lnSpc>
                        <a:spcAft>
                          <a:spcPts val="0"/>
                        </a:spcAft>
                      </a:pPr>
                      <a:r>
                        <a:rPr lang="en-GB" sz="1200" dirty="0">
                          <a:solidFill>
                            <a:schemeClr val="tx1"/>
                          </a:solidFill>
                          <a:effectLst/>
                        </a:rPr>
                        <a:t>Activities that establish or maintain your health</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517" marR="57517" marT="0" marB="0">
                    <a:solidFill>
                      <a:schemeClr val="accent4">
                        <a:lumMod val="40000"/>
                        <a:lumOff val="60000"/>
                      </a:schemeClr>
                    </a:solidFill>
                  </a:tcPr>
                </a:tc>
                <a:extLst>
                  <a:ext uri="{0D108BD9-81ED-4DB2-BD59-A6C34878D82A}">
                    <a16:rowId xmlns:a16="http://schemas.microsoft.com/office/drawing/2014/main" val="414923607"/>
                  </a:ext>
                </a:extLst>
              </a:tr>
              <a:tr h="1557493">
                <a:tc>
                  <a:txBody>
                    <a:bodyPr/>
                    <a:lstStyle/>
                    <a:p>
                      <a:pPr algn="l">
                        <a:lnSpc>
                          <a:spcPct val="107000"/>
                        </a:lnSpc>
                        <a:spcAft>
                          <a:spcPts val="0"/>
                        </a:spcAft>
                      </a:pPr>
                      <a:r>
                        <a:rPr lang="en-GB" sz="1200" dirty="0">
                          <a:solidFill>
                            <a:schemeClr val="tx1"/>
                          </a:solidFill>
                          <a:effectLst/>
                        </a:rPr>
                        <a:t>Examples:</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Showering/bathing</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Brushing your teeth</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Taking medication</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Healthy eating</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Physical activity</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Relaxation/sleep</a:t>
                      </a:r>
                    </a:p>
                    <a:p>
                      <a:pPr algn="l">
                        <a:lnSpc>
                          <a:spcPct val="107000"/>
                        </a:lnSpc>
                        <a:spcAft>
                          <a:spcPts val="0"/>
                        </a:spcAft>
                      </a:pPr>
                      <a:r>
                        <a:rPr lang="en-GB" sz="1200" dirty="0">
                          <a:solidFill>
                            <a:schemeClr val="tx1"/>
                          </a:solidFill>
                          <a:effectLst/>
                        </a:rPr>
                        <a:t> </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517" marR="57517" marT="0" marB="0">
                    <a:solidFill>
                      <a:schemeClr val="bg1"/>
                    </a:solidFill>
                  </a:tcPr>
                </a:tc>
                <a:extLst>
                  <a:ext uri="{0D108BD9-81ED-4DB2-BD59-A6C34878D82A}">
                    <a16:rowId xmlns:a16="http://schemas.microsoft.com/office/drawing/2014/main" val="3195633342"/>
                  </a:ext>
                </a:extLst>
              </a:tr>
              <a:tr h="389373">
                <a:tc>
                  <a:txBody>
                    <a:bodyPr/>
                    <a:lstStyle/>
                    <a:p>
                      <a:pPr algn="l">
                        <a:lnSpc>
                          <a:spcPct val="107000"/>
                        </a:lnSpc>
                        <a:spcAft>
                          <a:spcPts val="0"/>
                        </a:spcAft>
                      </a:pPr>
                      <a:r>
                        <a:rPr lang="en-GB" sz="1200" dirty="0">
                          <a:solidFill>
                            <a:schemeClr val="tx1"/>
                          </a:solidFill>
                          <a:effectLst/>
                        </a:rPr>
                        <a:t>Leisure Activities</a:t>
                      </a:r>
                    </a:p>
                    <a:p>
                      <a:pPr algn="l">
                        <a:lnSpc>
                          <a:spcPct val="107000"/>
                        </a:lnSpc>
                        <a:spcAft>
                          <a:spcPts val="0"/>
                        </a:spcAft>
                      </a:pPr>
                      <a:r>
                        <a:rPr lang="en-GB" sz="1200" dirty="0">
                          <a:solidFill>
                            <a:schemeClr val="tx1"/>
                          </a:solidFill>
                          <a:effectLst/>
                        </a:rPr>
                        <a:t>Activities that give you pleasure and enjoyment</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517" marR="57517" marT="0" marB="0">
                    <a:solidFill>
                      <a:schemeClr val="accent6">
                        <a:lumMod val="40000"/>
                        <a:lumOff val="60000"/>
                      </a:schemeClr>
                    </a:solidFill>
                  </a:tcPr>
                </a:tc>
                <a:extLst>
                  <a:ext uri="{0D108BD9-81ED-4DB2-BD59-A6C34878D82A}">
                    <a16:rowId xmlns:a16="http://schemas.microsoft.com/office/drawing/2014/main" val="500132922"/>
                  </a:ext>
                </a:extLst>
              </a:tr>
              <a:tr h="1362806">
                <a:tc>
                  <a:txBody>
                    <a:bodyPr/>
                    <a:lstStyle/>
                    <a:p>
                      <a:pPr algn="l">
                        <a:lnSpc>
                          <a:spcPct val="107000"/>
                        </a:lnSpc>
                        <a:spcAft>
                          <a:spcPts val="0"/>
                        </a:spcAft>
                      </a:pPr>
                      <a:r>
                        <a:rPr lang="en-GB" sz="1200" dirty="0">
                          <a:solidFill>
                            <a:schemeClr val="tx1"/>
                          </a:solidFill>
                          <a:effectLst/>
                        </a:rPr>
                        <a:t>Examples:</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Art and craft</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Watching TV</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Listening to music</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Spending time with friends</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Reading</a:t>
                      </a:r>
                    </a:p>
                    <a:p>
                      <a:pPr marL="342900" lvl="0" indent="-342900" algn="l">
                        <a:lnSpc>
                          <a:spcPct val="107000"/>
                        </a:lnSpc>
                        <a:spcAft>
                          <a:spcPts val="0"/>
                        </a:spcAft>
                        <a:buFont typeface="Symbol" panose="05050102010706020507" pitchFamily="18" charset="2"/>
                        <a:buChar char=""/>
                      </a:pPr>
                      <a:r>
                        <a:rPr lang="en-GB" sz="1200" dirty="0">
                          <a:solidFill>
                            <a:schemeClr val="tx1"/>
                          </a:solidFill>
                          <a:effectLst/>
                        </a:rPr>
                        <a:t>Gardening</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7517" marR="57517" marT="0" marB="0">
                    <a:noFill/>
                  </a:tcPr>
                </a:tc>
                <a:extLst>
                  <a:ext uri="{0D108BD9-81ED-4DB2-BD59-A6C34878D82A}">
                    <a16:rowId xmlns:a16="http://schemas.microsoft.com/office/drawing/2014/main" val="3876418412"/>
                  </a:ext>
                </a:extLst>
              </a:tr>
            </a:tbl>
          </a:graphicData>
        </a:graphic>
      </p:graphicFrame>
      <p:sp>
        <p:nvSpPr>
          <p:cNvPr id="11" name="TextBox 10"/>
          <p:cNvSpPr txBox="1"/>
          <p:nvPr/>
        </p:nvSpPr>
        <p:spPr>
          <a:xfrm>
            <a:off x="6652247" y="234116"/>
            <a:ext cx="4650679" cy="523220"/>
          </a:xfrm>
          <a:prstGeom prst="rect">
            <a:avLst/>
          </a:prstGeom>
          <a:noFill/>
        </p:spPr>
        <p:txBody>
          <a:bodyPr wrap="square" rtlCol="0">
            <a:spAutoFit/>
          </a:bodyPr>
          <a:lstStyle/>
          <a:p>
            <a:r>
              <a:rPr lang="en-GB" sz="1400" dirty="0" smtClean="0"/>
              <a:t>Try to include different activities in your day from each of the sections below to help improve your wellbeing.</a:t>
            </a:r>
            <a:endParaRPr lang="en-GB" sz="1400" dirty="0"/>
          </a:p>
        </p:txBody>
      </p:sp>
    </p:spTree>
    <p:extLst>
      <p:ext uri="{BB962C8B-B14F-4D97-AF65-F5344CB8AC3E}">
        <p14:creationId xmlns:p14="http://schemas.microsoft.com/office/powerpoint/2010/main" val="241405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164958" y="15232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a:p>
        </p:txBody>
      </p:sp>
      <p:pic>
        <p:nvPicPr>
          <p:cNvPr id="10" name="Picture 9" descr="What is Anxiety? Preview">
            <a:hlinkClick r:id="rId2" tgtFrame="&quot;_blank&quot;"/>
          </p:cNvPr>
          <p:cNvPicPr/>
          <p:nvPr/>
        </p:nvPicPr>
        <p:blipFill rotWithShape="1">
          <a:blip r:embed="rId3">
            <a:extLst>
              <a:ext uri="{28A0092B-C50C-407E-A947-70E740481C1C}">
                <a14:useLocalDpi xmlns:a14="http://schemas.microsoft.com/office/drawing/2010/main" val="0"/>
              </a:ext>
            </a:extLst>
          </a:blip>
          <a:srcRect l="7059" t="2233" r="6588" b="38140"/>
          <a:stretch/>
        </p:blipFill>
        <p:spPr bwMode="auto">
          <a:xfrm>
            <a:off x="616077" y="330124"/>
            <a:ext cx="4806809" cy="6146950"/>
          </a:xfrm>
          <a:prstGeom prst="rect">
            <a:avLst/>
          </a:prstGeom>
          <a:noFill/>
          <a:ln>
            <a:noFill/>
          </a:ln>
          <a:extLst>
            <a:ext uri="{53640926-AAD7-44D8-BBD7-CCE9431645EC}">
              <a14:shadowObscured xmlns:a14="http://schemas.microsoft.com/office/drawing/2010/main"/>
            </a:ext>
          </a:extLst>
        </p:spPr>
      </p:pic>
      <p:sp>
        <p:nvSpPr>
          <p:cNvPr id="13" name="Rounded Rectangle 12"/>
          <p:cNvSpPr/>
          <p:nvPr/>
        </p:nvSpPr>
        <p:spPr>
          <a:xfrm>
            <a:off x="6359930" y="152319"/>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GB" b="1" dirty="0"/>
          </a:p>
        </p:txBody>
      </p:sp>
      <p:sp>
        <p:nvSpPr>
          <p:cNvPr id="2" name="TextBox 1"/>
          <p:cNvSpPr txBox="1"/>
          <p:nvPr/>
        </p:nvSpPr>
        <p:spPr>
          <a:xfrm>
            <a:off x="6621794" y="625237"/>
            <a:ext cx="5194300" cy="5478423"/>
          </a:xfrm>
          <a:prstGeom prst="rect">
            <a:avLst/>
          </a:prstGeom>
          <a:noFill/>
        </p:spPr>
        <p:txBody>
          <a:bodyPr wrap="square" rtlCol="0">
            <a:spAutoFit/>
          </a:bodyPr>
          <a:lstStyle/>
          <a:p>
            <a:r>
              <a:rPr lang="en-GB" sz="1400" dirty="0"/>
              <a:t>We try to keep this information as up-to-date as possible. Our duty desk is available to support you Monday, Wednesday and Friday between 1:30pm – 3:30pm on 01656 752520</a:t>
            </a:r>
          </a:p>
          <a:p>
            <a:endParaRPr lang="en-GB" sz="1400" dirty="0"/>
          </a:p>
          <a:p>
            <a:r>
              <a:rPr lang="en-GB" sz="1600" dirty="0"/>
              <a:t>Alternatively, in the event of a mental health crisis please contact the Single Point of Access number which is available 24/7 on:</a:t>
            </a:r>
          </a:p>
          <a:p>
            <a:pPr algn="ctr"/>
            <a:r>
              <a:rPr lang="en-GB" sz="1600" dirty="0"/>
              <a:t> </a:t>
            </a:r>
          </a:p>
          <a:p>
            <a:pPr algn="ctr"/>
            <a:r>
              <a:rPr lang="en-GB" sz="1600" b="1" dirty="0"/>
              <a:t>Bridgend – 01656 752449</a:t>
            </a:r>
            <a:br>
              <a:rPr lang="en-GB" sz="1600" b="1" dirty="0"/>
            </a:br>
            <a:r>
              <a:rPr lang="en-GB" sz="1600" b="1" dirty="0"/>
              <a:t>RCT – 01443 443617</a:t>
            </a:r>
            <a:br>
              <a:rPr lang="en-GB" sz="1600" b="1" dirty="0"/>
            </a:br>
            <a:r>
              <a:rPr lang="en-GB" sz="1600" b="1" dirty="0"/>
              <a:t>Merthyr – 01685 </a:t>
            </a:r>
            <a:r>
              <a:rPr lang="en-GB" sz="1600" b="1" dirty="0" smtClean="0"/>
              <a:t>721721</a:t>
            </a:r>
          </a:p>
          <a:p>
            <a:pPr algn="ctr"/>
            <a:endParaRPr lang="en-GB" sz="1400" b="1" dirty="0"/>
          </a:p>
          <a:p>
            <a:pPr algn="ctr"/>
            <a:endParaRPr lang="en-GB" sz="1400" b="1" dirty="0" smtClean="0"/>
          </a:p>
          <a:p>
            <a:r>
              <a:rPr lang="en-GB" sz="1400" b="1" dirty="0" smtClean="0"/>
              <a:t>Arc Day Centre</a:t>
            </a:r>
            <a:br>
              <a:rPr lang="en-GB" sz="1400" b="1" dirty="0" smtClean="0"/>
            </a:br>
            <a:r>
              <a:rPr lang="en-GB" sz="1400" b="1" dirty="0" smtClean="0">
                <a:hlinkClick r:id="rId4"/>
              </a:rPr>
              <a:t>ARCInformationandAdvice@bridgend.gov.uk</a:t>
            </a:r>
            <a:endParaRPr lang="en-GB" sz="1400" b="1" dirty="0" smtClean="0"/>
          </a:p>
          <a:p>
            <a:endParaRPr lang="en-GB" sz="1400" b="1" dirty="0"/>
          </a:p>
          <a:p>
            <a:r>
              <a:rPr lang="en-GB" sz="1400" b="1" dirty="0"/>
              <a:t>Mental Health Matters Wales</a:t>
            </a:r>
          </a:p>
          <a:p>
            <a:r>
              <a:rPr lang="en-GB" sz="1400" b="1" dirty="0"/>
              <a:t>Union Offices, </a:t>
            </a:r>
            <a:r>
              <a:rPr lang="en-GB" sz="1400" b="1" dirty="0" err="1"/>
              <a:t>Quarella</a:t>
            </a:r>
            <a:r>
              <a:rPr lang="en-GB" sz="1400" b="1" dirty="0"/>
              <a:t> Road, Bridgend, CF31 1JW</a:t>
            </a:r>
          </a:p>
          <a:p>
            <a:r>
              <a:rPr lang="en-GB" sz="1400" b="1" u="sng" dirty="0">
                <a:hlinkClick r:id="rId5"/>
              </a:rPr>
              <a:t>Admin@mhmwales.org.uk</a:t>
            </a:r>
            <a:endParaRPr lang="en-GB" sz="1400" b="1" dirty="0"/>
          </a:p>
          <a:p>
            <a:r>
              <a:rPr lang="en-GB" sz="1400" b="1" dirty="0"/>
              <a:t>01656 767045</a:t>
            </a:r>
          </a:p>
          <a:p>
            <a:r>
              <a:rPr lang="en-GB" sz="1400" b="1" dirty="0"/>
              <a:t>01656 651450</a:t>
            </a:r>
          </a:p>
          <a:p>
            <a:endParaRPr lang="en-GB" sz="1400" b="1" dirty="0" smtClean="0"/>
          </a:p>
          <a:p>
            <a:pPr algn="ctr"/>
            <a:endParaRPr lang="en-GB" sz="1400" b="1" dirty="0"/>
          </a:p>
          <a:p>
            <a:pPr algn="ctr"/>
            <a:endParaRPr lang="en-GB" sz="1400" b="1" dirty="0"/>
          </a:p>
        </p:txBody>
      </p:sp>
      <p:pic>
        <p:nvPicPr>
          <p:cNvPr id="307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44494" y="3658178"/>
            <a:ext cx="1371600" cy="6604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6" descr="https://mhmwales.org.uk/____impro/1/onewebmedia/Hi%20Res%20Image.jpg?etag=%22b3140-5d7a32ca%22&amp;sourceContentType=image%2Fjpeg&amp;ignoreAspectRatio&amp;resize=109%2B111&amp;quality=8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594832" y="4353869"/>
            <a:ext cx="1035050" cy="105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5796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299206" y="15232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a:p>
        </p:txBody>
      </p:sp>
      <p:pic>
        <p:nvPicPr>
          <p:cNvPr id="5" name="Picture 4" descr="Woman sitting in Lotus Yoga Pose doing square breathing exercise also known as box breathing techniq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932" y="2156346"/>
            <a:ext cx="4772142" cy="417459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6588933" y="586648"/>
            <a:ext cx="5097586" cy="1569660"/>
          </a:xfrm>
          <a:prstGeom prst="rect">
            <a:avLst/>
          </a:prstGeom>
        </p:spPr>
        <p:txBody>
          <a:bodyPr wrap="square">
            <a:spAutoFit/>
          </a:bodyPr>
          <a:lstStyle/>
          <a:p>
            <a:r>
              <a:rPr lang="en-GB" sz="1600" b="1" u="sng" cap="all" dirty="0"/>
              <a:t>BOX BREATHING</a:t>
            </a:r>
            <a:r>
              <a:rPr lang="en-GB" sz="1600" dirty="0"/>
              <a:t/>
            </a:r>
            <a:br>
              <a:rPr lang="en-GB" sz="1600" dirty="0"/>
            </a:br>
            <a:r>
              <a:rPr lang="en-GB" sz="1600" dirty="0"/>
              <a:t>This is useful for helping people breathe deeper, and better overall. It is also a powerful stress reliever and an excellent way to calm down a worried and anxiety-filled mind.</a:t>
            </a:r>
          </a:p>
          <a:p>
            <a:r>
              <a:rPr lang="en-GB" sz="1600" dirty="0"/>
              <a:t>Like a box, the pattern of breathing can be symbolised like a box or square with 4 parts.</a:t>
            </a:r>
          </a:p>
        </p:txBody>
      </p:sp>
      <p:sp>
        <p:nvSpPr>
          <p:cNvPr id="10" name="Rounded Rectangle 9"/>
          <p:cNvSpPr/>
          <p:nvPr/>
        </p:nvSpPr>
        <p:spPr>
          <a:xfrm>
            <a:off x="139700" y="152320"/>
            <a:ext cx="5638795" cy="655336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GB" sz="1200" b="1" u="sng" dirty="0" smtClean="0"/>
          </a:p>
          <a:p>
            <a:endParaRPr lang="en-GB" sz="1200" b="1" u="sng" dirty="0"/>
          </a:p>
          <a:p>
            <a:endParaRPr lang="en-GB" sz="1200" b="1" u="sng" dirty="0" smtClean="0"/>
          </a:p>
          <a:p>
            <a:r>
              <a:rPr lang="en-GB" sz="1200" b="1" u="sng" dirty="0" smtClean="0"/>
              <a:t>CAB </a:t>
            </a:r>
            <a:br>
              <a:rPr lang="en-GB" sz="1200" b="1" u="sng" dirty="0" smtClean="0"/>
            </a:br>
            <a:r>
              <a:rPr lang="en-GB" sz="1200" dirty="0" smtClean="0"/>
              <a:t>provide free advice on many issues such as Housing, Family, Law and Courts, Immigration and more</a:t>
            </a:r>
            <a:endParaRPr lang="en-GB" sz="1200" dirty="0"/>
          </a:p>
          <a:p>
            <a:r>
              <a:rPr lang="en-GB" sz="1200" u="sng" dirty="0">
                <a:hlinkClick r:id="rId3"/>
              </a:rPr>
              <a:t>https://www.citizensadvice.org.uk/wales/</a:t>
            </a:r>
            <a:endParaRPr lang="en-GB" sz="1200" dirty="0"/>
          </a:p>
          <a:p>
            <a:endParaRPr lang="en-US" sz="1200" b="1" u="sng" dirty="0" smtClean="0"/>
          </a:p>
          <a:p>
            <a:endParaRPr lang="en-US" sz="1200" b="1" u="sng" dirty="0"/>
          </a:p>
          <a:p>
            <a:r>
              <a:rPr lang="en-US" sz="1200" b="1" u="sng" dirty="0" smtClean="0"/>
              <a:t>Pandas</a:t>
            </a:r>
            <a:endParaRPr lang="en-GB" sz="1200" dirty="0"/>
          </a:p>
          <a:p>
            <a:r>
              <a:rPr lang="en-US" sz="1200" dirty="0"/>
              <a:t>Their aim is to make sure no parent, family or </a:t>
            </a:r>
            <a:r>
              <a:rPr lang="en-US" sz="1200" dirty="0" err="1"/>
              <a:t>carer</a:t>
            </a:r>
            <a:r>
              <a:rPr lang="en-US" sz="1200" dirty="0"/>
              <a:t> feels alone. They have a variety of support services available to ensure help is delivered in a way that is right for you</a:t>
            </a:r>
            <a:endParaRPr lang="en-GB" sz="1200" dirty="0"/>
          </a:p>
          <a:p>
            <a:r>
              <a:rPr lang="en-US" sz="1200" u="sng" dirty="0">
                <a:hlinkClick r:id="rId4"/>
              </a:rPr>
              <a:t>https://pandasfoundation.org.uk/</a:t>
            </a:r>
            <a:endParaRPr lang="en-GB" sz="1200" dirty="0"/>
          </a:p>
          <a:p>
            <a:r>
              <a:rPr lang="en-US" sz="1200" b="1" dirty="0"/>
              <a:t> </a:t>
            </a:r>
            <a:endParaRPr lang="en-GB" sz="1200" dirty="0"/>
          </a:p>
          <a:p>
            <a:r>
              <a:rPr lang="en-GB" sz="1200" b="1" u="sng" dirty="0"/>
              <a:t>CALL Mental Health Listening line</a:t>
            </a:r>
            <a:endParaRPr lang="en-GB" sz="1200" dirty="0"/>
          </a:p>
          <a:p>
            <a:r>
              <a:rPr lang="en-GB" sz="1200" dirty="0"/>
              <a:t>Provides a confidential mental health listening and emotional support, which is open 24/7. CALL can also signpost to support in local communities and a range of online information.</a:t>
            </a:r>
          </a:p>
          <a:p>
            <a:r>
              <a:rPr lang="en-GB" sz="1200" dirty="0"/>
              <a:t>Phone : 0800132737		Text ‘help’ to 81066 		or visit  </a:t>
            </a:r>
            <a:r>
              <a:rPr lang="en-GB" sz="1200" u="sng" dirty="0" smtClean="0">
                <a:hlinkClick r:id="rId5"/>
              </a:rPr>
              <a:t>callhelpine.org.uk</a:t>
            </a:r>
            <a:endParaRPr lang="en-GB" sz="1200" u="sng" dirty="0" smtClean="0"/>
          </a:p>
          <a:p>
            <a:endParaRPr lang="en-GB" sz="1200" dirty="0" smtClean="0"/>
          </a:p>
          <a:p>
            <a:pPr algn="ctr"/>
            <a:endParaRPr lang="en-GB" sz="1200" b="1" dirty="0" smtClean="0"/>
          </a:p>
          <a:p>
            <a:pPr algn="ctr"/>
            <a:endParaRPr lang="en-GB" sz="1200" b="1" dirty="0"/>
          </a:p>
          <a:p>
            <a:pPr algn="ctr"/>
            <a:endParaRPr lang="en-GB" sz="1200" b="1" dirty="0" smtClean="0"/>
          </a:p>
          <a:p>
            <a:pPr algn="ctr"/>
            <a:r>
              <a:rPr lang="en-GB" sz="1200" b="1" dirty="0" smtClean="0"/>
              <a:t>Podcasts are useful for those who don’t enjoy reading and can also be listened to on the go or while relaxing. You could also choose to listen to any Podcast you like as a distraction </a:t>
            </a:r>
          </a:p>
          <a:p>
            <a:endParaRPr lang="en-GB" sz="1200" u="sng" dirty="0"/>
          </a:p>
          <a:p>
            <a:r>
              <a:rPr lang="en-US" sz="1200" b="1" dirty="0"/>
              <a:t>Happy Mum Happy Baby</a:t>
            </a:r>
            <a:r>
              <a:rPr lang="en-US" sz="1200" dirty="0"/>
              <a:t> – Giovanni Fletcher</a:t>
            </a:r>
            <a:endParaRPr lang="en-GB" sz="1200" dirty="0"/>
          </a:p>
          <a:p>
            <a:r>
              <a:rPr lang="en-US" sz="1200" u="sng" dirty="0">
                <a:hlinkClick r:id="rId6"/>
              </a:rPr>
              <a:t>https://www.happymumhappybaby.com/podcast/</a:t>
            </a:r>
            <a:endParaRPr lang="en-GB" sz="1200" dirty="0"/>
          </a:p>
          <a:p>
            <a:r>
              <a:rPr lang="en-US" sz="1200" dirty="0"/>
              <a:t> </a:t>
            </a:r>
            <a:endParaRPr lang="en-GB" sz="1200" dirty="0"/>
          </a:p>
          <a:p>
            <a:r>
              <a:rPr lang="en-US" sz="1200" b="1" dirty="0" err="1"/>
              <a:t>Motherkind</a:t>
            </a:r>
            <a:r>
              <a:rPr lang="en-US" sz="1200" dirty="0"/>
              <a:t> – Zoe </a:t>
            </a:r>
            <a:r>
              <a:rPr lang="en-US" sz="1200" dirty="0" err="1"/>
              <a:t>Blaskkey</a:t>
            </a:r>
            <a:endParaRPr lang="en-GB" sz="1200" dirty="0"/>
          </a:p>
          <a:p>
            <a:r>
              <a:rPr lang="en-US" sz="1200" u="sng" dirty="0">
                <a:hlinkClick r:id="rId7"/>
              </a:rPr>
              <a:t>https://www.motherkind.co/#new-page-3</a:t>
            </a:r>
            <a:endParaRPr lang="en-GB" sz="1200" dirty="0"/>
          </a:p>
          <a:p>
            <a:endParaRPr lang="en-GB" sz="1200" u="sng" dirty="0"/>
          </a:p>
        </p:txBody>
      </p:sp>
      <p:pic>
        <p:nvPicPr>
          <p:cNvPr id="4102" name="Picture 6" descr="5 Top Podcast Recommendations For Minority Mental Health Awareness Month |  MedTruth - Prescription Drug &amp; Medical Device Safety | Informed Advocacy"/>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70952" y="4076700"/>
            <a:ext cx="937638" cy="623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6729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64958" y="21098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dirty="0"/>
          </a:p>
        </p:txBody>
      </p:sp>
      <p:sp>
        <p:nvSpPr>
          <p:cNvPr id="3" name="AutoShape 2" descr="Take Charge of Your Mental Health By Getting In Better Shape - Fitness For  Health"/>
          <p:cNvSpPr>
            <a:spLocks noChangeAspect="1" noChangeArrowheads="1"/>
          </p:cNvSpPr>
          <p:nvPr/>
        </p:nvSpPr>
        <p:spPr bwMode="auto">
          <a:xfrm>
            <a:off x="-4011710" y="-144549"/>
            <a:ext cx="304807" cy="30480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2" tIns="45721" rIns="91442" bIns="45721" numCol="1" anchor="t" anchorCtr="0" compatLnSpc="1">
            <a:prstTxWarp prst="textNoShape">
              <a:avLst/>
            </a:prstTxWarp>
          </a:bodyPr>
          <a:lstStyle/>
          <a:p>
            <a:endParaRPr lang="en-GB" sz="1799"/>
          </a:p>
        </p:txBody>
      </p:sp>
      <p:pic>
        <p:nvPicPr>
          <p:cNvPr id="4" name="Picture 2" descr="Panic attack vs anxiety attack chart"/>
          <p:cNvPicPr>
            <a:picLocks noChangeAspect="1" noChangeArrowheads="1"/>
          </p:cNvPicPr>
          <p:nvPr/>
        </p:nvPicPr>
        <p:blipFill rotWithShape="1">
          <a:blip r:embed="rId2">
            <a:extLst>
              <a:ext uri="{28A0092B-C50C-407E-A947-70E740481C1C}">
                <a14:useLocalDpi xmlns:a14="http://schemas.microsoft.com/office/drawing/2010/main" val="0"/>
              </a:ext>
            </a:extLst>
          </a:blip>
          <a:srcRect l="4972" t="9000" r="3964" b="6600"/>
          <a:stretch/>
        </p:blipFill>
        <p:spPr bwMode="auto">
          <a:xfrm>
            <a:off x="444364" y="515789"/>
            <a:ext cx="5118225" cy="5880928"/>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6299206" y="15232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US" b="1" u="sng" dirty="0"/>
          </a:p>
          <a:p>
            <a:endParaRPr lang="en-US" b="1" u="sng" dirty="0"/>
          </a:p>
          <a:p>
            <a:r>
              <a:rPr lang="en-US" sz="1400" b="1" u="sng" dirty="0"/>
              <a:t>Tommy’s </a:t>
            </a:r>
            <a:endParaRPr lang="en-GB" sz="1400" dirty="0"/>
          </a:p>
          <a:p>
            <a:r>
              <a:rPr lang="en-US" sz="1400" dirty="0"/>
              <a:t> Our midwife-led information hub covers everything you need to know about having a safe and healthy pregnancy, from conception to birth.</a:t>
            </a:r>
            <a:endParaRPr lang="en-GB" sz="1400" dirty="0"/>
          </a:p>
          <a:p>
            <a:r>
              <a:rPr lang="en-US" sz="1400" dirty="0"/>
              <a:t> </a:t>
            </a:r>
            <a:r>
              <a:rPr lang="en-US" sz="1400" u="sng" dirty="0">
                <a:hlinkClick r:id="rId3"/>
              </a:rPr>
              <a:t>https://www.tommys.org/pregnancy-information</a:t>
            </a:r>
            <a:endParaRPr lang="en-US" sz="1400" u="sng" dirty="0"/>
          </a:p>
          <a:p>
            <a:endParaRPr lang="en-GB" sz="1400" u="sng" dirty="0"/>
          </a:p>
          <a:p>
            <a:r>
              <a:rPr lang="en-GB" sz="1400" b="1" u="sng" dirty="0"/>
              <a:t>Pregnancy Sickness Support</a:t>
            </a:r>
          </a:p>
          <a:p>
            <a:r>
              <a:rPr lang="en-GB" sz="1400" dirty="0"/>
              <a:t>Working to improve care, treatment and support for people suffering from Nausea and Vomiting in Pregnancy (NVP) and the severe form of the condition; Hyperemesis </a:t>
            </a:r>
            <a:r>
              <a:rPr lang="en-GB" sz="1400" dirty="0" err="1"/>
              <a:t>Gravidarum</a:t>
            </a:r>
            <a:r>
              <a:rPr lang="en-GB" sz="1400" dirty="0"/>
              <a:t> (HG).</a:t>
            </a:r>
          </a:p>
          <a:p>
            <a:r>
              <a:rPr lang="en-GB" sz="1400" u="sng" dirty="0">
                <a:solidFill>
                  <a:srgbClr val="0070C0"/>
                </a:solidFill>
                <a:hlinkClick r:id="rId4"/>
              </a:rPr>
              <a:t>https://www.pregnancysicknesssupport.org.uk/</a:t>
            </a:r>
            <a:endParaRPr lang="en-GB" sz="1400" u="sng" dirty="0">
              <a:solidFill>
                <a:srgbClr val="0070C0"/>
              </a:solidFill>
            </a:endParaRPr>
          </a:p>
          <a:p>
            <a:endParaRPr lang="en-GB" sz="1400" u="sng" dirty="0">
              <a:solidFill>
                <a:srgbClr val="0070C0"/>
              </a:solidFill>
            </a:endParaRPr>
          </a:p>
          <a:p>
            <a:r>
              <a:rPr lang="en-GB" sz="1400" dirty="0"/>
              <a:t> </a:t>
            </a:r>
            <a:r>
              <a:rPr lang="en-GB" sz="1400" b="1" u="sng" dirty="0"/>
              <a:t>Children’s Mental Health Charity</a:t>
            </a:r>
          </a:p>
          <a:p>
            <a:r>
              <a:rPr lang="en-GB" sz="1400" dirty="0"/>
              <a:t>For parents/children to access support.</a:t>
            </a:r>
          </a:p>
          <a:p>
            <a:r>
              <a:rPr lang="en-GB" sz="1400" u="sng" dirty="0">
                <a:hlinkClick r:id="rId5"/>
              </a:rPr>
              <a:t>https://www.youngminds.org.uk</a:t>
            </a:r>
            <a:r>
              <a:rPr lang="en-GB" sz="1400" u="sng" dirty="0" smtClean="0">
                <a:hlinkClick r:id="rId5"/>
              </a:rPr>
              <a:t>/</a:t>
            </a:r>
            <a:endParaRPr lang="en-GB" sz="1400" u="sng" dirty="0" smtClean="0"/>
          </a:p>
          <a:p>
            <a:endParaRPr lang="en-GB" sz="1400" u="sng" dirty="0"/>
          </a:p>
          <a:p>
            <a:r>
              <a:rPr lang="en-US" sz="1400" b="1" dirty="0"/>
              <a:t>Activity Ideas for Infants</a:t>
            </a:r>
            <a:endParaRPr lang="en-GB" sz="1400" dirty="0"/>
          </a:p>
          <a:p>
            <a:r>
              <a:rPr lang="en-US" sz="1400" dirty="0"/>
              <a:t>Activity idea for 0 – 5 year olds.</a:t>
            </a:r>
            <a:endParaRPr lang="en-GB" sz="1400" dirty="0"/>
          </a:p>
          <a:p>
            <a:r>
              <a:rPr lang="en-US" sz="1400" u="sng" dirty="0">
                <a:hlinkClick r:id="rId6"/>
              </a:rPr>
              <a:t>https://www.bbc.co.uk/tiny-happy-people/activities/zjh8hbk</a:t>
            </a:r>
            <a:endParaRPr lang="en-GB" sz="1400" dirty="0"/>
          </a:p>
          <a:p>
            <a:endParaRPr lang="en-GB" sz="1400" dirty="0"/>
          </a:p>
          <a:p>
            <a:endParaRPr lang="en-GB" sz="1400" dirty="0"/>
          </a:p>
          <a:p>
            <a:r>
              <a:rPr lang="en-GB" sz="1400" b="1" u="sng" dirty="0"/>
              <a:t>Relate</a:t>
            </a:r>
          </a:p>
          <a:p>
            <a:r>
              <a:rPr lang="en-GB" sz="1400" dirty="0"/>
              <a:t>Relate are the UK’s largest provider of relationship support,  and last year we helped over two million people of all ages, backgrounds, sexual orientations and gender identities to strengthen their relationships.</a:t>
            </a:r>
          </a:p>
          <a:p>
            <a:r>
              <a:rPr lang="en-GB" sz="1400" dirty="0"/>
              <a:t>https://www.relate.org.uk/</a:t>
            </a:r>
          </a:p>
          <a:p>
            <a:endParaRPr lang="en-GB" sz="1400" dirty="0"/>
          </a:p>
          <a:p>
            <a:endParaRPr lang="en-GB" sz="1400" u="sng" dirty="0">
              <a:solidFill>
                <a:srgbClr val="0070C0"/>
              </a:solidFill>
            </a:endParaRPr>
          </a:p>
        </p:txBody>
      </p:sp>
    </p:spTree>
    <p:extLst>
      <p:ext uri="{BB962C8B-B14F-4D97-AF65-F5344CB8AC3E}">
        <p14:creationId xmlns:p14="http://schemas.microsoft.com/office/powerpoint/2010/main" val="38697436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6299206" y="15232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a:p>
        </p:txBody>
      </p:sp>
      <p:sp>
        <p:nvSpPr>
          <p:cNvPr id="3" name="TextBox 2"/>
          <p:cNvSpPr txBox="1"/>
          <p:nvPr/>
        </p:nvSpPr>
        <p:spPr>
          <a:xfrm>
            <a:off x="7010423" y="426281"/>
            <a:ext cx="4534011" cy="646074"/>
          </a:xfrm>
          <a:prstGeom prst="rect">
            <a:avLst/>
          </a:prstGeom>
          <a:noFill/>
        </p:spPr>
        <p:txBody>
          <a:bodyPr wrap="square" rtlCol="0">
            <a:spAutoFit/>
          </a:bodyPr>
          <a:lstStyle/>
          <a:p>
            <a:pPr algn="ctr"/>
            <a:r>
              <a:rPr lang="en-GB" sz="1799" b="1" dirty="0"/>
              <a:t>What can you try to help with anxiety, fear and panic?</a:t>
            </a:r>
          </a:p>
        </p:txBody>
      </p:sp>
      <p:sp>
        <p:nvSpPr>
          <p:cNvPr id="4" name="TextBox 3"/>
          <p:cNvSpPr txBox="1"/>
          <p:nvPr/>
        </p:nvSpPr>
        <p:spPr>
          <a:xfrm>
            <a:off x="6503571" y="1046147"/>
            <a:ext cx="5040863" cy="2062103"/>
          </a:xfrm>
          <a:prstGeom prst="rect">
            <a:avLst/>
          </a:prstGeom>
          <a:noFill/>
        </p:spPr>
        <p:txBody>
          <a:bodyPr wrap="square" rtlCol="0">
            <a:spAutoFit/>
          </a:bodyPr>
          <a:lstStyle/>
          <a:p>
            <a:pPr marL="285741" indent="-285741">
              <a:buFont typeface="Arial" panose="020B0604020202020204" pitchFamily="34" charset="0"/>
              <a:buChar char="•"/>
            </a:pPr>
            <a:r>
              <a:rPr lang="en-GB" sz="1600" dirty="0"/>
              <a:t>Try talking about your feelings to a friend, family member, health professional or counsellor</a:t>
            </a:r>
          </a:p>
          <a:p>
            <a:pPr marL="285741" indent="-285741">
              <a:buFont typeface="Arial" panose="020B0604020202020204" pitchFamily="34" charset="0"/>
              <a:buChar char="•"/>
            </a:pPr>
            <a:r>
              <a:rPr lang="en-GB" sz="1600" dirty="0"/>
              <a:t>Practice breathing exercises</a:t>
            </a:r>
          </a:p>
          <a:p>
            <a:pPr marL="285741" indent="-285741">
              <a:buFont typeface="Arial" panose="020B0604020202020204" pitchFamily="34" charset="0"/>
              <a:buChar char="•"/>
            </a:pPr>
            <a:r>
              <a:rPr lang="en-GB" sz="1600" dirty="0"/>
              <a:t>Exercise – running, walking, swimming and yoga</a:t>
            </a:r>
          </a:p>
          <a:p>
            <a:pPr marL="285741" indent="-285741">
              <a:buFont typeface="Arial" panose="020B0604020202020204" pitchFamily="34" charset="0"/>
              <a:buChar char="•"/>
            </a:pPr>
            <a:r>
              <a:rPr lang="en-GB" sz="1600" dirty="0"/>
              <a:t>Try to get enough sleep</a:t>
            </a:r>
          </a:p>
          <a:p>
            <a:pPr marL="285741" indent="-285741">
              <a:buFont typeface="Arial" panose="020B0604020202020204" pitchFamily="34" charset="0"/>
              <a:buChar char="•"/>
            </a:pPr>
            <a:r>
              <a:rPr lang="en-GB" sz="1600" dirty="0"/>
              <a:t>Eat a healthy balanced diet with regular meals to keep your energy levels stable</a:t>
            </a:r>
          </a:p>
          <a:p>
            <a:pPr marL="285741" indent="-285741">
              <a:buFont typeface="Arial" panose="020B0604020202020204" pitchFamily="34" charset="0"/>
              <a:buChar char="•"/>
            </a:pPr>
            <a:r>
              <a:rPr lang="en-GB" sz="1600" dirty="0"/>
              <a:t>Seek support from groups/services</a:t>
            </a:r>
          </a:p>
        </p:txBody>
      </p:sp>
      <p:pic>
        <p:nvPicPr>
          <p:cNvPr id="5" name="Picture 2" descr="Sleep Tips for New Mothers"/>
          <p:cNvPicPr>
            <a:picLocks noChangeAspect="1" noChangeArrowheads="1"/>
          </p:cNvPicPr>
          <p:nvPr/>
        </p:nvPicPr>
        <p:blipFill rotWithShape="1">
          <a:blip r:embed="rId2">
            <a:extLst>
              <a:ext uri="{28A0092B-C50C-407E-A947-70E740481C1C}">
                <a14:useLocalDpi xmlns:a14="http://schemas.microsoft.com/office/drawing/2010/main" val="0"/>
              </a:ext>
            </a:extLst>
          </a:blip>
          <a:srcRect t="2409" r="2879" b="4511"/>
          <a:stretch/>
        </p:blipFill>
        <p:spPr bwMode="auto">
          <a:xfrm>
            <a:off x="6478555" y="3108297"/>
            <a:ext cx="5383387" cy="3008406"/>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190356" y="15232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1400" b="1" u="sng" dirty="0"/>
              <a:t>Dad’s Mental Health </a:t>
            </a:r>
            <a:endParaRPr lang="en-GB" sz="1400" dirty="0"/>
          </a:p>
          <a:p>
            <a:r>
              <a:rPr lang="en-US" sz="1400" dirty="0"/>
              <a:t> Between 1 and 3 out of 10 Dads suffer from low mood, anxiety and post-natal depression. This rises for Dads supporting a partner with PND or after a traumatic birth.</a:t>
            </a:r>
            <a:endParaRPr lang="en-GB" sz="1400" dirty="0"/>
          </a:p>
          <a:p>
            <a:r>
              <a:rPr lang="en-US" sz="1400" dirty="0"/>
              <a:t> </a:t>
            </a:r>
            <a:r>
              <a:rPr lang="en-US" sz="1400" u="sng" dirty="0" smtClean="0">
                <a:hlinkClick r:id="rId3"/>
              </a:rPr>
              <a:t>www.reachingoutpmh.co.uk</a:t>
            </a:r>
            <a:endParaRPr lang="en-GB" sz="1400" dirty="0"/>
          </a:p>
          <a:p>
            <a:r>
              <a:rPr lang="en-US" sz="1400" dirty="0"/>
              <a:t> </a:t>
            </a:r>
            <a:r>
              <a:rPr lang="en-US" sz="1400" u="sng" dirty="0" smtClean="0">
                <a:hlinkClick r:id="rId4"/>
              </a:rPr>
              <a:t>www.fatherhoodinstitute.org</a:t>
            </a:r>
            <a:endParaRPr lang="en-US" sz="1400" u="sng" dirty="0" smtClean="0"/>
          </a:p>
          <a:p>
            <a:endParaRPr lang="en-US" sz="1400" u="sng" dirty="0"/>
          </a:p>
          <a:p>
            <a:r>
              <a:rPr lang="en-US" sz="1400" b="1" u="sng" dirty="0"/>
              <a:t>Lads and Dads</a:t>
            </a:r>
            <a:endParaRPr lang="en-GB" sz="1400" dirty="0"/>
          </a:p>
          <a:p>
            <a:r>
              <a:rPr lang="en-US" sz="1400" dirty="0"/>
              <a:t> </a:t>
            </a:r>
            <a:r>
              <a:rPr lang="en-US" sz="1400" dirty="0" smtClean="0"/>
              <a:t>Our</a:t>
            </a:r>
            <a:r>
              <a:rPr lang="en-US" sz="1400" dirty="0"/>
              <a:t> </a:t>
            </a:r>
            <a:r>
              <a:rPr lang="en-US" sz="1400" dirty="0">
                <a:hlinkClick r:id="rId5"/>
              </a:rPr>
              <a:t>Facebook group</a:t>
            </a:r>
            <a:r>
              <a:rPr lang="en-US" sz="1400" dirty="0"/>
              <a:t> boasts 900 active members who offer one other advice and support to get through daily struggles. From dealing with grief, to debt advice and even family-courts, there is no subject untouched. None of our members are professionals, just men who have been through it themselves.</a:t>
            </a:r>
            <a:endParaRPr lang="en-GB" sz="1400" dirty="0"/>
          </a:p>
          <a:p>
            <a:r>
              <a:rPr lang="en-US" sz="1400" b="1" dirty="0"/>
              <a:t> </a:t>
            </a:r>
            <a:r>
              <a:rPr lang="en-US" sz="1400" b="1" dirty="0" smtClean="0">
                <a:hlinkClick r:id="rId6"/>
              </a:rPr>
              <a:t>https</a:t>
            </a:r>
            <a:r>
              <a:rPr lang="en-US" sz="1400" b="1" dirty="0">
                <a:hlinkClick r:id="rId6"/>
              </a:rPr>
              <a:t>://www.ladsanddads.org/</a:t>
            </a:r>
            <a:endParaRPr lang="en-GB" sz="1400" dirty="0"/>
          </a:p>
          <a:p>
            <a:r>
              <a:rPr lang="en-US" sz="1400" dirty="0"/>
              <a:t> </a:t>
            </a:r>
            <a:endParaRPr lang="en-GB" sz="1400" dirty="0"/>
          </a:p>
          <a:p>
            <a:r>
              <a:rPr lang="en-US" sz="1400" b="1" u="sng" dirty="0"/>
              <a:t>The Dad Pad</a:t>
            </a:r>
            <a:endParaRPr lang="en-GB" sz="1400" dirty="0"/>
          </a:p>
          <a:p>
            <a:r>
              <a:rPr lang="en-US" sz="1400" dirty="0"/>
              <a:t> </a:t>
            </a:r>
            <a:r>
              <a:rPr lang="en-US" sz="1400" dirty="0" smtClean="0"/>
              <a:t>What </a:t>
            </a:r>
            <a:r>
              <a:rPr lang="en-US" sz="1400" dirty="0"/>
              <a:t>is the </a:t>
            </a:r>
            <a:r>
              <a:rPr lang="en-US" sz="1400" dirty="0" err="1"/>
              <a:t>DadPad</a:t>
            </a:r>
            <a:r>
              <a:rPr lang="en-US" sz="1400" dirty="0"/>
              <a:t>? It’s the essential guide for new dads, developed with the NHS. Why do you need it? As a new dad you will feel excited, but you may also feel left out, unsure or overwhelmed. The </a:t>
            </a:r>
            <a:r>
              <a:rPr lang="en-US" sz="1400" dirty="0" err="1"/>
              <a:t>DadPad</a:t>
            </a:r>
            <a:r>
              <a:rPr lang="en-US" sz="1400" dirty="0"/>
              <a:t> can help by giving you the knowledge and practical skills that you need.  The resource will support you and your partner to give your baby the best possible start in life.</a:t>
            </a:r>
            <a:endParaRPr lang="en-GB" sz="1400" dirty="0"/>
          </a:p>
          <a:p>
            <a:r>
              <a:rPr lang="en-US" sz="1400" dirty="0"/>
              <a:t> </a:t>
            </a:r>
            <a:r>
              <a:rPr lang="en-US" sz="1400" b="1" dirty="0" smtClean="0">
                <a:hlinkClick r:id="rId7"/>
              </a:rPr>
              <a:t>https</a:t>
            </a:r>
            <a:r>
              <a:rPr lang="en-US" sz="1400" b="1" dirty="0">
                <a:hlinkClick r:id="rId7"/>
              </a:rPr>
              <a:t>://thedadpad.co.uk/</a:t>
            </a:r>
            <a:endParaRPr lang="en-GB" sz="1400" dirty="0"/>
          </a:p>
          <a:p>
            <a:endParaRPr lang="en-GB" dirty="0"/>
          </a:p>
        </p:txBody>
      </p:sp>
    </p:spTree>
    <p:extLst>
      <p:ext uri="{BB962C8B-B14F-4D97-AF65-F5344CB8AC3E}">
        <p14:creationId xmlns:p14="http://schemas.microsoft.com/office/powerpoint/2010/main" val="1837111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26858" y="198358"/>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a:p>
        </p:txBody>
      </p:sp>
      <p:sp>
        <p:nvSpPr>
          <p:cNvPr id="3" name="TextBox 2"/>
          <p:cNvSpPr txBox="1"/>
          <p:nvPr/>
        </p:nvSpPr>
        <p:spPr>
          <a:xfrm>
            <a:off x="503106" y="357269"/>
            <a:ext cx="4521311" cy="5076005"/>
          </a:xfrm>
          <a:prstGeom prst="rect">
            <a:avLst/>
          </a:prstGeom>
          <a:noFill/>
        </p:spPr>
        <p:txBody>
          <a:bodyPr wrap="square" rtlCol="0">
            <a:spAutoFit/>
          </a:bodyPr>
          <a:lstStyle/>
          <a:p>
            <a:r>
              <a:rPr lang="en-GB" sz="1799" b="1" u="sng" dirty="0"/>
              <a:t>Eating Well</a:t>
            </a:r>
          </a:p>
          <a:p>
            <a:r>
              <a:rPr lang="en-GB" sz="1799" dirty="0"/>
              <a:t>Your brain and body need a mixture of nutrients in order to function well. A diet that’s good for your physical health is also good for your mental health. </a:t>
            </a:r>
          </a:p>
          <a:p>
            <a:endParaRPr lang="en-GB" sz="1799" dirty="0"/>
          </a:p>
          <a:p>
            <a:r>
              <a:rPr lang="en-GB" sz="1799" b="1" u="sng" dirty="0"/>
              <a:t>Benefits of Postpartum nutrition</a:t>
            </a:r>
          </a:p>
          <a:p>
            <a:pPr marL="285741" indent="-285741">
              <a:buFont typeface="Arial" panose="020B0604020202020204" pitchFamily="34" charset="0"/>
              <a:buChar char="•"/>
            </a:pPr>
            <a:r>
              <a:rPr lang="en-GB" sz="1799" dirty="0"/>
              <a:t>It can speed your recovery – an adequate diet and hydration can help heal your body</a:t>
            </a:r>
          </a:p>
          <a:p>
            <a:pPr marL="285741" indent="-285741">
              <a:buFont typeface="Arial" panose="020B0604020202020204" pitchFamily="34" charset="0"/>
              <a:buChar char="•"/>
            </a:pPr>
            <a:r>
              <a:rPr lang="en-GB" sz="1799" dirty="0"/>
              <a:t>It promotes milk production – if you are breastfeeding what you eat and drink is important for the quantity and quality of your milk supply</a:t>
            </a:r>
          </a:p>
          <a:p>
            <a:pPr marL="285741" indent="-285741">
              <a:buFont typeface="Arial" panose="020B0604020202020204" pitchFamily="34" charset="0"/>
              <a:buChar char="•"/>
            </a:pPr>
            <a:r>
              <a:rPr lang="en-GB" sz="1799" dirty="0"/>
              <a:t>Supports overall wellbeing – a well balanced diet can support the 24/7 stamina that you’ll need as a new mum or soon to be new mum</a:t>
            </a:r>
          </a:p>
          <a:p>
            <a:pPr marL="285741" indent="-285741">
              <a:buFont typeface="Arial" panose="020B0604020202020204" pitchFamily="34" charset="0"/>
              <a:buChar char="•"/>
            </a:pPr>
            <a:endParaRPr lang="en-GB" sz="1799" dirty="0"/>
          </a:p>
        </p:txBody>
      </p:sp>
      <p:pic>
        <p:nvPicPr>
          <p:cNvPr id="4" name="Picture 4" descr="Nutrition and Mental Health—How the Food We Eat Can Affect Our Mood ·  Frontiers for Young Min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372" y="5091152"/>
            <a:ext cx="4445109" cy="1542027"/>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6375411" y="198358"/>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1600" dirty="0"/>
              <a:t> </a:t>
            </a:r>
            <a:endParaRPr lang="en-GB" sz="1600" dirty="0"/>
          </a:p>
        </p:txBody>
      </p:sp>
      <p:pic>
        <p:nvPicPr>
          <p:cNvPr id="6" name="Picture 2" descr="See the source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6450" y="549206"/>
            <a:ext cx="4514960" cy="5559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662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261105" y="15232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a:p>
        </p:txBody>
      </p:sp>
      <p:pic>
        <p:nvPicPr>
          <p:cNvPr id="5" name="Picture 4" descr="Does exercise help mental health? - Quora"/>
          <p:cNvPicPr>
            <a:picLocks noChangeAspect="1" noChangeArrowheads="1"/>
          </p:cNvPicPr>
          <p:nvPr/>
        </p:nvPicPr>
        <p:blipFill rotWithShape="1">
          <a:blip r:embed="rId2">
            <a:extLst>
              <a:ext uri="{28A0092B-C50C-407E-A947-70E740481C1C}">
                <a14:useLocalDpi xmlns:a14="http://schemas.microsoft.com/office/drawing/2010/main" val="0"/>
              </a:ext>
            </a:extLst>
          </a:blip>
          <a:srcRect l="3245" t="689" r="3491"/>
          <a:stretch/>
        </p:blipFill>
        <p:spPr bwMode="auto">
          <a:xfrm>
            <a:off x="6692915" y="457129"/>
            <a:ext cx="4800718" cy="5981846"/>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165100" y="178517"/>
            <a:ext cx="5753100" cy="653907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GB" sz="1600" dirty="0"/>
          </a:p>
        </p:txBody>
      </p:sp>
      <p:sp>
        <p:nvSpPr>
          <p:cNvPr id="7" name="AutoShape 16" descr="235,685 Cosy Images, Stock Photos &amp; Vectors | Shutterstock"/>
          <p:cNvSpPr>
            <a:spLocks noChangeAspect="1" noChangeArrowheads="1"/>
          </p:cNvSpPr>
          <p:nvPr/>
        </p:nvSpPr>
        <p:spPr bwMode="auto">
          <a:xfrm>
            <a:off x="-3859305" y="7855"/>
            <a:ext cx="304807" cy="30480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2" tIns="45721" rIns="91442" bIns="45721" numCol="1" anchor="t" anchorCtr="0" compatLnSpc="1">
            <a:prstTxWarp prst="textNoShape">
              <a:avLst/>
            </a:prstTxWarp>
          </a:bodyPr>
          <a:lstStyle/>
          <a:p>
            <a:endParaRPr lang="en-GB" sz="1799"/>
          </a:p>
        </p:txBody>
      </p:sp>
      <p:sp>
        <p:nvSpPr>
          <p:cNvPr id="8" name="AutoShape 18" descr="235,685 Cosy Images, Stock Photos &amp; Vectors | Shutterstock"/>
          <p:cNvSpPr>
            <a:spLocks noChangeAspect="1" noChangeArrowheads="1"/>
          </p:cNvSpPr>
          <p:nvPr/>
        </p:nvSpPr>
        <p:spPr bwMode="auto">
          <a:xfrm>
            <a:off x="-4011710" y="-144549"/>
            <a:ext cx="304807" cy="30480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2" tIns="45721" rIns="91442" bIns="45721" numCol="1" anchor="t" anchorCtr="0" compatLnSpc="1">
            <a:prstTxWarp prst="textNoShape">
              <a:avLst/>
            </a:prstTxWarp>
          </a:bodyPr>
          <a:lstStyle/>
          <a:p>
            <a:endParaRPr lang="en-GB" sz="1799"/>
          </a:p>
        </p:txBody>
      </p:sp>
      <p:sp>
        <p:nvSpPr>
          <p:cNvPr id="9" name="AutoShape 26" descr="235,685 Cosy Images, Stock Photos &amp; Vectors | Shutterstock"/>
          <p:cNvSpPr>
            <a:spLocks noChangeAspect="1" noChangeArrowheads="1"/>
          </p:cNvSpPr>
          <p:nvPr/>
        </p:nvSpPr>
        <p:spPr bwMode="auto">
          <a:xfrm>
            <a:off x="-3859305" y="7855"/>
            <a:ext cx="304807" cy="30480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2" tIns="45721" rIns="91442" bIns="45721" numCol="1" anchor="t" anchorCtr="0" compatLnSpc="1">
            <a:prstTxWarp prst="textNoShape">
              <a:avLst/>
            </a:prstTxWarp>
          </a:bodyPr>
          <a:lstStyle/>
          <a:p>
            <a:endParaRPr lang="en-GB" sz="1799"/>
          </a:p>
        </p:txBody>
      </p:sp>
      <p:pic>
        <p:nvPicPr>
          <p:cNvPr id="10" name="Picture 9"/>
          <p:cNvPicPr/>
          <p:nvPr/>
        </p:nvPicPr>
        <p:blipFill rotWithShape="1">
          <a:blip r:embed="rId3"/>
          <a:srcRect l="62530" t="37288" r="12704" b="36832"/>
          <a:stretch/>
        </p:blipFill>
        <p:spPr bwMode="auto">
          <a:xfrm>
            <a:off x="508000" y="4457700"/>
            <a:ext cx="5105400" cy="1981275"/>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508000" y="457129"/>
            <a:ext cx="5410200" cy="3970318"/>
          </a:xfrm>
          <a:prstGeom prst="rect">
            <a:avLst/>
          </a:prstGeom>
          <a:noFill/>
        </p:spPr>
        <p:txBody>
          <a:bodyPr wrap="square" rtlCol="0">
            <a:spAutoFit/>
          </a:bodyPr>
          <a:lstStyle/>
          <a:p>
            <a:r>
              <a:rPr lang="en-GB" sz="1400" b="1" dirty="0"/>
              <a:t>A safe space in your home</a:t>
            </a:r>
          </a:p>
          <a:p>
            <a:r>
              <a:rPr lang="en-GB" sz="1400" dirty="0"/>
              <a:t>Some people find it helpful to create a ‘safe place’ where they can go to focus on themselves and relax. This may be your sofa with a blanket and a cup of tea, your bed, a warm bath or anywhere you feel most comfortable. Take time for you. </a:t>
            </a:r>
          </a:p>
          <a:p>
            <a:endParaRPr lang="en-GB" sz="1400" dirty="0"/>
          </a:p>
          <a:p>
            <a:r>
              <a:rPr lang="en-GB" sz="1400" b="1" dirty="0"/>
              <a:t>A safe space in your mind</a:t>
            </a:r>
          </a:p>
          <a:p>
            <a:r>
              <a:rPr lang="en-GB" sz="1400" dirty="0"/>
              <a:t>Sometimes a safe space in your home isn’t possible so people often create safe places in their mind. This might be a real place where you have felt happy and secure, perhaps a relatives house or a holiday, or it could be a made up place. Use all your senses to make it as real as possible for you</a:t>
            </a:r>
          </a:p>
          <a:p>
            <a:endParaRPr lang="en-GB" sz="1400" dirty="0"/>
          </a:p>
          <a:p>
            <a:r>
              <a:rPr lang="en-GB" sz="1400" dirty="0"/>
              <a:t>Remember, you can visit your safe space as often as you like. Allow your body to relax and rest</a:t>
            </a:r>
            <a:r>
              <a:rPr lang="en-GB" sz="1400" dirty="0" smtClean="0"/>
              <a:t>.</a:t>
            </a:r>
          </a:p>
          <a:p>
            <a:endParaRPr lang="en-GB" sz="1400" dirty="0"/>
          </a:p>
          <a:p>
            <a:r>
              <a:rPr lang="en-GB" sz="1400" b="1" dirty="0" smtClean="0"/>
              <a:t>Below are some Apps you might find useful to use to encourage Positive Thinking</a:t>
            </a:r>
            <a:endParaRPr lang="en-GB" dirty="0"/>
          </a:p>
        </p:txBody>
      </p:sp>
    </p:spTree>
    <p:extLst>
      <p:ext uri="{BB962C8B-B14F-4D97-AF65-F5344CB8AC3E}">
        <p14:creationId xmlns:p14="http://schemas.microsoft.com/office/powerpoint/2010/main" val="39974398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299206" y="15232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799"/>
          </a:p>
        </p:txBody>
      </p:sp>
      <p:pic>
        <p:nvPicPr>
          <p:cNvPr id="11" name="Picture 8" descr="Grounding Your Body and Mind – Coping Skill for Kids | Strong4Lif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5585" y="3051226"/>
            <a:ext cx="5005420" cy="333694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7010424" y="368226"/>
            <a:ext cx="4178402" cy="2584169"/>
          </a:xfrm>
          <a:prstGeom prst="rect">
            <a:avLst/>
          </a:prstGeom>
          <a:noFill/>
        </p:spPr>
        <p:txBody>
          <a:bodyPr wrap="square" rtlCol="0">
            <a:spAutoFit/>
          </a:bodyPr>
          <a:lstStyle/>
          <a:p>
            <a:r>
              <a:rPr lang="en-GB" sz="1799" b="1" dirty="0"/>
              <a:t>Grounding</a:t>
            </a:r>
          </a:p>
          <a:p>
            <a:endParaRPr lang="en-GB" sz="1799" dirty="0"/>
          </a:p>
          <a:p>
            <a:r>
              <a:rPr lang="en-GB" sz="1799" dirty="0"/>
              <a:t>Grounding can help you to calm down when you are experiencing anxiety, panic, flashbacks or intense thoughts.</a:t>
            </a:r>
          </a:p>
          <a:p>
            <a:endParaRPr lang="en-GB" sz="1799" dirty="0"/>
          </a:p>
          <a:p>
            <a:r>
              <a:rPr lang="en-GB" sz="1799" dirty="0"/>
              <a:t>Focus on the present moment, using all 5 senses. You can repeat this until you feel calmer and more relaxed</a:t>
            </a:r>
          </a:p>
        </p:txBody>
      </p:sp>
      <p:sp>
        <p:nvSpPr>
          <p:cNvPr id="13" name="Rounded Rectangle 12"/>
          <p:cNvSpPr/>
          <p:nvPr/>
        </p:nvSpPr>
        <p:spPr>
          <a:xfrm>
            <a:off x="156927" y="152320"/>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1600" dirty="0"/>
              <a:t> </a:t>
            </a:r>
            <a:endParaRPr lang="en-GB" sz="1600" dirty="0"/>
          </a:p>
        </p:txBody>
      </p:sp>
      <p:pic>
        <p:nvPicPr>
          <p:cNvPr id="14" name="Picture 13"/>
          <p:cNvPicPr>
            <a:picLocks noChangeAspect="1"/>
          </p:cNvPicPr>
          <p:nvPr/>
        </p:nvPicPr>
        <p:blipFill rotWithShape="1">
          <a:blip r:embed="rId3"/>
          <a:srcRect l="9273" t="17578" r="75540" b="33034"/>
          <a:stretch/>
        </p:blipFill>
        <p:spPr>
          <a:xfrm>
            <a:off x="779242" y="271387"/>
            <a:ext cx="4465858" cy="6249634"/>
          </a:xfrm>
          <a:prstGeom prst="rect">
            <a:avLst/>
          </a:prstGeom>
        </p:spPr>
      </p:pic>
    </p:spTree>
    <p:extLst>
      <p:ext uri="{BB962C8B-B14F-4D97-AF65-F5344CB8AC3E}">
        <p14:creationId xmlns:p14="http://schemas.microsoft.com/office/powerpoint/2010/main" val="2522497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6283330" y="179307"/>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GB" sz="1600" dirty="0"/>
          </a:p>
        </p:txBody>
      </p:sp>
      <p:sp>
        <p:nvSpPr>
          <p:cNvPr id="3" name="TextBox 2"/>
          <p:cNvSpPr txBox="1"/>
          <p:nvPr/>
        </p:nvSpPr>
        <p:spPr>
          <a:xfrm>
            <a:off x="6651638" y="634932"/>
            <a:ext cx="4584812" cy="4522264"/>
          </a:xfrm>
          <a:prstGeom prst="rect">
            <a:avLst/>
          </a:prstGeom>
          <a:noFill/>
        </p:spPr>
        <p:txBody>
          <a:bodyPr wrap="square" rtlCol="0">
            <a:spAutoFit/>
          </a:bodyPr>
          <a:lstStyle/>
          <a:p>
            <a:pPr algn="ctr"/>
            <a:endParaRPr lang="en-GB" sz="1799" dirty="0" smtClean="0"/>
          </a:p>
          <a:p>
            <a:pPr algn="ctr"/>
            <a:endParaRPr lang="en-GB" sz="1799" dirty="0"/>
          </a:p>
          <a:p>
            <a:pPr algn="ctr"/>
            <a:endParaRPr lang="en-GB" sz="1799" dirty="0" smtClean="0"/>
          </a:p>
          <a:p>
            <a:pPr algn="ctr"/>
            <a:endParaRPr lang="en-GB" sz="1799" dirty="0"/>
          </a:p>
          <a:p>
            <a:pPr algn="ctr"/>
            <a:r>
              <a:rPr lang="en-GB" sz="1799" b="1" dirty="0" smtClean="0"/>
              <a:t>www.ash.wales/helpmequit</a:t>
            </a:r>
            <a:r>
              <a:rPr lang="en-GB" sz="1799" dirty="0" smtClean="0"/>
              <a:t> </a:t>
            </a:r>
            <a:r>
              <a:rPr lang="en-GB" sz="1799" dirty="0"/>
              <a:t>website is available for information, support and guidance on helping you to quit smoking and the benefits to yourself and your baby when you do. </a:t>
            </a:r>
            <a:endParaRPr lang="en-GB" sz="1799" dirty="0" smtClean="0"/>
          </a:p>
          <a:p>
            <a:pPr algn="ctr"/>
            <a:endParaRPr lang="en-GB" sz="1799" dirty="0"/>
          </a:p>
          <a:p>
            <a:pPr algn="ctr"/>
            <a:endParaRPr lang="en-GB" sz="1799" dirty="0" smtClean="0"/>
          </a:p>
          <a:p>
            <a:pPr algn="ctr"/>
            <a:r>
              <a:rPr lang="en-GB" sz="1799" dirty="0" smtClean="0"/>
              <a:t>There is also a ‘Smoke Free’ NHS app which is designed to help you quit smoking in 28 days.</a:t>
            </a:r>
          </a:p>
          <a:p>
            <a:pPr algn="ctr"/>
            <a:endParaRPr lang="en-GB" sz="1799" dirty="0"/>
          </a:p>
          <a:p>
            <a:endParaRPr lang="en-GB" sz="1799" dirty="0"/>
          </a:p>
          <a:p>
            <a:endParaRPr lang="en-GB" sz="1799" dirty="0"/>
          </a:p>
        </p:txBody>
      </p:sp>
      <p:sp>
        <p:nvSpPr>
          <p:cNvPr id="6" name="Rounded Rectangle 5"/>
          <p:cNvSpPr/>
          <p:nvPr/>
        </p:nvSpPr>
        <p:spPr>
          <a:xfrm>
            <a:off x="250680" y="179306"/>
            <a:ext cx="5677039" cy="65025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1200" b="1" u="sng" dirty="0"/>
              <a:t>Valleys Steps </a:t>
            </a:r>
            <a:endParaRPr lang="en-GB" sz="1200" dirty="0"/>
          </a:p>
          <a:p>
            <a:r>
              <a:rPr lang="en-US" sz="1200" dirty="0"/>
              <a:t>Online sessions to learn ways of managing the common psychological difficulties that we all face at times in life such as stress, low mood and anxiety</a:t>
            </a:r>
            <a:endParaRPr lang="en-GB" sz="1200" dirty="0"/>
          </a:p>
          <a:p>
            <a:r>
              <a:rPr lang="en-US" sz="1200" dirty="0"/>
              <a:t> </a:t>
            </a:r>
            <a:r>
              <a:rPr lang="en-US" sz="1200" u="sng" dirty="0" smtClean="0">
                <a:hlinkClick r:id="rId2"/>
              </a:rPr>
              <a:t>https</a:t>
            </a:r>
            <a:r>
              <a:rPr lang="en-US" sz="1200" u="sng" dirty="0">
                <a:hlinkClick r:id="rId2"/>
              </a:rPr>
              <a:t>://valleyssteps.org/online-sessions</a:t>
            </a:r>
            <a:r>
              <a:rPr lang="en-US" sz="1200" u="sng" dirty="0" smtClean="0">
                <a:hlinkClick r:id="rId2"/>
              </a:rPr>
              <a:t>/</a:t>
            </a:r>
            <a:endParaRPr lang="en-US" sz="1200" u="sng" dirty="0" smtClean="0"/>
          </a:p>
          <a:p>
            <a:endParaRPr lang="en-US" sz="1200" u="sng" dirty="0"/>
          </a:p>
          <a:p>
            <a:r>
              <a:rPr lang="en-GB" sz="1200" b="1" u="sng" dirty="0"/>
              <a:t>Activate Your Life</a:t>
            </a:r>
            <a:endParaRPr lang="en-GB" sz="1200" dirty="0"/>
          </a:p>
          <a:p>
            <a:r>
              <a:rPr lang="en-GB" sz="1200" dirty="0"/>
              <a:t>A free course, designed to help you improve your mental health and wellbeing. </a:t>
            </a:r>
            <a:r>
              <a:rPr lang="en-GB" sz="1200" dirty="0" smtClean="0"/>
              <a:t>You </a:t>
            </a:r>
            <a:r>
              <a:rPr lang="en-GB" sz="1200" dirty="0"/>
              <a:t>will learn practical and effective ways of dealing with thoughts and feelings that may be causing distress.</a:t>
            </a:r>
          </a:p>
          <a:p>
            <a:r>
              <a:rPr lang="en-GB" sz="1200" u="sng" dirty="0">
                <a:hlinkClick r:id="rId3"/>
              </a:rPr>
              <a:t>https://phw.nhs.wales/services-and-teams/activate-your-life</a:t>
            </a:r>
            <a:r>
              <a:rPr lang="en-GB" sz="1200" u="sng" dirty="0" smtClean="0">
                <a:hlinkClick r:id="rId3"/>
              </a:rPr>
              <a:t>/</a:t>
            </a:r>
            <a:endParaRPr lang="en-GB" sz="1200" u="sng" dirty="0" smtClean="0"/>
          </a:p>
          <a:p>
            <a:endParaRPr lang="en-GB" sz="1200" u="sng" dirty="0"/>
          </a:p>
          <a:p>
            <a:r>
              <a:rPr lang="en-GB" sz="1200" dirty="0"/>
              <a:t> </a:t>
            </a:r>
            <a:r>
              <a:rPr lang="en-GB" sz="1200" b="1" u="sng" dirty="0"/>
              <a:t>Mind Active Monitoring</a:t>
            </a:r>
            <a:endParaRPr lang="en-GB" sz="1200" dirty="0"/>
          </a:p>
          <a:p>
            <a:r>
              <a:rPr lang="en-GB" sz="1200" dirty="0"/>
              <a:t>Provides 6 week guided self-help for anxiety, depression, self-esteem and more</a:t>
            </a:r>
          </a:p>
          <a:p>
            <a:r>
              <a:rPr lang="en-GB" sz="1200" u="sng" dirty="0" smtClean="0">
                <a:hlinkClick r:id="rId4"/>
              </a:rPr>
              <a:t>www.mind.org.uk/AMWales</a:t>
            </a:r>
            <a:endParaRPr lang="en-US" sz="1200" u="sng" dirty="0" smtClean="0"/>
          </a:p>
          <a:p>
            <a:endParaRPr lang="en-US" sz="1200" u="sng" dirty="0"/>
          </a:p>
          <a:p>
            <a:r>
              <a:rPr lang="en-US" sz="1200" b="1" u="sng" dirty="0"/>
              <a:t>Living Life to the Full</a:t>
            </a:r>
            <a:endParaRPr lang="en-GB" sz="1200" dirty="0"/>
          </a:p>
          <a:p>
            <a:r>
              <a:rPr lang="en-US" sz="1200" dirty="0"/>
              <a:t>Free online courses covering low mood, stress and resilience. Work out why you feel as you do, how to tackle problems, build confidence, get going again, feel happier, stay calm, tackle upsetting thinking and more. Our courses are free for individuals using them in their own lives.</a:t>
            </a:r>
            <a:endParaRPr lang="en-GB" sz="1200" dirty="0"/>
          </a:p>
          <a:p>
            <a:r>
              <a:rPr lang="en-US" sz="1200" u="sng" dirty="0">
                <a:hlinkClick r:id="rId5"/>
              </a:rPr>
              <a:t>https://llttf.com</a:t>
            </a:r>
            <a:r>
              <a:rPr lang="en-US" sz="1200" u="sng" dirty="0" smtClean="0">
                <a:hlinkClick r:id="rId5"/>
              </a:rPr>
              <a:t>/</a:t>
            </a:r>
            <a:endParaRPr lang="en-US" sz="1200" u="sng" dirty="0" smtClean="0"/>
          </a:p>
          <a:p>
            <a:endParaRPr lang="en-US" sz="1200" u="sng" dirty="0"/>
          </a:p>
          <a:p>
            <a:r>
              <a:rPr lang="en-GB" sz="1200" b="1" u="sng" dirty="0"/>
              <a:t>Enjoy Series</a:t>
            </a:r>
            <a:endParaRPr lang="en-GB" sz="1200" dirty="0"/>
          </a:p>
          <a:p>
            <a:r>
              <a:rPr lang="en-GB" sz="1200" dirty="0"/>
              <a:t>Three courses that together cover the formative years of your child’s development. Helping both your child and you to enjoy each other.</a:t>
            </a:r>
          </a:p>
          <a:p>
            <a:r>
              <a:rPr lang="en-GB" sz="1200" u="sng" dirty="0">
                <a:hlinkClick r:id="rId6"/>
              </a:rPr>
              <a:t>https://llttf.com/home/enjoy-series/</a:t>
            </a:r>
            <a:endParaRPr lang="en-GB" sz="1200" u="sng" dirty="0"/>
          </a:p>
          <a:p>
            <a:endParaRPr lang="en-GB" dirty="0" smtClean="0"/>
          </a:p>
          <a:p>
            <a:endParaRPr lang="en-GB" dirty="0" smtClean="0"/>
          </a:p>
          <a:p>
            <a:endParaRPr lang="en-GB" dirty="0"/>
          </a:p>
        </p:txBody>
      </p:sp>
      <p:pic>
        <p:nvPicPr>
          <p:cNvPr id="7" name="Picture 6" descr="https://llttf.com/wp-content/uploads/eyb-1.pn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52033" y="5365268"/>
            <a:ext cx="1187523" cy="113412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https://llttf.com/wp-content/uploads/eybump.pn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0" y="5365268"/>
            <a:ext cx="1195298" cy="113412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Smokefree – Apps on Google Play"/>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688779" y="4291056"/>
            <a:ext cx="866140" cy="866140"/>
          </a:xfrm>
          <a:prstGeom prst="rect">
            <a:avLst/>
          </a:prstGeom>
          <a:noFill/>
          <a:ln>
            <a:noFill/>
          </a:ln>
        </p:spPr>
      </p:pic>
    </p:spTree>
    <p:extLst>
      <p:ext uri="{BB962C8B-B14F-4D97-AF65-F5344CB8AC3E}">
        <p14:creationId xmlns:p14="http://schemas.microsoft.com/office/powerpoint/2010/main" val="6587816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948DD46B5D127448256640F34A58124" ma:contentTypeVersion="11" ma:contentTypeDescription="Create a new document." ma:contentTypeScope="" ma:versionID="0bbd388c8aba6b4e3df21e0a67205910">
  <xsd:schema xmlns:xsd="http://www.w3.org/2001/XMLSchema" xmlns:xs="http://www.w3.org/2001/XMLSchema" xmlns:p="http://schemas.microsoft.com/office/2006/metadata/properties" xmlns:ns3="72b3aca3-4978-4a54-97f5-4cffebf99bdb" xmlns:ns4="7fa251d2-5278-448c-b322-61ae60765a39" targetNamespace="http://schemas.microsoft.com/office/2006/metadata/properties" ma:root="true" ma:fieldsID="ecb69103a9afa4e16939fd990ab1854c" ns3:_="" ns4:_="">
    <xsd:import namespace="72b3aca3-4978-4a54-97f5-4cffebf99bdb"/>
    <xsd:import namespace="7fa251d2-5278-448c-b322-61ae60765a3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LengthInSecond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b3aca3-4978-4a54-97f5-4cffebf99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fa251d2-5278-448c-b322-61ae60765a3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EDB719-F1CE-4EC5-86A3-8013CDB61F27}">
  <ds:schemaRefs>
    <ds:schemaRef ds:uri="http://purl.org/dc/dcmitype/"/>
    <ds:schemaRef ds:uri="http://purl.org/dc/terms/"/>
    <ds:schemaRef ds:uri="7fa251d2-5278-448c-b322-61ae60765a39"/>
    <ds:schemaRef ds:uri="http://www.w3.org/XML/1998/namespace"/>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http://schemas.microsoft.com/office/infopath/2007/PartnerControls"/>
    <ds:schemaRef ds:uri="72b3aca3-4978-4a54-97f5-4cffebf99bdb"/>
  </ds:schemaRefs>
</ds:datastoreItem>
</file>

<file path=customXml/itemProps2.xml><?xml version="1.0" encoding="utf-8"?>
<ds:datastoreItem xmlns:ds="http://schemas.openxmlformats.org/officeDocument/2006/customXml" ds:itemID="{B9BCF757-261A-4B72-9EE1-354C04197212}">
  <ds:schemaRefs>
    <ds:schemaRef ds:uri="http://schemas.microsoft.com/sharepoint/v3/contenttype/forms"/>
  </ds:schemaRefs>
</ds:datastoreItem>
</file>

<file path=customXml/itemProps3.xml><?xml version="1.0" encoding="utf-8"?>
<ds:datastoreItem xmlns:ds="http://schemas.openxmlformats.org/officeDocument/2006/customXml" ds:itemID="{1D848BFC-8C4E-4FF7-9FFE-F63BD32123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2b3aca3-4978-4a54-97f5-4cffebf99bdb"/>
    <ds:schemaRef ds:uri="7fa251d2-5278-448c-b322-61ae60765a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1029</TotalTime>
  <Words>2648</Words>
  <Application>Microsoft Office PowerPoint</Application>
  <PresentationFormat>Widescreen</PresentationFormat>
  <Paragraphs>284</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Dyne (CTM UHB - Mental Health)</dc:creator>
  <cp:lastModifiedBy>Daisy Wilcox (CTM UHB - Mental Health)</cp:lastModifiedBy>
  <cp:revision>76</cp:revision>
  <cp:lastPrinted>2022-09-30T09:57:04Z</cp:lastPrinted>
  <dcterms:created xsi:type="dcterms:W3CDTF">2022-08-10T09:11:12Z</dcterms:created>
  <dcterms:modified xsi:type="dcterms:W3CDTF">2023-04-05T13:02:07Z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0x010100E948DD46B5D127448256640F34A58124</vt:lpwstr>
  </property>
</Properties>
</file>