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5433" autoAdjust="0"/>
  </p:normalViewPr>
  <p:slideViewPr>
    <p:cSldViewPr snapToGrid="0">
      <p:cViewPr varScale="1">
        <p:scale>
          <a:sx n="59" d="100"/>
          <a:sy n="59" d="100"/>
        </p:scale>
        <p:origin x="964" y="48"/>
      </p:cViewPr>
      <p:guideLst/>
    </p:cSldViewPr>
  </p:slideViewPr>
  <p:notesTextViewPr>
    <p:cViewPr>
      <p:scale>
        <a:sx n="1" d="1"/>
        <a:sy n="1" d="1"/>
      </p:scale>
      <p:origin x="0" y="-376"/>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BC8E0A-79BD-42F8-9907-809AEDD7490B}" type="datetimeFigureOut">
              <a:rPr lang="en-GB" smtClean="0"/>
              <a:t>23/08/2023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890B0F-0170-4E1E-93FA-8C9B33A54B47}" type="slidenum">
              <a:rPr lang="en-GB" smtClean="0"/>
              <a:t>‹#›</a:t>
            </a:fld>
            <a:endParaRPr lang="en-GB"/>
          </a:p>
        </p:txBody>
      </p:sp>
    </p:spTree>
    <p:extLst>
      <p:ext uri="{BB962C8B-B14F-4D97-AF65-F5344CB8AC3E}">
        <p14:creationId xmlns:p14="http://schemas.microsoft.com/office/powerpoint/2010/main" val="929126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Good morning,</a:t>
            </a:r>
            <a:r>
              <a:rPr lang="en-GB" baseline="0" dirty="0" smtClean="0"/>
              <a:t> my name is Adam and I am a Clinical Practitioner </a:t>
            </a:r>
            <a:r>
              <a:rPr lang="en-GB" baseline="0" dirty="0" smtClean="0"/>
              <a:t>and trainee ACP, specialising </a:t>
            </a:r>
            <a:r>
              <a:rPr lang="en-GB" baseline="0" dirty="0" smtClean="0"/>
              <a:t>in acute frailty and care of the older person. I’ve been asked to share a patient journey with you. I aim to highlight the patients admission, as well as provide possible areas of opportunities.</a:t>
            </a:r>
            <a:endParaRPr lang="en-GB" dirty="0"/>
          </a:p>
        </p:txBody>
      </p:sp>
      <p:sp>
        <p:nvSpPr>
          <p:cNvPr id="4" name="Slide Number Placeholder 3"/>
          <p:cNvSpPr>
            <a:spLocks noGrp="1"/>
          </p:cNvSpPr>
          <p:nvPr>
            <p:ph type="sldNum" sz="quarter" idx="10"/>
          </p:nvPr>
        </p:nvSpPr>
        <p:spPr/>
        <p:txBody>
          <a:bodyPr/>
          <a:lstStyle/>
          <a:p>
            <a:fld id="{D9890B0F-0170-4E1E-93FA-8C9B33A54B47}" type="slidenum">
              <a:rPr lang="en-GB" smtClean="0"/>
              <a:t>1</a:t>
            </a:fld>
            <a:endParaRPr lang="en-GB"/>
          </a:p>
        </p:txBody>
      </p:sp>
    </p:spTree>
    <p:extLst>
      <p:ext uri="{BB962C8B-B14F-4D97-AF65-F5344CB8AC3E}">
        <p14:creationId xmlns:p14="http://schemas.microsoft.com/office/powerpoint/2010/main" val="27782240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 hate to bring a problem,</a:t>
            </a:r>
            <a:r>
              <a:rPr lang="en-GB" baseline="0" dirty="0" smtClean="0"/>
              <a:t> but this is just one of a few patients experiences I have captures and unfortunate this appears to be more usual than a rapid discharge. </a:t>
            </a:r>
            <a:r>
              <a:rPr lang="en-GB" dirty="0" smtClean="0"/>
              <a:t>I don’t have the answers and I know that social discharges</a:t>
            </a:r>
            <a:r>
              <a:rPr lang="en-GB" baseline="0" dirty="0" smtClean="0"/>
              <a:t> and the challenges it faces is not new, being ward facing, the wider corporate workings aren’t within my remit, but there are opportunities that may help. If everyone does 1% this will lead to a wider impact. For example, instead of pharmacy needing 48 hours for a blister pack, could this be done in 24? </a:t>
            </a:r>
            <a:endParaRPr lang="en-GB" baseline="0" dirty="0" smtClean="0"/>
          </a:p>
          <a:p>
            <a:r>
              <a:rPr lang="en-GB" baseline="0" dirty="0" smtClean="0"/>
              <a:t>Another </a:t>
            </a:r>
            <a:r>
              <a:rPr lang="en-GB" baseline="0" dirty="0" smtClean="0"/>
              <a:t>side project I am currently working on is to be a COTE link practitioner with palliative care services and look to highlight the work that can be done in Advanced future care planning, to reduce the number of unnecessarily admitted patients, stopping the problem before it starts and empowering patient choice and wishes</a:t>
            </a:r>
            <a:r>
              <a:rPr lang="en-GB" baseline="0" dirty="0" smtClean="0"/>
              <a:t>. I am currently seeking a way through IT to have </a:t>
            </a:r>
            <a:r>
              <a:rPr lang="en-GB" baseline="0" dirty="0" err="1" smtClean="0"/>
              <a:t>AfCPs</a:t>
            </a:r>
            <a:r>
              <a:rPr lang="en-GB" baseline="0" dirty="0" smtClean="0"/>
              <a:t> uploaded as a document to Welsh Clinical Portal as WCP is now visible to GPOOHs and the ambulance service, meaning out of hours or emergency responders could have quicker access to these established discussions around wants and wishes of patients.</a:t>
            </a:r>
            <a:endParaRPr lang="en-GB" baseline="0" dirty="0" smtClean="0"/>
          </a:p>
          <a:p>
            <a:r>
              <a:rPr lang="en-GB" baseline="0" dirty="0" smtClean="0"/>
              <a:t>The Acute Care of the Elderly unit which is a huge success within </a:t>
            </a:r>
            <a:r>
              <a:rPr lang="en-GB" baseline="0" dirty="0" smtClean="0"/>
              <a:t>CTM </a:t>
            </a:r>
            <a:r>
              <a:rPr lang="en-GB" baseline="0" dirty="0" smtClean="0"/>
              <a:t>lead by Dr Wendy </a:t>
            </a:r>
            <a:r>
              <a:rPr lang="en-GB" baseline="0" dirty="0" err="1" smtClean="0"/>
              <a:t>Mashlan</a:t>
            </a:r>
            <a:r>
              <a:rPr lang="en-GB" baseline="0" dirty="0" smtClean="0"/>
              <a:t> (ACP) aims to treat and discharge patients before the get to the wards.</a:t>
            </a:r>
          </a:p>
          <a:p>
            <a:r>
              <a:rPr lang="en-GB" baseline="0" dirty="0" smtClean="0"/>
              <a:t>We have the Discharge to recover then assess model now up and running and being rolled out on ward 19. In my patients care, this would have potentially in the early part of the admission, saved the 38 days </a:t>
            </a:r>
            <a:r>
              <a:rPr lang="en-GB" baseline="0" dirty="0" smtClean="0"/>
              <a:t>my patient </a:t>
            </a:r>
            <a:r>
              <a:rPr lang="en-GB" baseline="0" dirty="0" smtClean="0"/>
              <a:t>waited for social worker allocation (as simple POC now doesn’t need a social worker) – however as it progressed, it was clear he need more complex discharge input.</a:t>
            </a:r>
          </a:p>
          <a:p>
            <a:r>
              <a:rPr lang="en-GB" baseline="0" dirty="0" smtClean="0"/>
              <a:t>The D2RA model is great but unfortunately, certain patients will still be waiting in hospital for care, despite the pathway saying they are dischargeable, many socially admitted patients are here as a last point of help and at crisis level at home. Bridgend locality particularly has very little availability for placement and packages of care – even when compared to our neighbouring counties.</a:t>
            </a:r>
          </a:p>
          <a:p>
            <a:r>
              <a:rPr lang="en-GB" baseline="0" dirty="0" smtClean="0"/>
              <a:t>The Proposed </a:t>
            </a:r>
            <a:r>
              <a:rPr lang="en-GB" baseline="0" dirty="0" smtClean="0"/>
              <a:t>Hayes </a:t>
            </a:r>
            <a:r>
              <a:rPr lang="en-GB" baseline="0" dirty="0" smtClean="0"/>
              <a:t>programme (created by Julie </a:t>
            </a:r>
            <a:r>
              <a:rPr lang="en-GB" baseline="0" dirty="0" smtClean="0"/>
              <a:t>Hayes Lead </a:t>
            </a:r>
            <a:r>
              <a:rPr lang="en-GB" baseline="0" dirty="0" smtClean="0"/>
              <a:t>ACP), looks to have a pool of HCSW who are either ward staff that rotate, or linked directly with wards, who can be utilised to provide simple support in the patients own home, hospitalising and mitigating the iatrogenic impact of hospital admissions, as well as reducing costs of acute hospital ward admissions. We may not be able to make care available, but whilst we are waiting, we could utilise and invest in our existing work force so that the wider costs of inpatient admission and bed pressures could be </a:t>
            </a:r>
            <a:r>
              <a:rPr lang="en-GB" baseline="0" dirty="0" smtClean="0"/>
              <a:t>reduced as well as reducing the inherent risks of prolonged hospital admissions. </a:t>
            </a:r>
            <a:r>
              <a:rPr lang="en-GB" baseline="0" dirty="0" smtClean="0"/>
              <a:t>I don’t think we can keep, keeping patients in hospital when the package of care is all they need. Use the staff we have, care for them at home until their formal package of care </a:t>
            </a:r>
            <a:r>
              <a:rPr lang="en-GB" baseline="0" dirty="0" smtClean="0"/>
              <a:t>starts – an intermediate initiative.</a:t>
            </a:r>
            <a:endParaRPr lang="en-GB" baseline="0" dirty="0" smtClean="0"/>
          </a:p>
          <a:p>
            <a:r>
              <a:rPr lang="en-GB" baseline="0" dirty="0" smtClean="0"/>
              <a:t>To my knowledge, we don’t have policies that are up to date for social admissions and social in patients in CTM. I don’t think it is unreasonable to have expected standards be it targets for early discharge intervention, or expectations that assessments from our wards (although usually very good) are done within an agreed and auditable time frame, this includes targets for discharge planning meeting or best interest meetings</a:t>
            </a:r>
            <a:r>
              <a:rPr lang="en-GB" baseline="0" dirty="0" smtClean="0"/>
              <a:t>, despite the ward speciality, discharge planning should be everyone's business. I </a:t>
            </a:r>
            <a:r>
              <a:rPr lang="en-GB" baseline="0" dirty="0" smtClean="0"/>
              <a:t>understand a lot of intra-organisational agreements would need to be had with social </a:t>
            </a:r>
            <a:r>
              <a:rPr lang="en-GB" baseline="0" dirty="0" smtClean="0"/>
              <a:t>services but agreeing reasonable timeframes for allocation of social workers and assessments would be beneficial, so patient like this don’t need to wait 92 days just for this. </a:t>
            </a:r>
            <a:r>
              <a:rPr lang="en-GB" baseline="0" dirty="0" smtClean="0"/>
              <a:t>We may be recording expected discharge dates and lengths of </a:t>
            </a:r>
            <a:r>
              <a:rPr lang="en-GB" baseline="0" dirty="0" smtClean="0"/>
              <a:t>stays but aside </a:t>
            </a:r>
            <a:r>
              <a:rPr lang="en-GB" baseline="0" dirty="0" smtClean="0"/>
              <a:t>from LOS, recording and reporting the impact on the patients welfare would also highlight the values based impact this issue has on patients</a:t>
            </a:r>
            <a:r>
              <a:rPr lang="en-GB" baseline="0" dirty="0" smtClean="0"/>
              <a:t>. Physical and mental well being.</a:t>
            </a:r>
          </a:p>
          <a:p>
            <a:r>
              <a:rPr lang="en-GB" baseline="0" dirty="0" smtClean="0"/>
              <a:t>Finally</a:t>
            </a:r>
            <a:r>
              <a:rPr lang="en-GB" baseline="0" dirty="0" smtClean="0"/>
              <a:t>, coming from an ED background, I know a lot of priority is given to emergency care, and rightly so. But the </a:t>
            </a:r>
            <a:r>
              <a:rPr lang="en-GB" baseline="0" dirty="0" smtClean="0"/>
              <a:t>flow is </a:t>
            </a:r>
            <a:r>
              <a:rPr lang="en-GB" baseline="0" dirty="0" smtClean="0"/>
              <a:t>at the back door. Investments such as the ACE unit have shown how beneficial the service is and </a:t>
            </a:r>
            <a:r>
              <a:rPr lang="en-GB" baseline="0" dirty="0" smtClean="0"/>
              <a:t>perhaps adding </a:t>
            </a:r>
            <a:r>
              <a:rPr lang="en-GB" baseline="0" dirty="0" smtClean="0"/>
              <a:t>a COTE practitioner presence in ED may mean quicker interpretation of investigations for frail patients as well as a senior frailty approach to </a:t>
            </a:r>
            <a:r>
              <a:rPr lang="en-GB" baseline="0" dirty="0" smtClean="0"/>
              <a:t>earlier frailty </a:t>
            </a:r>
            <a:r>
              <a:rPr lang="en-GB" baseline="0" dirty="0" smtClean="0"/>
              <a:t>discharges. </a:t>
            </a:r>
            <a:r>
              <a:rPr lang="en-GB" baseline="0" dirty="0" smtClean="0"/>
              <a:t>Putting </a:t>
            </a:r>
            <a:r>
              <a:rPr lang="en-GB" baseline="0" dirty="0" smtClean="0"/>
              <a:t>the patient first is what is </a:t>
            </a:r>
            <a:r>
              <a:rPr lang="en-GB" baseline="0" dirty="0" smtClean="0"/>
              <a:t>needed, could their be </a:t>
            </a:r>
            <a:r>
              <a:rPr lang="en-GB" baseline="0" dirty="0" smtClean="0"/>
              <a:t>pressure on governments </a:t>
            </a:r>
            <a:r>
              <a:rPr lang="en-GB" baseline="0" dirty="0" smtClean="0"/>
              <a:t>from health and social care provider to </a:t>
            </a:r>
            <a:r>
              <a:rPr lang="en-GB" baseline="0" dirty="0" smtClean="0"/>
              <a:t>make social challenges as reportable as other geriatric giants like </a:t>
            </a:r>
            <a:r>
              <a:rPr lang="en-GB" baseline="0" dirty="0" smtClean="0"/>
              <a:t>falls? If the issue isn’t reportable, who is answering for it?</a:t>
            </a:r>
            <a:endParaRPr lang="en-GB" baseline="0" dirty="0" smtClean="0"/>
          </a:p>
          <a:p>
            <a:endParaRPr lang="en-GB" dirty="0"/>
          </a:p>
        </p:txBody>
      </p:sp>
      <p:sp>
        <p:nvSpPr>
          <p:cNvPr id="4" name="Slide Number Placeholder 3"/>
          <p:cNvSpPr>
            <a:spLocks noGrp="1"/>
          </p:cNvSpPr>
          <p:nvPr>
            <p:ph type="sldNum" sz="quarter" idx="10"/>
          </p:nvPr>
        </p:nvSpPr>
        <p:spPr/>
        <p:txBody>
          <a:bodyPr/>
          <a:lstStyle/>
          <a:p>
            <a:fld id="{D9890B0F-0170-4E1E-93FA-8C9B33A54B47}" type="slidenum">
              <a:rPr lang="en-GB" smtClean="0"/>
              <a:t>10</a:t>
            </a:fld>
            <a:endParaRPr lang="en-GB"/>
          </a:p>
        </p:txBody>
      </p:sp>
    </p:spTree>
    <p:extLst>
      <p:ext uri="{BB962C8B-B14F-4D97-AF65-F5344CB8AC3E}">
        <p14:creationId xmlns:p14="http://schemas.microsoft.com/office/powerpoint/2010/main" val="12904003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Thank you for inviting me to share this patients experience and give</a:t>
            </a:r>
            <a:r>
              <a:rPr lang="en-GB" baseline="0" dirty="0" smtClean="0"/>
              <a:t> him a voice. With very little friends or family and with a cognitive impairment, this patient is vulnerable and having his case highlighted helps make his voice heard</a:t>
            </a:r>
            <a:r>
              <a:rPr lang="en-GB" baseline="0" dirty="0" smtClean="0"/>
              <a:t>. We may not have locks on all the doors but though disability, illness or immobility, our patients are not free to physically leave. Are we inadvertently as a society depriving our elder members of their liberty by allowing unmet social needs to go unreported?</a:t>
            </a:r>
            <a:endParaRPr lang="en-GB" baseline="0" dirty="0" smtClean="0"/>
          </a:p>
          <a:p>
            <a:r>
              <a:rPr lang="en-GB" baseline="0" dirty="0" smtClean="0"/>
              <a:t>This image is quite powerful because it draws our mind back to recognising that despite their advancing age, these patients are us, and we are them. I think </a:t>
            </a:r>
            <a:r>
              <a:rPr lang="en-GB" baseline="0" dirty="0" smtClean="0"/>
              <a:t>rather than expecting patients to wait months in hospital, we </a:t>
            </a:r>
            <a:r>
              <a:rPr lang="en-GB" baseline="0" dirty="0" smtClean="0"/>
              <a:t>need to help them enjoy the last months of their lives, </a:t>
            </a:r>
            <a:r>
              <a:rPr lang="en-GB" baseline="0" dirty="0" smtClean="0"/>
              <a:t>after all, </a:t>
            </a:r>
            <a:r>
              <a:rPr lang="en-GB" baseline="0" dirty="0" smtClean="0"/>
              <a:t>its only a short trip, we should try </a:t>
            </a:r>
            <a:r>
              <a:rPr lang="en-GB" baseline="0" dirty="0" smtClean="0"/>
              <a:t>to help them </a:t>
            </a:r>
            <a:r>
              <a:rPr lang="en-GB" baseline="0" dirty="0" smtClean="0"/>
              <a:t>enjoy it.</a:t>
            </a:r>
            <a:endParaRPr lang="en-GB" dirty="0"/>
          </a:p>
        </p:txBody>
      </p:sp>
      <p:sp>
        <p:nvSpPr>
          <p:cNvPr id="4" name="Slide Number Placeholder 3"/>
          <p:cNvSpPr>
            <a:spLocks noGrp="1"/>
          </p:cNvSpPr>
          <p:nvPr>
            <p:ph type="sldNum" sz="quarter" idx="10"/>
          </p:nvPr>
        </p:nvSpPr>
        <p:spPr/>
        <p:txBody>
          <a:bodyPr/>
          <a:lstStyle/>
          <a:p>
            <a:fld id="{D9890B0F-0170-4E1E-93FA-8C9B33A54B47}" type="slidenum">
              <a:rPr lang="en-GB" smtClean="0"/>
              <a:t>11</a:t>
            </a:fld>
            <a:endParaRPr lang="en-GB"/>
          </a:p>
        </p:txBody>
      </p:sp>
    </p:spTree>
    <p:extLst>
      <p:ext uri="{BB962C8B-B14F-4D97-AF65-F5344CB8AC3E}">
        <p14:creationId xmlns:p14="http://schemas.microsoft.com/office/powerpoint/2010/main" val="4109262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 wanted to start by sharing these</a:t>
            </a:r>
            <a:r>
              <a:rPr lang="en-GB" baseline="0" dirty="0" smtClean="0"/>
              <a:t> images, they are powerful reminders that each one of the elderly frail patients have had a whole life and not </a:t>
            </a:r>
            <a:r>
              <a:rPr lang="en-GB" baseline="0" dirty="0" smtClean="0"/>
              <a:t>just </a:t>
            </a:r>
            <a:r>
              <a:rPr lang="en-GB" baseline="0" dirty="0" smtClean="0"/>
              <a:t>vulnerable </a:t>
            </a:r>
            <a:r>
              <a:rPr lang="en-GB" baseline="0" dirty="0" smtClean="0"/>
              <a:t>people on a ward, but are </a:t>
            </a:r>
            <a:r>
              <a:rPr lang="en-GB" baseline="0" dirty="0" smtClean="0"/>
              <a:t>also educated, strong willed and influential people. As the patients journey is very much a timeline, and discussions around bed days, I wanted to first use these images to also remind us that the story that follows represents a true lived experience of an elderly patient within our health </a:t>
            </a:r>
            <a:r>
              <a:rPr lang="en-GB" baseline="0" dirty="0" smtClean="0"/>
              <a:t>board, a story that is all to common for my patients. </a:t>
            </a:r>
            <a:r>
              <a:rPr lang="en-GB" baseline="0" dirty="0" smtClean="0"/>
              <a:t>It was through discussion of these </a:t>
            </a:r>
            <a:r>
              <a:rPr lang="en-GB" baseline="0" dirty="0" smtClean="0"/>
              <a:t>images, </a:t>
            </a:r>
            <a:r>
              <a:rPr lang="en-GB" baseline="0" dirty="0" smtClean="0"/>
              <a:t>which are display on my ward that trigger </a:t>
            </a:r>
            <a:r>
              <a:rPr lang="en-GB" baseline="0" dirty="0" smtClean="0"/>
              <a:t>talking about this patient </a:t>
            </a:r>
            <a:r>
              <a:rPr lang="en-GB" baseline="0" dirty="0" smtClean="0"/>
              <a:t>with Cath </a:t>
            </a:r>
            <a:r>
              <a:rPr lang="en-GB" baseline="0" dirty="0" err="1" smtClean="0"/>
              <a:t>Hinkin</a:t>
            </a:r>
            <a:r>
              <a:rPr lang="en-GB" baseline="0" dirty="0" smtClean="0"/>
              <a:t>, who asked me to present today.</a:t>
            </a:r>
            <a:endParaRPr lang="en-GB" dirty="0"/>
          </a:p>
        </p:txBody>
      </p:sp>
      <p:sp>
        <p:nvSpPr>
          <p:cNvPr id="4" name="Slide Number Placeholder 3"/>
          <p:cNvSpPr>
            <a:spLocks noGrp="1"/>
          </p:cNvSpPr>
          <p:nvPr>
            <p:ph type="sldNum" sz="quarter" idx="10"/>
          </p:nvPr>
        </p:nvSpPr>
        <p:spPr/>
        <p:txBody>
          <a:bodyPr/>
          <a:lstStyle/>
          <a:p>
            <a:fld id="{D9890B0F-0170-4E1E-93FA-8C9B33A54B47}" type="slidenum">
              <a:rPr lang="en-GB" smtClean="0"/>
              <a:t>2</a:t>
            </a:fld>
            <a:endParaRPr lang="en-GB"/>
          </a:p>
        </p:txBody>
      </p:sp>
    </p:spTree>
    <p:extLst>
      <p:ext uri="{BB962C8B-B14F-4D97-AF65-F5344CB8AC3E}">
        <p14:creationId xmlns:p14="http://schemas.microsoft.com/office/powerpoint/2010/main" val="2694875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For ease of understanding at a glance, I have used blank ink for clinical issues, green for social issue and blue</a:t>
            </a:r>
            <a:r>
              <a:rPr lang="en-GB" baseline="0" dirty="0" smtClean="0"/>
              <a:t> for therapies</a:t>
            </a:r>
            <a:r>
              <a:rPr lang="en-GB" baseline="0" dirty="0" smtClean="0"/>
              <a:t>.</a:t>
            </a:r>
          </a:p>
          <a:p>
            <a:r>
              <a:rPr lang="en-GB" baseline="0" dirty="0" smtClean="0"/>
              <a:t>On February 17</a:t>
            </a:r>
            <a:r>
              <a:rPr lang="en-GB" baseline="30000" dirty="0" smtClean="0"/>
              <a:t>th</a:t>
            </a:r>
            <a:r>
              <a:rPr lang="en-GB" baseline="0" dirty="0" smtClean="0"/>
              <a:t> the patient who is an 80 year old male was referred to secondary care from his GP with general decline and confusion. He was diagnosed initially with a LRTI and did not require treatment. </a:t>
            </a:r>
          </a:p>
          <a:p>
            <a:r>
              <a:rPr lang="en-GB" dirty="0" smtClean="0"/>
              <a:t>The next day on February 18</a:t>
            </a:r>
            <a:r>
              <a:rPr lang="en-GB" baseline="30000" dirty="0" smtClean="0"/>
              <a:t>th</a:t>
            </a:r>
            <a:r>
              <a:rPr lang="en-GB" dirty="0" smtClean="0"/>
              <a:t>, initial social needs were identified after discussions with the patients only NOK, a friend. It was reported that he was self neglectful and had</a:t>
            </a:r>
            <a:r>
              <a:rPr lang="en-GB" baseline="0" dirty="0" smtClean="0"/>
              <a:t> taken to his bed for some time. This same day he was seen by physio but couldn’t engage as he was too unwell, he was later diagnosed and treated for an acute kidney injury. </a:t>
            </a:r>
          </a:p>
          <a:p>
            <a:r>
              <a:rPr lang="en-GB" baseline="0" dirty="0" smtClean="0"/>
              <a:t>4 days later on February 22</a:t>
            </a:r>
            <a:r>
              <a:rPr lang="en-GB" baseline="30000" dirty="0" smtClean="0"/>
              <a:t>nd</a:t>
            </a:r>
            <a:r>
              <a:rPr lang="en-GB" baseline="0" dirty="0" smtClean="0"/>
              <a:t>, he had a joint physio and occupational therapy assessment, he was mobilising at baseline and all at home equipment was already in place from a previous admission.</a:t>
            </a:r>
          </a:p>
          <a:p>
            <a:r>
              <a:rPr lang="en-GB" baseline="0" dirty="0" smtClean="0"/>
              <a:t>On day 6 of admission, the medical plan requested referral to social services for support at discharge. But he went on to develop a new oxygen requirement and was treated for his first hospital acquired infection. 6 days later he had improved, but still had an ongoing oxygen requirement and was subsequently found to have covid-19.</a:t>
            </a:r>
            <a:endParaRPr lang="en-GB" dirty="0"/>
          </a:p>
        </p:txBody>
      </p:sp>
      <p:sp>
        <p:nvSpPr>
          <p:cNvPr id="4" name="Slide Number Placeholder 3"/>
          <p:cNvSpPr>
            <a:spLocks noGrp="1"/>
          </p:cNvSpPr>
          <p:nvPr>
            <p:ph type="sldNum" sz="quarter" idx="10"/>
          </p:nvPr>
        </p:nvSpPr>
        <p:spPr/>
        <p:txBody>
          <a:bodyPr/>
          <a:lstStyle/>
          <a:p>
            <a:fld id="{D9890B0F-0170-4E1E-93FA-8C9B33A54B47}" type="slidenum">
              <a:rPr lang="en-GB" smtClean="0"/>
              <a:t>3</a:t>
            </a:fld>
            <a:endParaRPr lang="en-GB"/>
          </a:p>
        </p:txBody>
      </p:sp>
    </p:spTree>
    <p:extLst>
      <p:ext uri="{BB962C8B-B14F-4D97-AF65-F5344CB8AC3E}">
        <p14:creationId xmlns:p14="http://schemas.microsoft.com/office/powerpoint/2010/main" val="3821870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 week later on March</a:t>
            </a:r>
            <a:r>
              <a:rPr lang="en-GB" baseline="0" dirty="0" smtClean="0"/>
              <a:t> 7</a:t>
            </a:r>
            <a:r>
              <a:rPr lang="en-GB" baseline="30000" dirty="0" smtClean="0"/>
              <a:t>th</a:t>
            </a:r>
            <a:r>
              <a:rPr lang="en-GB" baseline="0" dirty="0" smtClean="0"/>
              <a:t>, he had another review by physiotherapy and again was full able to mobilise with a </a:t>
            </a:r>
            <a:r>
              <a:rPr lang="en-GB" baseline="0" dirty="0" err="1" smtClean="0"/>
              <a:t>zimmer</a:t>
            </a:r>
            <a:r>
              <a:rPr lang="en-GB" baseline="0" dirty="0" smtClean="0"/>
              <a:t> at his baseline function and again was discharged from therapies. By June 9</a:t>
            </a:r>
            <a:r>
              <a:rPr lang="en-GB" baseline="30000" dirty="0" smtClean="0"/>
              <a:t>th</a:t>
            </a:r>
            <a:r>
              <a:rPr lang="en-GB" baseline="0" dirty="0" smtClean="0"/>
              <a:t>, he was discharge ready, which was on day 20.</a:t>
            </a:r>
          </a:p>
          <a:p>
            <a:endParaRPr lang="en-GB" baseline="0" dirty="0" smtClean="0"/>
          </a:p>
          <a:p>
            <a:r>
              <a:rPr lang="en-GB" baseline="0" dirty="0" smtClean="0"/>
              <a:t>On March 14</a:t>
            </a:r>
            <a:r>
              <a:rPr lang="en-GB" baseline="30000" dirty="0" smtClean="0"/>
              <a:t>th</a:t>
            </a:r>
            <a:r>
              <a:rPr lang="en-GB" baseline="0" dirty="0" smtClean="0"/>
              <a:t> social services confirmed receiving the referral and the patient was awaiting a social worker to be allocated.</a:t>
            </a:r>
          </a:p>
          <a:p>
            <a:r>
              <a:rPr lang="en-GB" baseline="0" dirty="0" smtClean="0"/>
              <a:t>Another 2 days later the patient was found to be confused but was in keeping with long term cognitive issues rather than a medical change and he remained discharge ready. He went on to be found to have a gut infection which was treated with oral antibiotics but was not discharge dependant.</a:t>
            </a:r>
          </a:p>
          <a:p>
            <a:r>
              <a:rPr lang="en-GB" baseline="0" dirty="0" smtClean="0"/>
              <a:t>After another 13 days, he was intermittently confused and his confusion screen was repeated, no new medical tissues were seen. However later that night he become unwell again and was treated for his second hospital acquired pneumonia infection.</a:t>
            </a:r>
          </a:p>
          <a:p>
            <a:r>
              <a:rPr lang="en-GB" baseline="0" dirty="0" smtClean="0"/>
              <a:t>The patient was discharge ready for 21 days before becoming unwell again.</a:t>
            </a:r>
          </a:p>
        </p:txBody>
      </p:sp>
      <p:sp>
        <p:nvSpPr>
          <p:cNvPr id="4" name="Slide Number Placeholder 3"/>
          <p:cNvSpPr>
            <a:spLocks noGrp="1"/>
          </p:cNvSpPr>
          <p:nvPr>
            <p:ph type="sldNum" sz="quarter" idx="10"/>
          </p:nvPr>
        </p:nvSpPr>
        <p:spPr/>
        <p:txBody>
          <a:bodyPr/>
          <a:lstStyle/>
          <a:p>
            <a:fld id="{D9890B0F-0170-4E1E-93FA-8C9B33A54B47}" type="slidenum">
              <a:rPr lang="en-GB" smtClean="0"/>
              <a:t>4</a:t>
            </a:fld>
            <a:endParaRPr lang="en-GB"/>
          </a:p>
        </p:txBody>
      </p:sp>
    </p:spTree>
    <p:extLst>
      <p:ext uri="{BB962C8B-B14F-4D97-AF65-F5344CB8AC3E}">
        <p14:creationId xmlns:p14="http://schemas.microsoft.com/office/powerpoint/2010/main" val="1175737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patient was unwell between</a:t>
            </a:r>
            <a:r>
              <a:rPr lang="en-GB" baseline="0" dirty="0" smtClean="0"/>
              <a:t> April 5</a:t>
            </a:r>
            <a:r>
              <a:rPr lang="en-GB" baseline="30000" dirty="0" smtClean="0"/>
              <a:t>th</a:t>
            </a:r>
            <a:r>
              <a:rPr lang="en-GB" baseline="0" dirty="0" smtClean="0"/>
              <a:t> and April 19</a:t>
            </a:r>
            <a:r>
              <a:rPr lang="en-GB" baseline="30000" dirty="0" smtClean="0"/>
              <a:t>th</a:t>
            </a:r>
            <a:r>
              <a:rPr lang="en-GB" baseline="0" dirty="0" smtClean="0"/>
              <a:t> but after 14 days he was discharge ready again.</a:t>
            </a:r>
          </a:p>
          <a:p>
            <a:r>
              <a:rPr lang="en-GB" baseline="0" dirty="0" smtClean="0"/>
              <a:t>2 days after this illness he was allocated a social worker. Social services were unaware of the interim sickness period which meant that the patient waited 38 days for an allocation of a social worker and was now awaiting their assessment.</a:t>
            </a:r>
          </a:p>
          <a:p>
            <a:r>
              <a:rPr lang="en-GB" baseline="0" dirty="0" smtClean="0"/>
              <a:t>A week later on April 28</a:t>
            </a:r>
            <a:r>
              <a:rPr lang="en-GB" baseline="30000" dirty="0" smtClean="0"/>
              <a:t>th</a:t>
            </a:r>
            <a:r>
              <a:rPr lang="en-GB" baseline="0" dirty="0" smtClean="0"/>
              <a:t>, he was still waiting for an assessment. On April 3</a:t>
            </a:r>
            <a:r>
              <a:rPr lang="en-GB" baseline="30000" dirty="0" smtClean="0"/>
              <a:t>rd</a:t>
            </a:r>
            <a:r>
              <a:rPr lang="en-GB" baseline="0" dirty="0" smtClean="0"/>
              <a:t> he was reassessed by physio therapy but was for maintenance input only and remained discharge ready.</a:t>
            </a:r>
          </a:p>
          <a:p>
            <a:r>
              <a:rPr lang="en-GB" baseline="0" dirty="0" smtClean="0"/>
              <a:t>After just about another 2 weeks, the patient was still waiting for the social worker to assess and the ward manager sent an email to chase.</a:t>
            </a:r>
          </a:p>
          <a:p>
            <a:r>
              <a:rPr lang="en-GB" baseline="0" dirty="0" smtClean="0"/>
              <a:t>After about another 3 weeks of waiting, OT had chased and stated they were due to assess this week. But it took another 11 days for the assessment which took place on June 16</a:t>
            </a:r>
            <a:r>
              <a:rPr lang="en-GB" baseline="30000" dirty="0" smtClean="0"/>
              <a:t>th</a:t>
            </a:r>
            <a:r>
              <a:rPr lang="en-GB" baseline="0" dirty="0" smtClean="0"/>
              <a:t>.</a:t>
            </a:r>
          </a:p>
          <a:p>
            <a:r>
              <a:rPr lang="en-GB" baseline="0" dirty="0" smtClean="0"/>
              <a:t>The outcome was that the patient lacks capacity around discharge and we needed a best interest meeting to be arranged.</a:t>
            </a:r>
          </a:p>
          <a:p>
            <a:r>
              <a:rPr lang="en-GB" baseline="0" dirty="0" smtClean="0"/>
              <a:t>After waiting 38 days for an allocated social worker, he waited a further 56 for the social worker to come and see the patient.</a:t>
            </a:r>
          </a:p>
          <a:p>
            <a:endParaRPr lang="en-GB" baseline="0" dirty="0" smtClean="0"/>
          </a:p>
        </p:txBody>
      </p:sp>
      <p:sp>
        <p:nvSpPr>
          <p:cNvPr id="4" name="Slide Number Placeholder 3"/>
          <p:cNvSpPr>
            <a:spLocks noGrp="1"/>
          </p:cNvSpPr>
          <p:nvPr>
            <p:ph type="sldNum" sz="quarter" idx="10"/>
          </p:nvPr>
        </p:nvSpPr>
        <p:spPr/>
        <p:txBody>
          <a:bodyPr/>
          <a:lstStyle/>
          <a:p>
            <a:fld id="{D9890B0F-0170-4E1E-93FA-8C9B33A54B47}" type="slidenum">
              <a:rPr lang="en-GB" smtClean="0"/>
              <a:t>5</a:t>
            </a:fld>
            <a:endParaRPr lang="en-GB"/>
          </a:p>
        </p:txBody>
      </p:sp>
    </p:spTree>
    <p:extLst>
      <p:ext uri="{BB962C8B-B14F-4D97-AF65-F5344CB8AC3E}">
        <p14:creationId xmlns:p14="http://schemas.microsoft.com/office/powerpoint/2010/main" val="1898909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After another</a:t>
            </a:r>
            <a:r>
              <a:rPr lang="en-GB" baseline="0" dirty="0" smtClean="0"/>
              <a:t> 13 day wait, on June 29</a:t>
            </a:r>
            <a:r>
              <a:rPr lang="en-GB" baseline="30000" dirty="0" smtClean="0"/>
              <a:t>th</a:t>
            </a:r>
            <a:r>
              <a:rPr lang="en-GB" baseline="0" dirty="0" smtClean="0"/>
              <a:t> the best interest meeting took place and the decision was made that the patient needed residential home placement. At this point of 132 bed days 107 were social, 94 of which were waiting for an allocation of a social worker, or for a social worker to come and assess the patient. And now the wait for placement availability starts…</a:t>
            </a:r>
          </a:p>
          <a:p>
            <a:r>
              <a:rPr lang="en-GB" baseline="0" dirty="0" smtClean="0"/>
              <a:t>Over the next few weeks the patient went on to have symptoms of long term conditions which could have been managed by primary care. However the patient yet again became unwell.</a:t>
            </a:r>
            <a:endParaRPr lang="en-GB" dirty="0"/>
          </a:p>
        </p:txBody>
      </p:sp>
      <p:sp>
        <p:nvSpPr>
          <p:cNvPr id="4" name="Slide Number Placeholder 3"/>
          <p:cNvSpPr>
            <a:spLocks noGrp="1"/>
          </p:cNvSpPr>
          <p:nvPr>
            <p:ph type="sldNum" sz="quarter" idx="10"/>
          </p:nvPr>
        </p:nvSpPr>
        <p:spPr/>
        <p:txBody>
          <a:bodyPr/>
          <a:lstStyle/>
          <a:p>
            <a:fld id="{D9890B0F-0170-4E1E-93FA-8C9B33A54B47}" type="slidenum">
              <a:rPr lang="en-GB" smtClean="0"/>
              <a:t>6</a:t>
            </a:fld>
            <a:endParaRPr lang="en-GB"/>
          </a:p>
        </p:txBody>
      </p:sp>
    </p:spTree>
    <p:extLst>
      <p:ext uri="{BB962C8B-B14F-4D97-AF65-F5344CB8AC3E}">
        <p14:creationId xmlns:p14="http://schemas.microsoft.com/office/powerpoint/2010/main" val="3583177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On July</a:t>
            </a:r>
            <a:r>
              <a:rPr lang="en-GB" baseline="0" dirty="0" smtClean="0"/>
              <a:t> 4</a:t>
            </a:r>
            <a:r>
              <a:rPr lang="en-GB" baseline="30000" dirty="0" smtClean="0"/>
              <a:t>th</a:t>
            </a:r>
            <a:r>
              <a:rPr lang="en-GB" baseline="0" dirty="0" smtClean="0"/>
              <a:t>, 5 days after the best interest meeting, the patient had rigors and was treated for sepsis of unknown origin. After being treated with targeted antibiotics for a likely biliary source, the patient had improved both clinically and biochemically, but ultimately after the initial improvement, and an illness period of 9 days, he continued to have his 4</a:t>
            </a:r>
            <a:r>
              <a:rPr lang="en-GB" baseline="30000" dirty="0" smtClean="0"/>
              <a:t>th</a:t>
            </a:r>
            <a:r>
              <a:rPr lang="en-GB" baseline="0" dirty="0" smtClean="0"/>
              <a:t> decline. The patients reserves were effectively spent and his cognition declined. He stopped eating and drinking and became increasing agitated. Efforts were made to encourage but his swallow became unsafe and after failed attempts at NGF, we moved from a cure to care.</a:t>
            </a:r>
            <a:endParaRPr lang="en-GB" dirty="0"/>
          </a:p>
        </p:txBody>
      </p:sp>
      <p:sp>
        <p:nvSpPr>
          <p:cNvPr id="4" name="Slide Number Placeholder 3"/>
          <p:cNvSpPr>
            <a:spLocks noGrp="1"/>
          </p:cNvSpPr>
          <p:nvPr>
            <p:ph type="sldNum" sz="quarter" idx="10"/>
          </p:nvPr>
        </p:nvSpPr>
        <p:spPr/>
        <p:txBody>
          <a:bodyPr/>
          <a:lstStyle/>
          <a:p>
            <a:fld id="{D9890B0F-0170-4E1E-93FA-8C9B33A54B47}" type="slidenum">
              <a:rPr lang="en-GB" smtClean="0"/>
              <a:t>7</a:t>
            </a:fld>
            <a:endParaRPr lang="en-GB"/>
          </a:p>
        </p:txBody>
      </p:sp>
    </p:spTree>
    <p:extLst>
      <p:ext uri="{BB962C8B-B14F-4D97-AF65-F5344CB8AC3E}">
        <p14:creationId xmlns:p14="http://schemas.microsoft.com/office/powerpoint/2010/main" val="7491867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To</a:t>
            </a:r>
            <a:r>
              <a:rPr lang="en-GB" baseline="0" dirty="0" smtClean="0"/>
              <a:t> summaries, the patient was discharge ready on day 20, social services confirmed receiving the referral on day 25. After a further 21 days </a:t>
            </a:r>
            <a:r>
              <a:rPr lang="en-GB" baseline="0" dirty="0" smtClean="0"/>
              <a:t>of being discharge ready </a:t>
            </a:r>
            <a:r>
              <a:rPr lang="en-GB" baseline="0" dirty="0" smtClean="0"/>
              <a:t>the patient had his first hospital associated infection.</a:t>
            </a:r>
          </a:p>
          <a:p>
            <a:endParaRPr lang="en-GB" baseline="0" dirty="0" smtClean="0"/>
          </a:p>
          <a:p>
            <a:r>
              <a:rPr lang="en-GB" baseline="0" dirty="0" smtClean="0"/>
              <a:t>Evidence shows us that patients are at an increased risk of harm when in a hospital environment, and we cant escape the iatrogenic frailty that is caused by this environment. Its well evidenced that aside from infection, there are increased risks of falls, restrict practice as patients are generally not free to get up and walk </a:t>
            </a:r>
            <a:r>
              <a:rPr lang="en-GB" baseline="0" dirty="0" smtClean="0"/>
              <a:t>around and </a:t>
            </a:r>
            <a:r>
              <a:rPr lang="en-GB" baseline="0" dirty="0" smtClean="0"/>
              <a:t>Deconditioning by even simple things like not making their own drinks makes patients ever more dependant on others which increases their levels of frailty. We are doing harm to patients not just physically but also these prolonged admissions take an emotional toll on them. I think about being on holiday, in a place I want to be, but often when I get home I appreciate my own space, my own bed. To imagine being somewhere I don’t want to be and not being in my home or settle in my place of safety </a:t>
            </a:r>
            <a:r>
              <a:rPr lang="en-GB" baseline="0" dirty="0" smtClean="0"/>
              <a:t>but in </a:t>
            </a:r>
            <a:r>
              <a:rPr lang="en-GB" baseline="0" dirty="0" smtClean="0"/>
              <a:t>a place under someone </a:t>
            </a:r>
            <a:r>
              <a:rPr lang="en-GB" baseline="0" dirty="0" smtClean="0"/>
              <a:t>else's </a:t>
            </a:r>
            <a:r>
              <a:rPr lang="en-GB" baseline="0" dirty="0" smtClean="0"/>
              <a:t>control is almost unbearable, but we have to witness it everyday, the longing, the waiting, the questions, the </a:t>
            </a:r>
            <a:r>
              <a:rPr lang="en-GB" baseline="0" dirty="0" smtClean="0"/>
              <a:t>wait for </a:t>
            </a:r>
            <a:r>
              <a:rPr lang="en-GB" baseline="0" dirty="0" smtClean="0"/>
              <a:t>discharge and often patients giving up.</a:t>
            </a:r>
          </a:p>
          <a:p>
            <a:r>
              <a:rPr lang="en-GB" baseline="0" dirty="0" smtClean="0"/>
              <a:t>After another 38 days, on day 63 a social worker was finally allocated, but the patient was not seen by the social worker for a further 56 days on day 119. and finally after </a:t>
            </a:r>
            <a:r>
              <a:rPr lang="en-GB" baseline="0" dirty="0" smtClean="0"/>
              <a:t>more waiting, </a:t>
            </a:r>
            <a:r>
              <a:rPr lang="en-GB" baseline="0" dirty="0" smtClean="0"/>
              <a:t>on day 132, a discharge plan for residential placement was agreed. Which means another wait for placement.</a:t>
            </a:r>
          </a:p>
          <a:p>
            <a:r>
              <a:rPr lang="en-GB" baseline="0" dirty="0" smtClean="0"/>
              <a:t>Just 5 days later the patient became unwell again and was treated for sepsis, but ultimately he would not be able to fully recover and after initial clinical response, the patient deteriorated further. We had to move </a:t>
            </a:r>
            <a:r>
              <a:rPr lang="en-GB" baseline="0" dirty="0" smtClean="0"/>
              <a:t>to </a:t>
            </a:r>
            <a:r>
              <a:rPr lang="en-GB" baseline="0" dirty="0" smtClean="0"/>
              <a:t>a comfort approach and plans for discharge were ultimately </a:t>
            </a:r>
            <a:r>
              <a:rPr lang="en-GB" baseline="0" dirty="0" smtClean="0"/>
              <a:t>halted. </a:t>
            </a:r>
            <a:r>
              <a:rPr lang="en-GB" baseline="0" dirty="0" smtClean="0"/>
              <a:t>The patient never got home or to his place of safety and he died on </a:t>
            </a:r>
            <a:r>
              <a:rPr lang="en-GB" baseline="0" dirty="0" smtClean="0"/>
              <a:t>August 9</a:t>
            </a:r>
            <a:r>
              <a:rPr lang="en-GB" baseline="30000" dirty="0" smtClean="0"/>
              <a:t>th</a:t>
            </a:r>
            <a:r>
              <a:rPr lang="en-GB" baseline="0" dirty="0" smtClean="0"/>
              <a:t>.</a:t>
            </a:r>
            <a:endParaRPr lang="en-GB" baseline="0" dirty="0" smtClean="0"/>
          </a:p>
          <a:p>
            <a:endParaRPr lang="en-GB" dirty="0"/>
          </a:p>
        </p:txBody>
      </p:sp>
      <p:sp>
        <p:nvSpPr>
          <p:cNvPr id="4" name="Slide Number Placeholder 3"/>
          <p:cNvSpPr>
            <a:spLocks noGrp="1"/>
          </p:cNvSpPr>
          <p:nvPr>
            <p:ph type="sldNum" sz="quarter" idx="10"/>
          </p:nvPr>
        </p:nvSpPr>
        <p:spPr/>
        <p:txBody>
          <a:bodyPr/>
          <a:lstStyle/>
          <a:p>
            <a:fld id="{D9890B0F-0170-4E1E-93FA-8C9B33A54B47}" type="slidenum">
              <a:rPr lang="en-GB" smtClean="0"/>
              <a:t>8</a:t>
            </a:fld>
            <a:endParaRPr lang="en-GB"/>
          </a:p>
        </p:txBody>
      </p:sp>
    </p:spTree>
    <p:extLst>
      <p:ext uri="{BB962C8B-B14F-4D97-AF65-F5344CB8AC3E}">
        <p14:creationId xmlns:p14="http://schemas.microsoft.com/office/powerpoint/2010/main" val="36142841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I’ve</a:t>
            </a:r>
            <a:r>
              <a:rPr lang="en-GB" baseline="0" dirty="0" smtClean="0"/>
              <a:t> just added a countdown here to show that of all our patient demographics, our frail elderly patients are the ones with the least amount of time left on earth, but are expected to wait the longest, not solely by health and social care, but it seems the political agenda is low.. The quality of dying and quality of end of life study done by palliative medicine shows us that patients discharged to nursing homes are in their last 6 months of life, and those to residential are in their last 12 months of life typically. By this stance, this patient spent near 65% of his last 6 months of life waiting for a discharge plan, just for a plan. That’s not to mention then waiting for placements to be available.</a:t>
            </a:r>
          </a:p>
          <a:p>
            <a:r>
              <a:rPr lang="en-GB" baseline="0" dirty="0" smtClean="0"/>
              <a:t>132 days for even a plan of discharge is an injustice and my patient would ask us on the daily review is we have ‘any news’ for him. Despite lacking capacity, he was still aware he was in hospital and longed to be home. Its sad that we were unable to make that happen for him.</a:t>
            </a:r>
          </a:p>
          <a:p>
            <a:r>
              <a:rPr lang="en-GB" baseline="0" dirty="0" smtClean="0"/>
              <a:t>As a side note, from an EOL audit I am undertaking (currently a work in progress), we’re seeing that the vast majority of elderly inpatient deaths in our hospital are patients in hospital waiting for social needs to be met.</a:t>
            </a:r>
          </a:p>
          <a:p>
            <a:r>
              <a:rPr lang="en-GB" baseline="0" dirty="0" smtClean="0"/>
              <a:t>The question must be asked if we are as a society inadvertently ignoring the voices of our most vulnerable patients, because their voice isn’t loud. Its become the expected norm that patients will have to just wait. Our social crisis is arguably the newest geriatric giant.</a:t>
            </a:r>
          </a:p>
          <a:p>
            <a:endParaRPr lang="en-GB" dirty="0"/>
          </a:p>
        </p:txBody>
      </p:sp>
      <p:sp>
        <p:nvSpPr>
          <p:cNvPr id="4" name="Slide Number Placeholder 3"/>
          <p:cNvSpPr>
            <a:spLocks noGrp="1"/>
          </p:cNvSpPr>
          <p:nvPr>
            <p:ph type="sldNum" sz="quarter" idx="10"/>
          </p:nvPr>
        </p:nvSpPr>
        <p:spPr/>
        <p:txBody>
          <a:bodyPr/>
          <a:lstStyle/>
          <a:p>
            <a:fld id="{D9890B0F-0170-4E1E-93FA-8C9B33A54B47}" type="slidenum">
              <a:rPr lang="en-GB" smtClean="0"/>
              <a:t>9</a:t>
            </a:fld>
            <a:endParaRPr lang="en-GB"/>
          </a:p>
        </p:txBody>
      </p:sp>
    </p:spTree>
    <p:extLst>
      <p:ext uri="{BB962C8B-B14F-4D97-AF65-F5344CB8AC3E}">
        <p14:creationId xmlns:p14="http://schemas.microsoft.com/office/powerpoint/2010/main" val="1663493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34F5594-0F54-481C-9C3B-E2F0180A65B0}" type="datetimeFigureOut">
              <a:rPr lang="en-GB" smtClean="0"/>
              <a:t>23/08/2023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C57FC5-75CA-4404-AB6A-7AE4D2AEC1F4}" type="slidenum">
              <a:rPr lang="en-GB" smtClean="0"/>
              <a:t>‹#›</a:t>
            </a:fld>
            <a:endParaRPr lang="en-GB"/>
          </a:p>
        </p:txBody>
      </p:sp>
    </p:spTree>
    <p:extLst>
      <p:ext uri="{BB962C8B-B14F-4D97-AF65-F5344CB8AC3E}">
        <p14:creationId xmlns:p14="http://schemas.microsoft.com/office/powerpoint/2010/main" val="421585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34F5594-0F54-481C-9C3B-E2F0180A65B0}" type="datetimeFigureOut">
              <a:rPr lang="en-GB" smtClean="0"/>
              <a:t>23/08/2023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C57FC5-75CA-4404-AB6A-7AE4D2AEC1F4}" type="slidenum">
              <a:rPr lang="en-GB" smtClean="0"/>
              <a:t>‹#›</a:t>
            </a:fld>
            <a:endParaRPr lang="en-GB"/>
          </a:p>
        </p:txBody>
      </p:sp>
    </p:spTree>
    <p:extLst>
      <p:ext uri="{BB962C8B-B14F-4D97-AF65-F5344CB8AC3E}">
        <p14:creationId xmlns:p14="http://schemas.microsoft.com/office/powerpoint/2010/main" val="3103845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34F5594-0F54-481C-9C3B-E2F0180A65B0}" type="datetimeFigureOut">
              <a:rPr lang="en-GB" smtClean="0"/>
              <a:t>23/08/2023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C57FC5-75CA-4404-AB6A-7AE4D2AEC1F4}" type="slidenum">
              <a:rPr lang="en-GB" smtClean="0"/>
              <a:t>‹#›</a:t>
            </a:fld>
            <a:endParaRPr lang="en-GB"/>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911898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34F5594-0F54-481C-9C3B-E2F0180A65B0}" type="datetimeFigureOut">
              <a:rPr lang="en-GB" smtClean="0"/>
              <a:t>23/08/2023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C57FC5-75CA-4404-AB6A-7AE4D2AEC1F4}" type="slidenum">
              <a:rPr lang="en-GB" smtClean="0"/>
              <a:t>‹#›</a:t>
            </a:fld>
            <a:endParaRPr lang="en-GB"/>
          </a:p>
        </p:txBody>
      </p:sp>
    </p:spTree>
    <p:extLst>
      <p:ext uri="{BB962C8B-B14F-4D97-AF65-F5344CB8AC3E}">
        <p14:creationId xmlns:p14="http://schemas.microsoft.com/office/powerpoint/2010/main" val="28823462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34F5594-0F54-481C-9C3B-E2F0180A65B0}" type="datetimeFigureOut">
              <a:rPr lang="en-GB" smtClean="0"/>
              <a:t>23/08/2023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C57FC5-75CA-4404-AB6A-7AE4D2AEC1F4}"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586152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34F5594-0F54-481C-9C3B-E2F0180A65B0}" type="datetimeFigureOut">
              <a:rPr lang="en-GB" smtClean="0"/>
              <a:t>23/08/2023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C57FC5-75CA-4404-AB6A-7AE4D2AEC1F4}" type="slidenum">
              <a:rPr lang="en-GB" smtClean="0"/>
              <a:t>‹#›</a:t>
            </a:fld>
            <a:endParaRPr lang="en-GB"/>
          </a:p>
        </p:txBody>
      </p:sp>
    </p:spTree>
    <p:extLst>
      <p:ext uri="{BB962C8B-B14F-4D97-AF65-F5344CB8AC3E}">
        <p14:creationId xmlns:p14="http://schemas.microsoft.com/office/powerpoint/2010/main" val="467398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34F5594-0F54-481C-9C3B-E2F0180A65B0}" type="datetimeFigureOut">
              <a:rPr lang="en-GB" smtClean="0"/>
              <a:t>23/08/2023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C57FC5-75CA-4404-AB6A-7AE4D2AEC1F4}" type="slidenum">
              <a:rPr lang="en-GB" smtClean="0"/>
              <a:t>‹#›</a:t>
            </a:fld>
            <a:endParaRPr lang="en-GB"/>
          </a:p>
        </p:txBody>
      </p:sp>
    </p:spTree>
    <p:extLst>
      <p:ext uri="{BB962C8B-B14F-4D97-AF65-F5344CB8AC3E}">
        <p14:creationId xmlns:p14="http://schemas.microsoft.com/office/powerpoint/2010/main" val="30725206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34F5594-0F54-481C-9C3B-E2F0180A65B0}" type="datetimeFigureOut">
              <a:rPr lang="en-GB" smtClean="0"/>
              <a:t>23/08/2023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C57FC5-75CA-4404-AB6A-7AE4D2AEC1F4}" type="slidenum">
              <a:rPr lang="en-GB" smtClean="0"/>
              <a:t>‹#›</a:t>
            </a:fld>
            <a:endParaRPr lang="en-GB"/>
          </a:p>
        </p:txBody>
      </p:sp>
    </p:spTree>
    <p:extLst>
      <p:ext uri="{BB962C8B-B14F-4D97-AF65-F5344CB8AC3E}">
        <p14:creationId xmlns:p14="http://schemas.microsoft.com/office/powerpoint/2010/main" val="2666555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34F5594-0F54-481C-9C3B-E2F0180A65B0}" type="datetimeFigureOut">
              <a:rPr lang="en-GB" smtClean="0"/>
              <a:t>23/08/2023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C57FC5-75CA-4404-AB6A-7AE4D2AEC1F4}" type="slidenum">
              <a:rPr lang="en-GB" smtClean="0"/>
              <a:t>‹#›</a:t>
            </a:fld>
            <a:endParaRPr lang="en-GB"/>
          </a:p>
        </p:txBody>
      </p:sp>
    </p:spTree>
    <p:extLst>
      <p:ext uri="{BB962C8B-B14F-4D97-AF65-F5344CB8AC3E}">
        <p14:creationId xmlns:p14="http://schemas.microsoft.com/office/powerpoint/2010/main" val="34657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34F5594-0F54-481C-9C3B-E2F0180A65B0}" type="datetimeFigureOut">
              <a:rPr lang="en-GB" smtClean="0"/>
              <a:t>23/08/2023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C57FC5-75CA-4404-AB6A-7AE4D2AEC1F4}" type="slidenum">
              <a:rPr lang="en-GB" smtClean="0"/>
              <a:t>‹#›</a:t>
            </a:fld>
            <a:endParaRPr lang="en-GB"/>
          </a:p>
        </p:txBody>
      </p:sp>
    </p:spTree>
    <p:extLst>
      <p:ext uri="{BB962C8B-B14F-4D97-AF65-F5344CB8AC3E}">
        <p14:creationId xmlns:p14="http://schemas.microsoft.com/office/powerpoint/2010/main" val="1861704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34F5594-0F54-481C-9C3B-E2F0180A65B0}" type="datetimeFigureOut">
              <a:rPr lang="en-GB" smtClean="0"/>
              <a:t>23/08/2023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FC57FC5-75CA-4404-AB6A-7AE4D2AEC1F4}" type="slidenum">
              <a:rPr lang="en-GB" smtClean="0"/>
              <a:t>‹#›</a:t>
            </a:fld>
            <a:endParaRPr lang="en-GB"/>
          </a:p>
        </p:txBody>
      </p:sp>
    </p:spTree>
    <p:extLst>
      <p:ext uri="{BB962C8B-B14F-4D97-AF65-F5344CB8AC3E}">
        <p14:creationId xmlns:p14="http://schemas.microsoft.com/office/powerpoint/2010/main" val="3285393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34F5594-0F54-481C-9C3B-E2F0180A65B0}" type="datetimeFigureOut">
              <a:rPr lang="en-GB" smtClean="0"/>
              <a:t>23/08/2023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FC57FC5-75CA-4404-AB6A-7AE4D2AEC1F4}" type="slidenum">
              <a:rPr lang="en-GB" smtClean="0"/>
              <a:t>‹#›</a:t>
            </a:fld>
            <a:endParaRPr lang="en-GB"/>
          </a:p>
        </p:txBody>
      </p:sp>
    </p:spTree>
    <p:extLst>
      <p:ext uri="{BB962C8B-B14F-4D97-AF65-F5344CB8AC3E}">
        <p14:creationId xmlns:p14="http://schemas.microsoft.com/office/powerpoint/2010/main" val="3959349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34F5594-0F54-481C-9C3B-E2F0180A65B0}" type="datetimeFigureOut">
              <a:rPr lang="en-GB" smtClean="0"/>
              <a:t>23/08/2023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FC57FC5-75CA-4404-AB6A-7AE4D2AEC1F4}" type="slidenum">
              <a:rPr lang="en-GB" smtClean="0"/>
              <a:t>‹#›</a:t>
            </a:fld>
            <a:endParaRPr lang="en-GB"/>
          </a:p>
        </p:txBody>
      </p:sp>
    </p:spTree>
    <p:extLst>
      <p:ext uri="{BB962C8B-B14F-4D97-AF65-F5344CB8AC3E}">
        <p14:creationId xmlns:p14="http://schemas.microsoft.com/office/powerpoint/2010/main" val="115744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4F5594-0F54-481C-9C3B-E2F0180A65B0}" type="datetimeFigureOut">
              <a:rPr lang="en-GB" smtClean="0"/>
              <a:t>23/08/2023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FC57FC5-75CA-4404-AB6A-7AE4D2AEC1F4}" type="slidenum">
              <a:rPr lang="en-GB" smtClean="0"/>
              <a:t>‹#›</a:t>
            </a:fld>
            <a:endParaRPr lang="en-GB"/>
          </a:p>
        </p:txBody>
      </p:sp>
    </p:spTree>
    <p:extLst>
      <p:ext uri="{BB962C8B-B14F-4D97-AF65-F5344CB8AC3E}">
        <p14:creationId xmlns:p14="http://schemas.microsoft.com/office/powerpoint/2010/main" val="8971495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34F5594-0F54-481C-9C3B-E2F0180A65B0}" type="datetimeFigureOut">
              <a:rPr lang="en-GB" smtClean="0"/>
              <a:t>23/08/2023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FC57FC5-75CA-4404-AB6A-7AE4D2AEC1F4}" type="slidenum">
              <a:rPr lang="en-GB" smtClean="0"/>
              <a:t>‹#›</a:t>
            </a:fld>
            <a:endParaRPr lang="en-GB"/>
          </a:p>
        </p:txBody>
      </p:sp>
    </p:spTree>
    <p:extLst>
      <p:ext uri="{BB962C8B-B14F-4D97-AF65-F5344CB8AC3E}">
        <p14:creationId xmlns:p14="http://schemas.microsoft.com/office/powerpoint/2010/main" val="37224706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34F5594-0F54-481C-9C3B-E2F0180A65B0}" type="datetimeFigureOut">
              <a:rPr lang="en-GB" smtClean="0"/>
              <a:t>23/08/2023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FC57FC5-75CA-4404-AB6A-7AE4D2AEC1F4}" type="slidenum">
              <a:rPr lang="en-GB" smtClean="0"/>
              <a:t>‹#›</a:t>
            </a:fld>
            <a:endParaRPr lang="en-GB"/>
          </a:p>
        </p:txBody>
      </p:sp>
    </p:spTree>
    <p:extLst>
      <p:ext uri="{BB962C8B-B14F-4D97-AF65-F5344CB8AC3E}">
        <p14:creationId xmlns:p14="http://schemas.microsoft.com/office/powerpoint/2010/main" val="4070019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34F5594-0F54-481C-9C3B-E2F0180A65B0}" type="datetimeFigureOut">
              <a:rPr lang="en-GB" smtClean="0"/>
              <a:t>23/08/2023</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FC57FC5-75CA-4404-AB6A-7AE4D2AEC1F4}" type="slidenum">
              <a:rPr lang="en-GB" smtClean="0"/>
              <a:t>‹#›</a:t>
            </a:fld>
            <a:endParaRPr lang="en-GB"/>
          </a:p>
        </p:txBody>
      </p:sp>
    </p:spTree>
    <p:extLst>
      <p:ext uri="{BB962C8B-B14F-4D97-AF65-F5344CB8AC3E}">
        <p14:creationId xmlns:p14="http://schemas.microsoft.com/office/powerpoint/2010/main" val="24850908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estinations Of The World Dmcc / World travel map, world tour map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0449" y="2711050"/>
            <a:ext cx="4240932" cy="277632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475493" y="325735"/>
            <a:ext cx="7945598" cy="1631216"/>
          </a:xfrm>
          <a:prstGeom prst="rect">
            <a:avLst/>
          </a:prstGeom>
          <a:noFill/>
        </p:spPr>
        <p:txBody>
          <a:bodyPr wrap="square" lIns="91440" tIns="45720" rIns="91440" bIns="45720">
            <a:spAutoFit/>
          </a:bodyPr>
          <a:lstStyle/>
          <a:p>
            <a:pPr algn="ctr"/>
            <a:r>
              <a:rPr lang="en-US" sz="5000" dirty="0" smtClean="0">
                <a:ln w="0"/>
                <a:solidFill>
                  <a:schemeClr val="accent1"/>
                </a:solidFill>
                <a:effectLst>
                  <a:outerShdw blurRad="38100" dist="19050" dir="2700000" algn="tl" rotWithShape="0">
                    <a:schemeClr val="dk1">
                      <a:alpha val="40000"/>
                    </a:schemeClr>
                  </a:outerShdw>
                </a:effectLst>
              </a:rPr>
              <a:t>Patient Hospital Journey</a:t>
            </a:r>
          </a:p>
          <a:p>
            <a:pPr algn="ctr"/>
            <a:endParaRPr lang="en-US" sz="5000" b="0" cap="none" spc="0" dirty="0">
              <a:ln w="0"/>
              <a:solidFill>
                <a:schemeClr val="accent1"/>
              </a:solidFill>
              <a:effectLst>
                <a:outerShdw blurRad="38100" dist="19050" dir="2700000" algn="tl" rotWithShape="0">
                  <a:schemeClr val="dk1">
                    <a:alpha val="40000"/>
                  </a:schemeClr>
                </a:outerShdw>
              </a:effectLst>
            </a:endParaRPr>
          </a:p>
        </p:txBody>
      </p:sp>
      <p:sp>
        <p:nvSpPr>
          <p:cNvPr id="6" name="TextBox 5"/>
          <p:cNvSpPr txBox="1"/>
          <p:nvPr/>
        </p:nvSpPr>
        <p:spPr>
          <a:xfrm>
            <a:off x="5283199" y="3083548"/>
            <a:ext cx="5273964" cy="1015663"/>
          </a:xfrm>
          <a:prstGeom prst="rect">
            <a:avLst/>
          </a:prstGeom>
          <a:noFill/>
        </p:spPr>
        <p:txBody>
          <a:bodyPr wrap="square" rtlCol="0">
            <a:spAutoFit/>
          </a:bodyPr>
          <a:lstStyle/>
          <a:p>
            <a:r>
              <a:rPr lang="en-GB" sz="2400" dirty="0" smtClean="0"/>
              <a:t>Adam Cook-Young</a:t>
            </a:r>
          </a:p>
          <a:p>
            <a:r>
              <a:rPr lang="en-GB" dirty="0" smtClean="0"/>
              <a:t>Clinical Practitioner</a:t>
            </a:r>
          </a:p>
          <a:p>
            <a:r>
              <a:rPr lang="en-GB" dirty="0" smtClean="0"/>
              <a:t>Acute Frailty and Care of the Older Person</a:t>
            </a:r>
            <a:endParaRPr lang="en-GB" dirty="0"/>
          </a:p>
        </p:txBody>
      </p:sp>
    </p:spTree>
    <p:extLst>
      <p:ext uri="{BB962C8B-B14F-4D97-AF65-F5344CB8AC3E}">
        <p14:creationId xmlns:p14="http://schemas.microsoft.com/office/powerpoint/2010/main" val="847012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Opportunities</a:t>
            </a:r>
            <a:endParaRPr lang="en-GB" dirty="0"/>
          </a:p>
        </p:txBody>
      </p:sp>
      <p:sp>
        <p:nvSpPr>
          <p:cNvPr id="4" name="TextBox 3"/>
          <p:cNvSpPr txBox="1"/>
          <p:nvPr/>
        </p:nvSpPr>
        <p:spPr>
          <a:xfrm>
            <a:off x="677334" y="1868905"/>
            <a:ext cx="5322413" cy="2308324"/>
          </a:xfrm>
          <a:prstGeom prst="rect">
            <a:avLst/>
          </a:prstGeom>
          <a:noFill/>
        </p:spPr>
        <p:txBody>
          <a:bodyPr wrap="square" rtlCol="0">
            <a:spAutoFit/>
          </a:bodyPr>
          <a:lstStyle/>
          <a:p>
            <a:pPr marL="285750" indent="-285750">
              <a:buFont typeface="Arial" panose="020B0604020202020204" pitchFamily="34" charset="0"/>
              <a:buChar char="•"/>
            </a:pPr>
            <a:r>
              <a:rPr lang="en-GB" dirty="0" smtClean="0"/>
              <a:t>Advanced Future Care Plans</a:t>
            </a:r>
          </a:p>
          <a:p>
            <a:pPr marL="285750" indent="-285750">
              <a:buFont typeface="Arial" panose="020B0604020202020204" pitchFamily="34" charset="0"/>
              <a:buChar char="•"/>
            </a:pPr>
            <a:r>
              <a:rPr lang="en-GB" dirty="0" smtClean="0"/>
              <a:t>ACE</a:t>
            </a:r>
          </a:p>
          <a:p>
            <a:pPr marL="285750" indent="-285750">
              <a:buFont typeface="Arial" panose="020B0604020202020204" pitchFamily="34" charset="0"/>
              <a:buChar char="•"/>
            </a:pPr>
            <a:r>
              <a:rPr lang="en-GB" dirty="0" smtClean="0"/>
              <a:t>D2RA</a:t>
            </a:r>
          </a:p>
          <a:p>
            <a:pPr marL="285750" indent="-285750">
              <a:buFont typeface="Arial" panose="020B0604020202020204" pitchFamily="34" charset="0"/>
              <a:buChar char="•"/>
            </a:pPr>
            <a:r>
              <a:rPr lang="en-GB" dirty="0"/>
              <a:t>The proposed </a:t>
            </a:r>
            <a:r>
              <a:rPr lang="en-GB" dirty="0" smtClean="0"/>
              <a:t>Hayes Programme</a:t>
            </a:r>
          </a:p>
          <a:p>
            <a:pPr marL="285750" indent="-285750">
              <a:buFont typeface="Arial" panose="020B0604020202020204" pitchFamily="34" charset="0"/>
              <a:buChar char="•"/>
            </a:pPr>
            <a:r>
              <a:rPr lang="en-GB" dirty="0"/>
              <a:t>Guidance and standards for socially discharge ready patients</a:t>
            </a:r>
          </a:p>
          <a:p>
            <a:pPr marL="285750" indent="-285750">
              <a:buFont typeface="Arial" panose="020B0604020202020204" pitchFamily="34" charset="0"/>
              <a:buChar char="•"/>
            </a:pPr>
            <a:r>
              <a:rPr lang="en-GB" dirty="0" smtClean="0"/>
              <a:t>Longevity planning</a:t>
            </a:r>
          </a:p>
          <a:p>
            <a:pPr marL="285750" indent="-285750">
              <a:buFont typeface="Arial" panose="020B0604020202020204" pitchFamily="34" charset="0"/>
              <a:buChar char="•"/>
            </a:pPr>
            <a:endParaRPr lang="en-GB" dirty="0"/>
          </a:p>
        </p:txBody>
      </p:sp>
      <p:pic>
        <p:nvPicPr>
          <p:cNvPr id="2050" name="Picture 2" descr="To Force or not to Force (an answer): It's a complicated ques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6280" y="1868905"/>
            <a:ext cx="4514850" cy="3009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55315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attachments.office.net/owa/Adam.Cook-Young%40wales.nhs.uk/service.svc/s/GetAttachmentThumbnail?id=AAMkAGNlYWEyZGFhLTA2NzktNGVmOC04ZGUxLWVhMTc1NzdhNDdkNQBGAAAAAADNoWwpY118T5HR3h4UVL9CBwAIRRQjqw8OTL6sRY4drDYwAAAAUqzSAABcb2j30gzzTa5nVtwAsfQ0AAKsTGuCAAABEgAQAFnB0hKh9pZMiUmakOQSkno%3D&amp;thumbnailType=2&amp;token=eyJhbGciOiJSUzI1NiIsImtpZCI6IjczRkI5QkJFRjYzNjc4RDRGN0U4NEI0NDBCQUJCMTJBMzM5RDlGOTgiLCJ0eXAiOiJKV1QiLCJ4NXQiOiJjX3VidnZZMmVOVDM2RXRFQzZ1eEtqT2RuNWcifQ.eyJvcmlnaW4iOiJodHRwczovL291dGxvb2sub2ZmaWNlLmNvbSIsInVjIjoiOGFmODA4ZGI1ZDVlNDc4ZDk3ZWZlOTQ1NzFkZDM1MjAiLCJjb250cm9scyI6IltcImFwcF9yZXNcIl0iLCJjb250cm9sc19hdWRzIjoiW1wiMDAwMDAwMDItMDAwMC0wZmYxLWNlMDAtMDAwMDAwMDAwMDAwXCJdIiwic2lnbmluX3N0YXRlIjoiW1wiZHZjX21uZ2RcIixcImR2Y19kbWpkXCIsXCJpbmtub3dubnR3a1wiLFwia21zaVwiXSIsInZlciI6IkV4Y2hhbmdlLkNhbGxiYWNrLlYxIiwiYXBwY3R4c2VuZGVyIjoiT3dhRG93bmxvYWRAYmI1NjI4YjgtZTMyOC00MDgyLWE4NTYtNDMzYzllZGM4ZmFlIiwiaXNzcmluZyI6IldXIiwiYXBwY3R4Ijoie1wibXNleGNocHJvdFwiOlwib3dhXCIsXCJwdWlkXCI6XCIxMTUzNzY1OTMyMTg2MTI5NTA1XCIsXCJzY29wZVwiOlwiT3dhRG93bmxvYWRcIixcIm9pZFwiOlwiMGIyMDIzNTItZDQ4Ny00NTEwLWE1OTQtZTUyYjhhNGI0NTBhXCIsXCJwcmltYXJ5c2lkXCI6XCJTLTEtNS0yMS0xMjQ4MjI5MzgzLTI1NjkxNTEwNTQtMjIwOTUxNjM3Ni02MzEzNzA4XCJ9IiwibmJmIjoxNjkxNDk1NzUxLCJleHAiOjE2OTE0OTYzNTEsImlzcyI6IjAwMDAwMDAyLTAwMDAtMGZmMS1jZTAwLTAwMDAwMDAwMDAwMEBiYjU2MjhiOC1lMzI4LTQwODItYTg1Ni00MzNjOWVkYzhmYWUiLCJhdWQiOiIwMDAwMDAwMi0wMDAwLTBmZjEtY2UwMC0wMDAwMDAwMDAwMDAvYXR0YWNobWVudHMub2ZmaWNlLm5ldEBiYjU2MjhiOC1lMzI4LTQwODItYTg1Ni00MzNjOWVkYzhmYWUiLCJoYXBwIjoib3dhIn0.JyLCO_YlFwPP1UtCkc4S4q-TxcAJPwU8VYHNwyO-GmxthVoWZ0D4Fo3Obzce6RRaQH4wedbqpQ7q15LOo-B2oIrpiMxtVY9OU0dcowMIeWq2hSUp0rflOegipDqfBfjwJa8LJXz8CD9w4BgEHwPz9mkAEHExsOu7ljGSI3UbHw6oJpI06oO-uczImbFBEqsJWq2r4j9KgVGSbfyuOudODycPVwklm5SDvTKgzMG310Nj0B2LnxwSbPzfmb_kL7qHxa0KFfADmgogMcT4TVn6-X8a4QNwWd6LQQA--gYnj15CUSDttZE5FD4KxbsbLYn9Bk0q2Y7l404Kfohx-jIBfA&amp;X-OWA-CANARY=5g7ETUNR3023BLdB6Z3OCmApjG4GmNsY-ehIKA5vDWMGWvr15WCQ79cQpgI-PVZNrWHAOf9wEto.&amp;owa=outlook.office.com&amp;scriptVer=20230728005.07&amp;animation=tru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9429" y="662507"/>
            <a:ext cx="5562601" cy="5567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01303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PetMd: Dementia Mirror Refle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8993" y="936740"/>
            <a:ext cx="4564207" cy="243424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70908" y="186661"/>
            <a:ext cx="5597238" cy="523220"/>
          </a:xfrm>
          <a:prstGeom prst="rect">
            <a:avLst/>
          </a:prstGeom>
          <a:noFill/>
        </p:spPr>
        <p:txBody>
          <a:bodyPr wrap="square" rtlCol="0">
            <a:spAutoFit/>
          </a:bodyPr>
          <a:lstStyle/>
          <a:p>
            <a:r>
              <a:rPr lang="en-GB" sz="2800" dirty="0" smtClean="0">
                <a:solidFill>
                  <a:schemeClr val="accent1"/>
                </a:solidFill>
              </a:rPr>
              <a:t>They are us, and we are them.</a:t>
            </a:r>
            <a:endParaRPr lang="en-GB" sz="2800" dirty="0">
              <a:solidFill>
                <a:schemeClr val="accent1"/>
              </a:solidFill>
            </a:endParaRPr>
          </a:p>
        </p:txBody>
      </p:sp>
      <p:pic>
        <p:nvPicPr>
          <p:cNvPr id="2052" name="Picture 4" descr="Reflections: Portraits of the Elderly Seeing Their Younger Selv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8993" y="3590540"/>
            <a:ext cx="4564207" cy="298142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Des personnes âgées regardent leur jeunesse dans des miroirs avec cette ..."/>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65247" y="936740"/>
            <a:ext cx="3668280" cy="2445521"/>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Reflection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14078" y="3819093"/>
            <a:ext cx="3719449" cy="2443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4870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1225" y="563418"/>
            <a:ext cx="8596668" cy="1320800"/>
          </a:xfrm>
        </p:spPr>
        <p:txBody>
          <a:bodyPr/>
          <a:lstStyle/>
          <a:p>
            <a:r>
              <a:rPr lang="en-GB" dirty="0" smtClean="0"/>
              <a:t>The Patient’s Timeline</a:t>
            </a:r>
            <a:endParaRPr lang="en-GB" dirty="0"/>
          </a:p>
        </p:txBody>
      </p:sp>
      <p:sp>
        <p:nvSpPr>
          <p:cNvPr id="4" name="TextBox 3"/>
          <p:cNvSpPr txBox="1"/>
          <p:nvPr/>
        </p:nvSpPr>
        <p:spPr>
          <a:xfrm>
            <a:off x="877455" y="1533236"/>
            <a:ext cx="8470438" cy="5355312"/>
          </a:xfrm>
          <a:prstGeom prst="rect">
            <a:avLst/>
          </a:prstGeom>
          <a:noFill/>
        </p:spPr>
        <p:txBody>
          <a:bodyPr wrap="square" rtlCol="0">
            <a:spAutoFit/>
          </a:bodyPr>
          <a:lstStyle/>
          <a:p>
            <a:pPr marL="285750" indent="-285750">
              <a:buFont typeface="Arial" panose="020B0604020202020204" pitchFamily="34" charset="0"/>
              <a:buChar char="•"/>
            </a:pPr>
            <a:r>
              <a:rPr lang="en-GB" dirty="0"/>
              <a:t>17</a:t>
            </a:r>
            <a:r>
              <a:rPr lang="en-GB" baseline="30000" dirty="0"/>
              <a:t>th</a:t>
            </a:r>
            <a:r>
              <a:rPr lang="en-GB" dirty="0"/>
              <a:t> February </a:t>
            </a:r>
            <a:r>
              <a:rPr lang="en-GB" dirty="0" smtClean="0"/>
              <a:t> </a:t>
            </a:r>
            <a:r>
              <a:rPr lang="en-GB" dirty="0"/>
              <a:t>	</a:t>
            </a:r>
            <a:r>
              <a:rPr lang="en-GB" dirty="0" smtClean="0"/>
              <a:t>80 year old male presented on as a GP referral – 								Generally Unwell and confused. Was diagnosed with a 						LRTI – no treatment indicated on admission</a:t>
            </a:r>
          </a:p>
          <a:p>
            <a:pPr marL="285750" indent="-285750">
              <a:buFont typeface="Arial" panose="020B0604020202020204" pitchFamily="34" charset="0"/>
              <a:buChar char="•"/>
            </a:pPr>
            <a:r>
              <a:rPr lang="en-GB" dirty="0" smtClean="0"/>
              <a:t>18</a:t>
            </a:r>
            <a:r>
              <a:rPr lang="en-GB" baseline="30000" dirty="0" smtClean="0"/>
              <a:t>th</a:t>
            </a:r>
            <a:r>
              <a:rPr lang="en-GB" dirty="0" smtClean="0"/>
              <a:t> February 	</a:t>
            </a:r>
            <a:r>
              <a:rPr lang="en-GB" dirty="0" smtClean="0">
                <a:solidFill>
                  <a:schemeClr val="accent2"/>
                </a:solidFill>
              </a:rPr>
              <a:t>Discussion with NOK (friend) highlighted social unmet 						needs at home where patient was self neglecting and 						took to bed for some time</a:t>
            </a:r>
            <a:r>
              <a:rPr lang="en-GB" dirty="0" smtClean="0"/>
              <a:t>.</a:t>
            </a:r>
          </a:p>
          <a:p>
            <a:pPr marL="285750" indent="-285750">
              <a:buFont typeface="Arial" panose="020B0604020202020204" pitchFamily="34" charset="0"/>
              <a:buChar char="•"/>
            </a:pPr>
            <a:r>
              <a:rPr lang="en-GB" dirty="0" smtClean="0"/>
              <a:t>18</a:t>
            </a:r>
            <a:r>
              <a:rPr lang="en-GB" baseline="30000" dirty="0" smtClean="0"/>
              <a:t>th</a:t>
            </a:r>
            <a:r>
              <a:rPr lang="en-GB" dirty="0" smtClean="0"/>
              <a:t> February</a:t>
            </a:r>
            <a:r>
              <a:rPr lang="en-GB" dirty="0" smtClean="0">
                <a:solidFill>
                  <a:srgbClr val="00B0F0"/>
                </a:solidFill>
              </a:rPr>
              <a:t>	First assessment from Physiotherapy but too unwell to engage.</a:t>
            </a:r>
          </a:p>
          <a:p>
            <a:pPr lvl="4"/>
            <a:r>
              <a:rPr lang="en-GB" dirty="0" smtClean="0"/>
              <a:t>AKI diagnosis and treated.</a:t>
            </a:r>
          </a:p>
          <a:p>
            <a:pPr lvl="4"/>
            <a:endParaRPr lang="en-GB" dirty="0" smtClean="0"/>
          </a:p>
          <a:p>
            <a:pPr marL="285750" indent="-285750">
              <a:buFont typeface="Arial" panose="020B0604020202020204" pitchFamily="34" charset="0"/>
              <a:buChar char="•"/>
            </a:pPr>
            <a:r>
              <a:rPr lang="en-GB" dirty="0" smtClean="0">
                <a:solidFill>
                  <a:srgbClr val="00B0F0"/>
                </a:solidFill>
              </a:rPr>
              <a:t>22</a:t>
            </a:r>
            <a:r>
              <a:rPr lang="en-GB" baseline="30000" dirty="0" smtClean="0">
                <a:solidFill>
                  <a:srgbClr val="00B0F0"/>
                </a:solidFill>
              </a:rPr>
              <a:t>nd</a:t>
            </a:r>
            <a:r>
              <a:rPr lang="en-GB" dirty="0" smtClean="0">
                <a:solidFill>
                  <a:srgbClr val="00B0F0"/>
                </a:solidFill>
              </a:rPr>
              <a:t> February	PT/OT Joint Assessment – Independent with bed/chair 						transfers, mobilised 12 metres with ZF – all OT Equipment 					already at home from previous involvement.</a:t>
            </a:r>
          </a:p>
          <a:p>
            <a:pPr marL="285750" indent="-285750">
              <a:buFont typeface="Arial" panose="020B0604020202020204" pitchFamily="34" charset="0"/>
              <a:buChar char="•"/>
            </a:pPr>
            <a:r>
              <a:rPr lang="en-GB" dirty="0" smtClean="0">
                <a:solidFill>
                  <a:schemeClr val="accent2"/>
                </a:solidFill>
              </a:rPr>
              <a:t>23</a:t>
            </a:r>
            <a:r>
              <a:rPr lang="en-GB" baseline="30000" dirty="0" smtClean="0">
                <a:solidFill>
                  <a:schemeClr val="accent2"/>
                </a:solidFill>
              </a:rPr>
              <a:t>rd</a:t>
            </a:r>
            <a:r>
              <a:rPr lang="en-GB" dirty="0" smtClean="0">
                <a:solidFill>
                  <a:schemeClr val="accent2"/>
                </a:solidFill>
              </a:rPr>
              <a:t> February</a:t>
            </a:r>
            <a:r>
              <a:rPr lang="en-GB" dirty="0" smtClean="0">
                <a:solidFill>
                  <a:srgbClr val="00B0F0"/>
                </a:solidFill>
              </a:rPr>
              <a:t>	</a:t>
            </a:r>
            <a:r>
              <a:rPr lang="en-GB" dirty="0" smtClean="0">
                <a:solidFill>
                  <a:schemeClr val="accent2"/>
                </a:solidFill>
              </a:rPr>
              <a:t>Social concerns identified on medical plan and social service 					referral requested.</a:t>
            </a:r>
          </a:p>
          <a:p>
            <a:r>
              <a:rPr lang="en-GB" dirty="0">
                <a:solidFill>
                  <a:schemeClr val="accent2"/>
                </a:solidFill>
              </a:rPr>
              <a:t>	</a:t>
            </a:r>
            <a:r>
              <a:rPr lang="en-GB" dirty="0" smtClean="0">
                <a:solidFill>
                  <a:schemeClr val="accent2"/>
                </a:solidFill>
              </a:rPr>
              <a:t>			</a:t>
            </a:r>
            <a:r>
              <a:rPr lang="en-GB" dirty="0" smtClean="0"/>
              <a:t>Went on to develop new o2 requirement – antibiotics changed 				to cover a Hospital Acquired Pneumonia</a:t>
            </a:r>
          </a:p>
          <a:p>
            <a:pPr marL="285750" indent="-285750">
              <a:buFont typeface="Arial" panose="020B0604020202020204" pitchFamily="34" charset="0"/>
              <a:buChar char="•"/>
            </a:pPr>
            <a:r>
              <a:rPr lang="en-GB" dirty="0" smtClean="0"/>
              <a:t>1</a:t>
            </a:r>
            <a:r>
              <a:rPr lang="en-GB" baseline="30000" dirty="0" smtClean="0"/>
              <a:t>st</a:t>
            </a:r>
            <a:r>
              <a:rPr lang="en-GB" dirty="0" smtClean="0"/>
              <a:t> March 		Antibiotics complete, ongoing o2 requirement and pyrexia – 					diagnosed </a:t>
            </a:r>
            <a:r>
              <a:rPr lang="en-GB" dirty="0" err="1" smtClean="0"/>
              <a:t>Covid</a:t>
            </a:r>
            <a:r>
              <a:rPr lang="en-GB" dirty="0" smtClean="0"/>
              <a:t> +</a:t>
            </a:r>
          </a:p>
          <a:p>
            <a:pPr lvl="1"/>
            <a:r>
              <a:rPr lang="en-GB" dirty="0">
                <a:solidFill>
                  <a:schemeClr val="accent2"/>
                </a:solidFill>
              </a:rPr>
              <a:t>	</a:t>
            </a:r>
            <a:r>
              <a:rPr lang="en-GB" dirty="0" smtClean="0">
                <a:solidFill>
                  <a:schemeClr val="accent2"/>
                </a:solidFill>
              </a:rPr>
              <a:t>		</a:t>
            </a:r>
            <a:endParaRPr lang="en-GB" dirty="0">
              <a:solidFill>
                <a:schemeClr val="accent2"/>
              </a:solidFill>
            </a:endParaRPr>
          </a:p>
        </p:txBody>
      </p:sp>
    </p:spTree>
    <p:extLst>
      <p:ext uri="{BB962C8B-B14F-4D97-AF65-F5344CB8AC3E}">
        <p14:creationId xmlns:p14="http://schemas.microsoft.com/office/powerpoint/2010/main" val="3582736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1225" y="563418"/>
            <a:ext cx="8596668" cy="1320800"/>
          </a:xfrm>
        </p:spPr>
        <p:txBody>
          <a:bodyPr/>
          <a:lstStyle/>
          <a:p>
            <a:r>
              <a:rPr lang="en-GB" dirty="0" smtClean="0"/>
              <a:t>The Patient’s Timeline</a:t>
            </a:r>
            <a:endParaRPr lang="en-GB" dirty="0"/>
          </a:p>
        </p:txBody>
      </p:sp>
      <p:sp>
        <p:nvSpPr>
          <p:cNvPr id="4" name="TextBox 3"/>
          <p:cNvSpPr txBox="1"/>
          <p:nvPr/>
        </p:nvSpPr>
        <p:spPr>
          <a:xfrm>
            <a:off x="877455" y="1533236"/>
            <a:ext cx="8470438" cy="5355312"/>
          </a:xfrm>
          <a:prstGeom prst="rect">
            <a:avLst/>
          </a:prstGeom>
          <a:noFill/>
        </p:spPr>
        <p:txBody>
          <a:bodyPr wrap="square" rtlCol="0">
            <a:spAutoFit/>
          </a:bodyPr>
          <a:lstStyle/>
          <a:p>
            <a:pPr marL="742950" lvl="1" indent="-285750">
              <a:buFont typeface="Arial" panose="020B0604020202020204" pitchFamily="34" charset="0"/>
              <a:buChar char="•"/>
            </a:pPr>
            <a:r>
              <a:rPr lang="en-GB" dirty="0" smtClean="0">
                <a:solidFill>
                  <a:srgbClr val="00B0F0"/>
                </a:solidFill>
              </a:rPr>
              <a:t>7</a:t>
            </a:r>
            <a:r>
              <a:rPr lang="en-GB" baseline="30000" dirty="0" smtClean="0">
                <a:solidFill>
                  <a:srgbClr val="00B0F0"/>
                </a:solidFill>
              </a:rPr>
              <a:t>th</a:t>
            </a:r>
            <a:r>
              <a:rPr lang="en-GB" dirty="0" smtClean="0">
                <a:solidFill>
                  <a:srgbClr val="00B0F0"/>
                </a:solidFill>
              </a:rPr>
              <a:t> March		Further PT assessment, able to mobilise independently, 					with ZF and was discharged from Physiotherapy</a:t>
            </a:r>
            <a:r>
              <a:rPr lang="en-GB" dirty="0">
                <a:solidFill>
                  <a:srgbClr val="00B0F0"/>
                </a:solidFill>
              </a:rPr>
              <a:t>	</a:t>
            </a:r>
            <a:endParaRPr lang="en-GB" dirty="0" smtClean="0">
              <a:solidFill>
                <a:srgbClr val="00B0F0"/>
              </a:solidFill>
            </a:endParaRPr>
          </a:p>
          <a:p>
            <a:pPr marL="742950" lvl="1" indent="-285750">
              <a:buFont typeface="Arial" panose="020B0604020202020204" pitchFamily="34" charset="0"/>
              <a:buChar char="•"/>
            </a:pPr>
            <a:r>
              <a:rPr lang="en-GB" dirty="0" smtClean="0">
                <a:solidFill>
                  <a:schemeClr val="accent2"/>
                </a:solidFill>
              </a:rPr>
              <a:t>9</a:t>
            </a:r>
            <a:r>
              <a:rPr lang="en-GB" baseline="30000" dirty="0" smtClean="0">
                <a:solidFill>
                  <a:schemeClr val="accent2"/>
                </a:solidFill>
              </a:rPr>
              <a:t>th</a:t>
            </a:r>
            <a:r>
              <a:rPr lang="en-GB" dirty="0" smtClean="0">
                <a:solidFill>
                  <a:schemeClr val="accent2"/>
                </a:solidFill>
              </a:rPr>
              <a:t> March		Medically and Therapies fit for discharge</a:t>
            </a:r>
          </a:p>
          <a:p>
            <a:pPr lvl="1"/>
            <a:endParaRPr lang="en-GB" dirty="0" smtClean="0">
              <a:solidFill>
                <a:schemeClr val="accent2"/>
              </a:solidFill>
            </a:endParaRPr>
          </a:p>
          <a:p>
            <a:pPr lvl="1" algn="ctr"/>
            <a:r>
              <a:rPr lang="en-GB" dirty="0" smtClean="0">
                <a:solidFill>
                  <a:schemeClr val="accent2"/>
                </a:solidFill>
              </a:rPr>
              <a:t>Discharge Ready after LOS 20 days</a:t>
            </a:r>
            <a:endParaRPr lang="en-GB" dirty="0">
              <a:solidFill>
                <a:schemeClr val="accent2"/>
              </a:solidFill>
            </a:endParaRPr>
          </a:p>
          <a:p>
            <a:pPr lvl="1"/>
            <a:endParaRPr lang="en-GB" dirty="0" smtClean="0">
              <a:solidFill>
                <a:schemeClr val="accent2"/>
              </a:solidFill>
            </a:endParaRPr>
          </a:p>
          <a:p>
            <a:pPr marL="742950" lvl="1" indent="-285750">
              <a:buFont typeface="Arial" panose="020B0604020202020204" pitchFamily="34" charset="0"/>
              <a:buChar char="•"/>
            </a:pPr>
            <a:r>
              <a:rPr lang="en-GB" dirty="0" smtClean="0">
                <a:solidFill>
                  <a:schemeClr val="accent2"/>
                </a:solidFill>
              </a:rPr>
              <a:t>14</a:t>
            </a:r>
            <a:r>
              <a:rPr lang="en-GB" baseline="30000" dirty="0" smtClean="0">
                <a:solidFill>
                  <a:schemeClr val="accent2"/>
                </a:solidFill>
              </a:rPr>
              <a:t>th</a:t>
            </a:r>
            <a:r>
              <a:rPr lang="en-GB" dirty="0" smtClean="0">
                <a:solidFill>
                  <a:schemeClr val="accent2"/>
                </a:solidFill>
              </a:rPr>
              <a:t> March		Referral for Social Worker received by Social Services – 					Awaiting Social worker allocation	</a:t>
            </a:r>
          </a:p>
          <a:p>
            <a:pPr marL="742950" lvl="1" indent="-285750">
              <a:buFont typeface="Arial" panose="020B0604020202020204" pitchFamily="34" charset="0"/>
              <a:buChar char="•"/>
            </a:pPr>
            <a:r>
              <a:rPr lang="en-GB" dirty="0" smtClean="0"/>
              <a:t>16</a:t>
            </a:r>
            <a:r>
              <a:rPr lang="en-GB" baseline="30000" dirty="0" smtClean="0"/>
              <a:t>th</a:t>
            </a:r>
            <a:r>
              <a:rPr lang="en-GB" dirty="0" smtClean="0"/>
              <a:t> March </a:t>
            </a:r>
            <a:r>
              <a:rPr lang="en-GB" dirty="0" smtClean="0">
                <a:solidFill>
                  <a:schemeClr val="accent2"/>
                </a:solidFill>
              </a:rPr>
              <a:t>	</a:t>
            </a:r>
            <a:r>
              <a:rPr lang="en-GB" dirty="0" smtClean="0"/>
              <a:t>Confusion reported but in line with a long term issue not 					needing secondary care. Remains MFFDC.</a:t>
            </a:r>
          </a:p>
          <a:p>
            <a:pPr marL="742950" lvl="1" indent="-285750">
              <a:buFont typeface="Arial" panose="020B0604020202020204" pitchFamily="34" charset="0"/>
              <a:buChar char="•"/>
            </a:pPr>
            <a:r>
              <a:rPr lang="en-GB" dirty="0" smtClean="0"/>
              <a:t>22</a:t>
            </a:r>
            <a:r>
              <a:rPr lang="en-GB" baseline="30000" dirty="0" smtClean="0"/>
              <a:t>nd</a:t>
            </a:r>
            <a:r>
              <a:rPr lang="en-GB" dirty="0" smtClean="0"/>
              <a:t> March	Call from microbiology, patient positive for Giardia –PO 					ABX– remains MFFDC	</a:t>
            </a:r>
          </a:p>
          <a:p>
            <a:pPr marL="742950" lvl="1" indent="-285750">
              <a:buFont typeface="Arial" panose="020B0604020202020204" pitchFamily="34" charset="0"/>
              <a:buChar char="•"/>
            </a:pPr>
            <a:r>
              <a:rPr lang="en-GB" dirty="0" smtClean="0"/>
              <a:t>4</a:t>
            </a:r>
            <a:r>
              <a:rPr lang="en-GB" baseline="30000" dirty="0" smtClean="0"/>
              <a:t>th</a:t>
            </a:r>
            <a:r>
              <a:rPr lang="en-GB" dirty="0" smtClean="0"/>
              <a:t> April		Confusion ongoing, confusion screen repeated but 						remains MFFDC</a:t>
            </a:r>
          </a:p>
          <a:p>
            <a:pPr lvl="4"/>
            <a:r>
              <a:rPr lang="en-GB" dirty="0"/>
              <a:t>	</a:t>
            </a:r>
            <a:r>
              <a:rPr lang="en-GB" dirty="0" smtClean="0"/>
              <a:t>OOHs review – NEWS 6 – Treated for HAP for the second 	time</a:t>
            </a:r>
          </a:p>
          <a:p>
            <a:pPr lvl="4"/>
            <a:endParaRPr lang="en-GB" dirty="0"/>
          </a:p>
          <a:p>
            <a:pPr lvl="4" algn="ctr"/>
            <a:r>
              <a:rPr lang="en-GB" dirty="0" smtClean="0"/>
              <a:t>Patient was medically and therapies fit for 21 days before developing another hospital acquired infection</a:t>
            </a:r>
            <a:endParaRPr lang="en-GB" dirty="0"/>
          </a:p>
        </p:txBody>
      </p:sp>
    </p:spTree>
    <p:extLst>
      <p:ext uri="{BB962C8B-B14F-4D97-AF65-F5344CB8AC3E}">
        <p14:creationId xmlns:p14="http://schemas.microsoft.com/office/powerpoint/2010/main" val="345642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1225" y="563418"/>
            <a:ext cx="8596668" cy="1320800"/>
          </a:xfrm>
        </p:spPr>
        <p:txBody>
          <a:bodyPr/>
          <a:lstStyle/>
          <a:p>
            <a:r>
              <a:rPr lang="en-GB" dirty="0" smtClean="0"/>
              <a:t>The Patient’s Timeline</a:t>
            </a:r>
            <a:endParaRPr lang="en-GB" dirty="0"/>
          </a:p>
        </p:txBody>
      </p:sp>
      <p:sp>
        <p:nvSpPr>
          <p:cNvPr id="4" name="TextBox 3"/>
          <p:cNvSpPr txBox="1"/>
          <p:nvPr/>
        </p:nvSpPr>
        <p:spPr>
          <a:xfrm>
            <a:off x="877455" y="1356773"/>
            <a:ext cx="8470438" cy="5355312"/>
          </a:xfrm>
          <a:prstGeom prst="rect">
            <a:avLst/>
          </a:prstGeom>
          <a:noFill/>
        </p:spPr>
        <p:txBody>
          <a:bodyPr wrap="square" rtlCol="0">
            <a:spAutoFit/>
          </a:bodyPr>
          <a:lstStyle/>
          <a:p>
            <a:pPr lvl="1" algn="ctr"/>
            <a:r>
              <a:rPr lang="en-GB" dirty="0" smtClean="0"/>
              <a:t>5</a:t>
            </a:r>
            <a:r>
              <a:rPr lang="en-GB" baseline="30000" dirty="0" smtClean="0"/>
              <a:t>th</a:t>
            </a:r>
            <a:r>
              <a:rPr lang="en-GB" dirty="0" smtClean="0"/>
              <a:t> April to 19</a:t>
            </a:r>
            <a:r>
              <a:rPr lang="en-GB" baseline="30000" dirty="0" smtClean="0"/>
              <a:t>th</a:t>
            </a:r>
            <a:r>
              <a:rPr lang="en-GB" dirty="0" smtClean="0"/>
              <a:t> April patient was clinically unwell and treated with o2 and IV antibiotics. After 14 days of illness, patient was discharge ready for the second time.</a:t>
            </a:r>
          </a:p>
          <a:p>
            <a:pPr marL="742950" lvl="1" indent="-285750">
              <a:buFont typeface="Arial" panose="020B0604020202020204" pitchFamily="34" charset="0"/>
              <a:buChar char="•"/>
            </a:pPr>
            <a:r>
              <a:rPr lang="en-GB" dirty="0" smtClean="0">
                <a:solidFill>
                  <a:schemeClr val="accent2"/>
                </a:solidFill>
              </a:rPr>
              <a:t>21</a:t>
            </a:r>
            <a:r>
              <a:rPr lang="en-GB" baseline="30000" dirty="0" smtClean="0">
                <a:solidFill>
                  <a:schemeClr val="accent2"/>
                </a:solidFill>
              </a:rPr>
              <a:t>st</a:t>
            </a:r>
            <a:r>
              <a:rPr lang="en-GB" dirty="0" smtClean="0">
                <a:solidFill>
                  <a:schemeClr val="accent2"/>
                </a:solidFill>
              </a:rPr>
              <a:t> April	Social worker allocated to patients case – social services were 			unaware of acute period of 14 days meaning the patient 					waited 38 days for an allocation of social worker from the 				date they received the referral.</a:t>
            </a:r>
          </a:p>
          <a:p>
            <a:pPr marL="742950" lvl="1" indent="-285750">
              <a:buFont typeface="Arial" panose="020B0604020202020204" pitchFamily="34" charset="0"/>
              <a:buChar char="•"/>
            </a:pPr>
            <a:r>
              <a:rPr lang="en-GB" dirty="0" smtClean="0">
                <a:solidFill>
                  <a:schemeClr val="accent2"/>
                </a:solidFill>
              </a:rPr>
              <a:t>28</a:t>
            </a:r>
            <a:r>
              <a:rPr lang="en-GB" baseline="30000" dirty="0" smtClean="0">
                <a:solidFill>
                  <a:schemeClr val="accent2"/>
                </a:solidFill>
              </a:rPr>
              <a:t>th</a:t>
            </a:r>
            <a:r>
              <a:rPr lang="en-GB" dirty="0" smtClean="0">
                <a:solidFill>
                  <a:schemeClr val="accent2"/>
                </a:solidFill>
              </a:rPr>
              <a:t> April	Awaiting social worker assessment</a:t>
            </a:r>
          </a:p>
          <a:p>
            <a:pPr marL="742950" lvl="1" indent="-285750">
              <a:buFont typeface="Arial" panose="020B0604020202020204" pitchFamily="34" charset="0"/>
              <a:buChar char="•"/>
            </a:pPr>
            <a:r>
              <a:rPr lang="en-GB" dirty="0" smtClean="0">
                <a:solidFill>
                  <a:schemeClr val="accent2"/>
                </a:solidFill>
              </a:rPr>
              <a:t>3</a:t>
            </a:r>
            <a:r>
              <a:rPr lang="en-GB" baseline="30000" dirty="0" smtClean="0">
                <a:solidFill>
                  <a:schemeClr val="accent2"/>
                </a:solidFill>
              </a:rPr>
              <a:t>rd</a:t>
            </a:r>
            <a:r>
              <a:rPr lang="en-GB" dirty="0" smtClean="0">
                <a:solidFill>
                  <a:schemeClr val="accent2"/>
                </a:solidFill>
              </a:rPr>
              <a:t> May	Awaiting social worker assessment</a:t>
            </a:r>
          </a:p>
          <a:p>
            <a:pPr lvl="2"/>
            <a:r>
              <a:rPr lang="en-GB" dirty="0">
                <a:solidFill>
                  <a:schemeClr val="accent2"/>
                </a:solidFill>
              </a:rPr>
              <a:t>	</a:t>
            </a:r>
            <a:r>
              <a:rPr lang="en-GB" dirty="0" smtClean="0">
                <a:solidFill>
                  <a:schemeClr val="accent2"/>
                </a:solidFill>
              </a:rPr>
              <a:t>	</a:t>
            </a:r>
            <a:r>
              <a:rPr lang="en-GB" dirty="0" smtClean="0">
                <a:solidFill>
                  <a:srgbClr val="00B0F0"/>
                </a:solidFill>
              </a:rPr>
              <a:t>Seen by PT for maintenance (not discharge dependant)</a:t>
            </a:r>
          </a:p>
          <a:p>
            <a:pPr marL="742950" lvl="1" indent="-285750">
              <a:buFont typeface="Arial" panose="020B0604020202020204" pitchFamily="34" charset="0"/>
              <a:buChar char="•"/>
            </a:pPr>
            <a:r>
              <a:rPr lang="en-GB" dirty="0" smtClean="0">
                <a:solidFill>
                  <a:schemeClr val="accent2"/>
                </a:solidFill>
              </a:rPr>
              <a:t>16</a:t>
            </a:r>
            <a:r>
              <a:rPr lang="en-GB" baseline="30000" dirty="0" smtClean="0">
                <a:solidFill>
                  <a:schemeClr val="accent2"/>
                </a:solidFill>
              </a:rPr>
              <a:t>th</a:t>
            </a:r>
            <a:r>
              <a:rPr lang="en-GB" dirty="0" smtClean="0">
                <a:solidFill>
                  <a:schemeClr val="accent2"/>
                </a:solidFill>
              </a:rPr>
              <a:t> May	Ward Manager chased social worker by email – states will 					review this week</a:t>
            </a:r>
          </a:p>
          <a:p>
            <a:pPr marL="742950" lvl="1" indent="-285750">
              <a:buFont typeface="Arial" panose="020B0604020202020204" pitchFamily="34" charset="0"/>
              <a:buChar char="•"/>
            </a:pPr>
            <a:r>
              <a:rPr lang="en-GB" dirty="0">
                <a:solidFill>
                  <a:schemeClr val="accent2"/>
                </a:solidFill>
              </a:rPr>
              <a:t>5</a:t>
            </a:r>
            <a:r>
              <a:rPr lang="en-GB" baseline="30000" dirty="0" smtClean="0">
                <a:solidFill>
                  <a:schemeClr val="accent2"/>
                </a:solidFill>
              </a:rPr>
              <a:t>th</a:t>
            </a:r>
            <a:r>
              <a:rPr lang="en-GB" dirty="0" smtClean="0">
                <a:solidFill>
                  <a:schemeClr val="accent2"/>
                </a:solidFill>
              </a:rPr>
              <a:t> June	Still awaiting social worker first assessment</a:t>
            </a:r>
          </a:p>
          <a:p>
            <a:pPr lvl="3"/>
            <a:r>
              <a:rPr lang="en-GB" dirty="0">
                <a:solidFill>
                  <a:schemeClr val="accent2"/>
                </a:solidFill>
              </a:rPr>
              <a:t>	</a:t>
            </a:r>
            <a:r>
              <a:rPr lang="en-GB" dirty="0" smtClean="0">
                <a:solidFill>
                  <a:srgbClr val="00B0F0"/>
                </a:solidFill>
              </a:rPr>
              <a:t>OT entry state SW aim to come this week</a:t>
            </a:r>
          </a:p>
          <a:p>
            <a:pPr marL="742950" lvl="1" indent="-285750">
              <a:buFont typeface="Arial" panose="020B0604020202020204" pitchFamily="34" charset="0"/>
              <a:buChar char="•"/>
            </a:pPr>
            <a:r>
              <a:rPr lang="en-GB" dirty="0" smtClean="0">
                <a:solidFill>
                  <a:schemeClr val="accent2"/>
                </a:solidFill>
              </a:rPr>
              <a:t>16</a:t>
            </a:r>
            <a:r>
              <a:rPr lang="en-GB" baseline="30000" dirty="0" smtClean="0">
                <a:solidFill>
                  <a:schemeClr val="accent2"/>
                </a:solidFill>
              </a:rPr>
              <a:t>th</a:t>
            </a:r>
            <a:r>
              <a:rPr lang="en-GB" dirty="0" smtClean="0">
                <a:solidFill>
                  <a:schemeClr val="accent2"/>
                </a:solidFill>
              </a:rPr>
              <a:t> June	Seen by social worker, capacity assessment done. Lacks 					capacity, for Best Interest Meeting</a:t>
            </a:r>
          </a:p>
          <a:p>
            <a:pPr marL="742950" lvl="1" indent="-285750">
              <a:buFont typeface="Arial" panose="020B0604020202020204" pitchFamily="34" charset="0"/>
              <a:buChar char="•"/>
            </a:pPr>
            <a:endParaRPr lang="en-GB" dirty="0">
              <a:solidFill>
                <a:schemeClr val="accent2"/>
              </a:solidFill>
            </a:endParaRPr>
          </a:p>
          <a:p>
            <a:pPr lvl="1" algn="ctr"/>
            <a:r>
              <a:rPr lang="en-GB" dirty="0" smtClean="0"/>
              <a:t>The patient waited 38 days for social worker allocation and a further 56 days for the first assessment from the social worker</a:t>
            </a:r>
            <a:endParaRPr lang="en-GB" dirty="0"/>
          </a:p>
        </p:txBody>
      </p:sp>
    </p:spTree>
    <p:extLst>
      <p:ext uri="{BB962C8B-B14F-4D97-AF65-F5344CB8AC3E}">
        <p14:creationId xmlns:p14="http://schemas.microsoft.com/office/powerpoint/2010/main" val="2188768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1225" y="563418"/>
            <a:ext cx="8596668" cy="1320800"/>
          </a:xfrm>
        </p:spPr>
        <p:txBody>
          <a:bodyPr/>
          <a:lstStyle/>
          <a:p>
            <a:r>
              <a:rPr lang="en-GB" dirty="0" smtClean="0"/>
              <a:t>The Patient’s Timeline</a:t>
            </a:r>
            <a:endParaRPr lang="en-GB" dirty="0"/>
          </a:p>
        </p:txBody>
      </p:sp>
      <p:sp>
        <p:nvSpPr>
          <p:cNvPr id="4" name="TextBox 3"/>
          <p:cNvSpPr txBox="1"/>
          <p:nvPr/>
        </p:nvSpPr>
        <p:spPr>
          <a:xfrm>
            <a:off x="877455" y="1356773"/>
            <a:ext cx="8470438" cy="5632311"/>
          </a:xfrm>
          <a:prstGeom prst="rect">
            <a:avLst/>
          </a:prstGeom>
          <a:noFill/>
        </p:spPr>
        <p:txBody>
          <a:bodyPr wrap="square" rtlCol="0">
            <a:spAutoFit/>
          </a:bodyPr>
          <a:lstStyle/>
          <a:p>
            <a:pPr marL="285750" indent="-285750">
              <a:buFont typeface="Arial" panose="020B0604020202020204" pitchFamily="34" charset="0"/>
              <a:buChar char="•"/>
            </a:pPr>
            <a:r>
              <a:rPr lang="en-GB" dirty="0" smtClean="0">
                <a:solidFill>
                  <a:schemeClr val="accent2"/>
                </a:solidFill>
              </a:rPr>
              <a:t>29</a:t>
            </a:r>
            <a:r>
              <a:rPr lang="en-GB" baseline="30000" dirty="0" smtClean="0">
                <a:solidFill>
                  <a:schemeClr val="accent2"/>
                </a:solidFill>
              </a:rPr>
              <a:t>th</a:t>
            </a:r>
            <a:r>
              <a:rPr lang="en-GB" dirty="0" smtClean="0">
                <a:solidFill>
                  <a:schemeClr val="accent2"/>
                </a:solidFill>
              </a:rPr>
              <a:t> June	Best Interest Meeting took place (almost another 2 weeks later</a:t>
            </a:r>
            <a:r>
              <a:rPr lang="en-GB" dirty="0" smtClean="0"/>
              <a:t>), 				</a:t>
            </a:r>
            <a:r>
              <a:rPr lang="en-GB" dirty="0" smtClean="0">
                <a:solidFill>
                  <a:schemeClr val="accent2"/>
                </a:solidFill>
              </a:rPr>
              <a:t>patient is for RH placement</a:t>
            </a:r>
          </a:p>
          <a:p>
            <a:endParaRPr lang="en-GB" dirty="0"/>
          </a:p>
          <a:p>
            <a:pPr algn="ctr"/>
            <a:r>
              <a:rPr lang="en-GB" dirty="0" smtClean="0"/>
              <a:t>Of 132 bed days, 107 days were social 94 of which were waiting for either a social worker allocation, or a social worker assessment to come to a discharge plan. Now the patient has to wait for a placement to be available.</a:t>
            </a:r>
          </a:p>
          <a:p>
            <a:pPr algn="ctr"/>
            <a:endParaRPr lang="en-GB" dirty="0"/>
          </a:p>
          <a:p>
            <a:pPr marL="285750" indent="-285750">
              <a:buFont typeface="Arial" panose="020B0604020202020204" pitchFamily="34" charset="0"/>
              <a:buChar char="•"/>
            </a:pPr>
            <a:r>
              <a:rPr lang="en-GB" dirty="0" smtClean="0"/>
              <a:t>28</a:t>
            </a:r>
            <a:r>
              <a:rPr lang="en-GB" baseline="30000" dirty="0" smtClean="0"/>
              <a:t>th</a:t>
            </a:r>
            <a:r>
              <a:rPr lang="en-GB" dirty="0" smtClean="0"/>
              <a:t> June	Increased leg oedema, right sided heart strain and raised </a:t>
            </a:r>
            <a:r>
              <a:rPr lang="en-GB" dirty="0" err="1" smtClean="0"/>
              <a:t>pBNP</a:t>
            </a:r>
            <a:endParaRPr lang="en-GB" dirty="0" smtClean="0"/>
          </a:p>
          <a:p>
            <a:pPr marL="285750" indent="-285750">
              <a:buFont typeface="Arial" panose="020B0604020202020204" pitchFamily="34" charset="0"/>
              <a:buChar char="•"/>
            </a:pPr>
            <a:r>
              <a:rPr lang="en-GB" dirty="0" smtClean="0"/>
              <a:t>29</a:t>
            </a:r>
            <a:r>
              <a:rPr lang="en-GB" baseline="30000" dirty="0" smtClean="0"/>
              <a:t>th</a:t>
            </a:r>
            <a:r>
              <a:rPr lang="en-GB" dirty="0" smtClean="0"/>
              <a:t> June	Seen by cardiology, no input needed, likely </a:t>
            </a:r>
            <a:r>
              <a:rPr lang="en-GB" dirty="0" err="1" smtClean="0"/>
              <a:t>cor</a:t>
            </a:r>
            <a:r>
              <a:rPr lang="en-GB" dirty="0" smtClean="0"/>
              <a:t> </a:t>
            </a:r>
            <a:r>
              <a:rPr lang="en-GB" dirty="0" err="1" smtClean="0"/>
              <a:t>pulmonale</a:t>
            </a:r>
            <a:r>
              <a:rPr lang="en-GB" dirty="0" smtClean="0"/>
              <a:t>, not 				discharge dependant.</a:t>
            </a:r>
          </a:p>
          <a:p>
            <a:pPr marL="285750" indent="-285750">
              <a:buFont typeface="Arial" panose="020B0604020202020204" pitchFamily="34" charset="0"/>
              <a:buChar char="•"/>
            </a:pPr>
            <a:r>
              <a:rPr lang="en-GB" dirty="0" smtClean="0"/>
              <a:t>3</a:t>
            </a:r>
            <a:r>
              <a:rPr lang="en-GB" baseline="30000" dirty="0" smtClean="0"/>
              <a:t>rd</a:t>
            </a:r>
            <a:r>
              <a:rPr lang="en-GB" dirty="0" smtClean="0"/>
              <a:t> July	Referred to Respiratory to see about suitability to investigate 					further patients pulmonary hypertension – remains discharge 					suitable</a:t>
            </a:r>
          </a:p>
          <a:p>
            <a:r>
              <a:rPr lang="en-GB" dirty="0"/>
              <a:t>	</a:t>
            </a:r>
            <a:r>
              <a:rPr lang="en-GB" dirty="0" smtClean="0"/>
              <a:t>		Seen by Respiratory – for echo to rule out chronic 							thromboembolic disease – not discharge dependant</a:t>
            </a:r>
          </a:p>
          <a:p>
            <a:pPr algn="ctr"/>
            <a:endParaRPr lang="en-GB" dirty="0"/>
          </a:p>
          <a:p>
            <a:pPr algn="ctr"/>
            <a:r>
              <a:rPr lang="en-GB" dirty="0" smtClean="0"/>
              <a:t>Patient then went on to become unwell for the 3</a:t>
            </a:r>
            <a:r>
              <a:rPr lang="en-GB" baseline="30000" dirty="0" smtClean="0"/>
              <a:t>rd</a:t>
            </a:r>
            <a:r>
              <a:rPr lang="en-GB" dirty="0" smtClean="0"/>
              <a:t> time during this long admission.</a:t>
            </a:r>
          </a:p>
          <a:p>
            <a:endParaRPr lang="en-GB" dirty="0"/>
          </a:p>
          <a:p>
            <a:endParaRPr lang="en-GB" dirty="0"/>
          </a:p>
        </p:txBody>
      </p:sp>
    </p:spTree>
    <p:extLst>
      <p:ext uri="{BB962C8B-B14F-4D97-AF65-F5344CB8AC3E}">
        <p14:creationId xmlns:p14="http://schemas.microsoft.com/office/powerpoint/2010/main" val="2714403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1225" y="563418"/>
            <a:ext cx="8596668" cy="1320800"/>
          </a:xfrm>
        </p:spPr>
        <p:txBody>
          <a:bodyPr/>
          <a:lstStyle/>
          <a:p>
            <a:r>
              <a:rPr lang="en-GB" dirty="0" smtClean="0"/>
              <a:t>The Patient’s Timeline</a:t>
            </a:r>
            <a:endParaRPr lang="en-GB" dirty="0"/>
          </a:p>
        </p:txBody>
      </p:sp>
      <p:sp>
        <p:nvSpPr>
          <p:cNvPr id="4" name="TextBox 3"/>
          <p:cNvSpPr txBox="1"/>
          <p:nvPr/>
        </p:nvSpPr>
        <p:spPr>
          <a:xfrm>
            <a:off x="877455" y="1223818"/>
            <a:ext cx="8470438" cy="5847755"/>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t>4</a:t>
            </a:r>
            <a:r>
              <a:rPr lang="en-GB" sz="1600" baseline="30000" dirty="0" smtClean="0"/>
              <a:t>th</a:t>
            </a:r>
            <a:r>
              <a:rPr lang="en-GB" sz="1600" dirty="0" smtClean="0"/>
              <a:t> July	Rigors, treated as sepsis ?source</a:t>
            </a:r>
          </a:p>
          <a:p>
            <a:r>
              <a:rPr lang="en-GB" sz="1600" dirty="0"/>
              <a:t>	</a:t>
            </a:r>
            <a:r>
              <a:rPr lang="en-GB" sz="1600" dirty="0" smtClean="0"/>
              <a:t>		Day team review, added treatment dose </a:t>
            </a:r>
            <a:r>
              <a:rPr lang="en-GB" sz="1600" dirty="0" err="1" smtClean="0"/>
              <a:t>tinzaparin</a:t>
            </a:r>
            <a:r>
              <a:rPr lang="en-GB" sz="1600" dirty="0" smtClean="0"/>
              <a:t> due to ECG 				changes – CTPA requested but unable to have due to CKD.</a:t>
            </a:r>
          </a:p>
          <a:p>
            <a:pPr marL="285750" indent="-285750">
              <a:buFont typeface="Arial" panose="020B0604020202020204" pitchFamily="34" charset="0"/>
              <a:buChar char="•"/>
            </a:pPr>
            <a:r>
              <a:rPr lang="en-GB" sz="1600" dirty="0" smtClean="0"/>
              <a:t>5</a:t>
            </a:r>
            <a:r>
              <a:rPr lang="en-GB" sz="1600" baseline="30000" dirty="0" smtClean="0"/>
              <a:t>th</a:t>
            </a:r>
            <a:r>
              <a:rPr lang="en-GB" sz="1600" dirty="0" smtClean="0"/>
              <a:t> July	+ Blood cultures – possible biliary source, USS </a:t>
            </a:r>
            <a:r>
              <a:rPr lang="en-GB" sz="1600" dirty="0" err="1" smtClean="0"/>
              <a:t>abdo</a:t>
            </a:r>
            <a:r>
              <a:rPr lang="en-GB" sz="1600" dirty="0" smtClean="0"/>
              <a:t> done, showed 				hepatic duct dilation, dilation of the pancreatic duct and a left 				simple kidney cyst. Cause of dilation unclear so MRCP requested.</a:t>
            </a:r>
          </a:p>
          <a:p>
            <a:pPr marL="285750" indent="-285750">
              <a:buFont typeface="Arial" panose="020B0604020202020204" pitchFamily="34" charset="0"/>
              <a:buChar char="•"/>
            </a:pPr>
            <a:r>
              <a:rPr lang="en-GB" sz="1600" dirty="0" smtClean="0">
                <a:solidFill>
                  <a:schemeClr val="accent2"/>
                </a:solidFill>
              </a:rPr>
              <a:t>11</a:t>
            </a:r>
            <a:r>
              <a:rPr lang="en-GB" sz="1600" baseline="30000" dirty="0" smtClean="0">
                <a:solidFill>
                  <a:schemeClr val="accent2"/>
                </a:solidFill>
              </a:rPr>
              <a:t>th</a:t>
            </a:r>
            <a:r>
              <a:rPr lang="en-GB" sz="1600" dirty="0" smtClean="0">
                <a:solidFill>
                  <a:schemeClr val="accent2"/>
                </a:solidFill>
              </a:rPr>
              <a:t> July	Consultant review, improving clinically and biochemically, plan to 				await placement</a:t>
            </a:r>
          </a:p>
          <a:p>
            <a:pPr marL="285750" indent="-285750">
              <a:buFont typeface="Arial" panose="020B0604020202020204" pitchFamily="34" charset="0"/>
              <a:buChar char="•"/>
            </a:pPr>
            <a:r>
              <a:rPr lang="en-GB" sz="1600" dirty="0" smtClean="0">
                <a:solidFill>
                  <a:schemeClr val="accent2"/>
                </a:solidFill>
              </a:rPr>
              <a:t>12</a:t>
            </a:r>
            <a:r>
              <a:rPr lang="en-GB" sz="1600" baseline="30000" dirty="0" smtClean="0">
                <a:solidFill>
                  <a:schemeClr val="accent2"/>
                </a:solidFill>
              </a:rPr>
              <a:t>th</a:t>
            </a:r>
            <a:r>
              <a:rPr lang="en-GB" sz="1600" dirty="0" smtClean="0">
                <a:solidFill>
                  <a:schemeClr val="accent2"/>
                </a:solidFill>
              </a:rPr>
              <a:t> July	CTPA showed left and right chronic embolism – SC changed to PO 				treatment, patient clinically improved and discharge ready again.</a:t>
            </a:r>
          </a:p>
          <a:p>
            <a:endParaRPr lang="en-GB" sz="1600" dirty="0">
              <a:solidFill>
                <a:schemeClr val="accent2"/>
              </a:solidFill>
            </a:endParaRPr>
          </a:p>
          <a:p>
            <a:pPr algn="ctr"/>
            <a:r>
              <a:rPr lang="en-GB" sz="1600" dirty="0" smtClean="0">
                <a:solidFill>
                  <a:schemeClr val="accent2"/>
                </a:solidFill>
              </a:rPr>
              <a:t>3</a:t>
            </a:r>
            <a:r>
              <a:rPr lang="en-GB" sz="1600" baseline="30000" dirty="0" smtClean="0">
                <a:solidFill>
                  <a:schemeClr val="accent2"/>
                </a:solidFill>
              </a:rPr>
              <a:t>rd</a:t>
            </a:r>
            <a:r>
              <a:rPr lang="en-GB" sz="1600" dirty="0" smtClean="0">
                <a:solidFill>
                  <a:schemeClr val="accent2"/>
                </a:solidFill>
              </a:rPr>
              <a:t> episode of illness was for 9 days, </a:t>
            </a:r>
            <a:r>
              <a:rPr lang="en-GB" sz="1600" dirty="0" smtClean="0"/>
              <a:t>however patient then became increasingly confused and his 4</a:t>
            </a:r>
            <a:r>
              <a:rPr lang="en-GB" sz="1600" baseline="30000" dirty="0" smtClean="0"/>
              <a:t>th</a:t>
            </a:r>
            <a:r>
              <a:rPr lang="en-GB" sz="1600" dirty="0" smtClean="0"/>
              <a:t> episode of illness followed.</a:t>
            </a:r>
          </a:p>
          <a:p>
            <a:pPr algn="ctr"/>
            <a:endParaRPr lang="en-GB" sz="1600" dirty="0" smtClean="0"/>
          </a:p>
          <a:p>
            <a:pPr marL="285750" indent="-285750">
              <a:buFont typeface="Arial" panose="020B0604020202020204" pitchFamily="34" charset="0"/>
              <a:buChar char="•"/>
            </a:pPr>
            <a:r>
              <a:rPr lang="en-GB" sz="1600" dirty="0" smtClean="0"/>
              <a:t>17</a:t>
            </a:r>
            <a:r>
              <a:rPr lang="en-GB" sz="1600" baseline="30000" dirty="0" smtClean="0"/>
              <a:t>th</a:t>
            </a:r>
            <a:r>
              <a:rPr lang="en-GB" sz="1600" dirty="0" smtClean="0"/>
              <a:t> July	increased confusion, unsafe swallow, left facial droop – CT Head 				showed no changes from his previous</a:t>
            </a:r>
          </a:p>
          <a:p>
            <a:pPr marL="285750" indent="-285750">
              <a:buFont typeface="Arial" panose="020B0604020202020204" pitchFamily="34" charset="0"/>
              <a:buChar char="•"/>
            </a:pPr>
            <a:r>
              <a:rPr lang="en-GB" sz="1600" dirty="0" smtClean="0"/>
              <a:t>18</a:t>
            </a:r>
            <a:r>
              <a:rPr lang="en-GB" sz="1600" baseline="30000" dirty="0" smtClean="0"/>
              <a:t>th</a:t>
            </a:r>
            <a:r>
              <a:rPr lang="en-GB" sz="1600" dirty="0" smtClean="0"/>
              <a:t> July	Consultant review – likely BPSD of undiagnosed dementia</a:t>
            </a:r>
          </a:p>
          <a:p>
            <a:pPr marL="285750" indent="-285750">
              <a:buFont typeface="Arial" panose="020B0604020202020204" pitchFamily="34" charset="0"/>
              <a:buChar char="•"/>
            </a:pPr>
            <a:r>
              <a:rPr lang="en-GB" sz="1600" dirty="0" smtClean="0"/>
              <a:t>21</a:t>
            </a:r>
            <a:r>
              <a:rPr lang="en-GB" sz="1600" baseline="30000" dirty="0" smtClean="0"/>
              <a:t>st</a:t>
            </a:r>
            <a:r>
              <a:rPr lang="en-GB" sz="1600" dirty="0" smtClean="0"/>
              <a:t> July	SALT review, unsafe swallow due to agitation and poor alertness</a:t>
            </a:r>
          </a:p>
          <a:p>
            <a:pPr marL="285750" indent="-285750">
              <a:buFont typeface="Arial" panose="020B0604020202020204" pitchFamily="34" charset="0"/>
              <a:buChar char="•"/>
            </a:pPr>
            <a:r>
              <a:rPr lang="en-GB" sz="1600" dirty="0" smtClean="0"/>
              <a:t>24</a:t>
            </a:r>
            <a:r>
              <a:rPr lang="en-GB" sz="1600" baseline="30000" dirty="0" smtClean="0"/>
              <a:t>th</a:t>
            </a:r>
            <a:r>
              <a:rPr lang="en-GB" sz="1600" dirty="0" smtClean="0"/>
              <a:t> July	8 days of no PO intake – did not tolerate NGT – decision for EOL           			approach</a:t>
            </a:r>
          </a:p>
          <a:p>
            <a:pPr algn="ctr"/>
            <a:endParaRPr lang="en-GB" dirty="0" smtClean="0">
              <a:solidFill>
                <a:schemeClr val="accent2"/>
              </a:solidFill>
            </a:endParaRPr>
          </a:p>
          <a:p>
            <a:endParaRPr lang="en-GB" dirty="0"/>
          </a:p>
          <a:p>
            <a:endParaRPr lang="en-GB" dirty="0"/>
          </a:p>
        </p:txBody>
      </p:sp>
    </p:spTree>
    <p:extLst>
      <p:ext uri="{BB962C8B-B14F-4D97-AF65-F5344CB8AC3E}">
        <p14:creationId xmlns:p14="http://schemas.microsoft.com/office/powerpoint/2010/main" val="1190252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1225" y="563418"/>
            <a:ext cx="8596668" cy="1320800"/>
          </a:xfrm>
        </p:spPr>
        <p:txBody>
          <a:bodyPr/>
          <a:lstStyle/>
          <a:p>
            <a:r>
              <a:rPr lang="en-GB" dirty="0" smtClean="0"/>
              <a:t>The Summary;</a:t>
            </a:r>
            <a:endParaRPr lang="en-GB" dirty="0"/>
          </a:p>
        </p:txBody>
      </p:sp>
      <p:sp>
        <p:nvSpPr>
          <p:cNvPr id="4" name="TextBox 3"/>
          <p:cNvSpPr txBox="1"/>
          <p:nvPr/>
        </p:nvSpPr>
        <p:spPr>
          <a:xfrm>
            <a:off x="877455" y="1223818"/>
            <a:ext cx="8470438" cy="923330"/>
          </a:xfrm>
          <a:prstGeom prst="rect">
            <a:avLst/>
          </a:prstGeom>
          <a:noFill/>
        </p:spPr>
        <p:txBody>
          <a:bodyPr wrap="square" rtlCol="0">
            <a:spAutoFit/>
          </a:bodyPr>
          <a:lstStyle/>
          <a:p>
            <a:pPr algn="ctr"/>
            <a:endParaRPr lang="en-GB" dirty="0" smtClean="0">
              <a:solidFill>
                <a:schemeClr val="accent2"/>
              </a:solidFill>
            </a:endParaRPr>
          </a:p>
          <a:p>
            <a:endParaRPr lang="en-GB" dirty="0"/>
          </a:p>
          <a:p>
            <a:endParaRPr lang="en-GB" dirty="0"/>
          </a:p>
        </p:txBody>
      </p:sp>
      <p:sp>
        <p:nvSpPr>
          <p:cNvPr id="3" name="TextBox 2"/>
          <p:cNvSpPr txBox="1"/>
          <p:nvPr/>
        </p:nvSpPr>
        <p:spPr>
          <a:xfrm>
            <a:off x="751225" y="1445342"/>
            <a:ext cx="8596668" cy="3693319"/>
          </a:xfrm>
          <a:prstGeom prst="rect">
            <a:avLst/>
          </a:prstGeom>
          <a:noFill/>
        </p:spPr>
        <p:txBody>
          <a:bodyPr wrap="square" rtlCol="0">
            <a:spAutoFit/>
          </a:bodyPr>
          <a:lstStyle/>
          <a:p>
            <a:pPr marL="285750" indent="-285750">
              <a:buFont typeface="Arial" panose="020B0604020202020204" pitchFamily="34" charset="0"/>
              <a:buChar char="•"/>
            </a:pPr>
            <a:r>
              <a:rPr lang="en-GB" dirty="0" smtClean="0"/>
              <a:t>Firstly discharge ready after 20 days</a:t>
            </a:r>
          </a:p>
          <a:p>
            <a:pPr marL="285750" indent="-285750">
              <a:buFont typeface="Arial" panose="020B0604020202020204" pitchFamily="34" charset="0"/>
              <a:buChar char="•"/>
            </a:pPr>
            <a:r>
              <a:rPr lang="en-GB" dirty="0" smtClean="0"/>
              <a:t>Social service referral confirmed as received on day 25</a:t>
            </a:r>
          </a:p>
          <a:p>
            <a:pPr marL="285750" indent="-285750">
              <a:buFont typeface="Arial" panose="020B0604020202020204" pitchFamily="34" charset="0"/>
              <a:buChar char="•"/>
            </a:pPr>
            <a:r>
              <a:rPr lang="en-GB" dirty="0"/>
              <a:t>A</a:t>
            </a:r>
            <a:r>
              <a:rPr lang="en-GB" dirty="0" smtClean="0"/>
              <a:t>fter a further 21 days of being discharge ready – HAP</a:t>
            </a:r>
          </a:p>
          <a:p>
            <a:pPr marL="285750" indent="-285750">
              <a:buFont typeface="Arial" panose="020B0604020202020204" pitchFamily="34" charset="0"/>
              <a:buChar char="•"/>
            </a:pPr>
            <a:r>
              <a:rPr lang="en-GB" dirty="0" smtClean="0"/>
              <a:t>Social worker allocated on day 63 (38 days awaiting allocation)</a:t>
            </a:r>
          </a:p>
          <a:p>
            <a:pPr marL="285750" indent="-285750">
              <a:buFont typeface="Arial" panose="020B0604020202020204" pitchFamily="34" charset="0"/>
              <a:buChar char="•"/>
            </a:pPr>
            <a:r>
              <a:rPr lang="en-GB" dirty="0" smtClean="0"/>
              <a:t>First seen by social worker on day 119 (56 days after social worker allocated)</a:t>
            </a:r>
          </a:p>
          <a:p>
            <a:pPr marL="285750" indent="-285750">
              <a:buFont typeface="Arial" panose="020B0604020202020204" pitchFamily="34" charset="0"/>
              <a:buChar char="•"/>
            </a:pPr>
            <a:r>
              <a:rPr lang="en-GB" dirty="0" smtClean="0"/>
              <a:t>BIM took place on day 132 – for RH (another </a:t>
            </a:r>
            <a:r>
              <a:rPr lang="en-GB" dirty="0" smtClean="0"/>
              <a:t>13 </a:t>
            </a:r>
            <a:r>
              <a:rPr lang="en-GB" dirty="0" smtClean="0"/>
              <a:t>days)</a:t>
            </a:r>
          </a:p>
          <a:p>
            <a:pPr marL="285750" indent="-285750">
              <a:buFont typeface="Arial" panose="020B0604020202020204" pitchFamily="34" charset="0"/>
              <a:buChar char="•"/>
            </a:pPr>
            <a:r>
              <a:rPr lang="en-GB" dirty="0" smtClean="0"/>
              <a:t>On day 137 patient had rigors, became unwell and was treated for sepsis of unknown origin.</a:t>
            </a:r>
          </a:p>
          <a:p>
            <a:pPr marL="285750" indent="-285750">
              <a:buFont typeface="Arial" panose="020B0604020202020204" pitchFamily="34" charset="0"/>
              <a:buChar char="•"/>
            </a:pPr>
            <a:r>
              <a:rPr lang="en-GB" dirty="0" smtClean="0"/>
              <a:t>By day 145 patient had improved but on day 150, the patient deteriorated for a 4</a:t>
            </a:r>
            <a:r>
              <a:rPr lang="en-GB" baseline="30000" dirty="0" smtClean="0"/>
              <a:t>th</a:t>
            </a:r>
            <a:r>
              <a:rPr lang="en-GB" dirty="0" smtClean="0"/>
              <a:t> time, and unfortunately did not respond well to intervention.</a:t>
            </a:r>
          </a:p>
          <a:p>
            <a:pPr marL="285750" indent="-285750">
              <a:buFont typeface="Arial" panose="020B0604020202020204" pitchFamily="34" charset="0"/>
              <a:buChar char="•"/>
            </a:pPr>
            <a:r>
              <a:rPr lang="en-GB" dirty="0" smtClean="0"/>
              <a:t>On day 157 we moved from cure to care.</a:t>
            </a:r>
          </a:p>
          <a:p>
            <a:pPr marL="285750" indent="-285750">
              <a:buFont typeface="Arial" panose="020B0604020202020204" pitchFamily="34" charset="0"/>
              <a:buChar char="•"/>
            </a:pPr>
            <a:r>
              <a:rPr lang="en-GB" dirty="0" smtClean="0"/>
              <a:t>On day 9</a:t>
            </a:r>
            <a:r>
              <a:rPr lang="en-GB" baseline="30000" dirty="0" smtClean="0"/>
              <a:t>th</a:t>
            </a:r>
            <a:r>
              <a:rPr lang="en-GB" dirty="0" smtClean="0"/>
              <a:t> of August the patient died.</a:t>
            </a:r>
          </a:p>
          <a:p>
            <a:pPr marL="285750" indent="-285750">
              <a:buFont typeface="Arial" panose="020B0604020202020204" pitchFamily="34" charset="0"/>
              <a:buChar char="•"/>
            </a:pPr>
            <a:endParaRPr lang="en-GB" dirty="0" smtClean="0"/>
          </a:p>
        </p:txBody>
      </p:sp>
    </p:spTree>
    <p:extLst>
      <p:ext uri="{BB962C8B-B14F-4D97-AF65-F5344CB8AC3E}">
        <p14:creationId xmlns:p14="http://schemas.microsoft.com/office/powerpoint/2010/main" val="48677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Last year of life?</a:t>
            </a:r>
            <a:endParaRPr lang="en-GB" dirty="0"/>
          </a:p>
        </p:txBody>
      </p:sp>
      <p:pic>
        <p:nvPicPr>
          <p:cNvPr id="1026" name="Picture 2" descr="Sand Timer Wallpapers - Wallpaper Cav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42691" y="1692556"/>
            <a:ext cx="6758572" cy="3801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8364152"/>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7229</TotalTime>
  <Words>3913</Words>
  <Application>Microsoft Office PowerPoint</Application>
  <PresentationFormat>Widescreen</PresentationFormat>
  <Paragraphs>139</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Trebuchet MS</vt:lpstr>
      <vt:lpstr>Wingdings 3</vt:lpstr>
      <vt:lpstr>Facet</vt:lpstr>
      <vt:lpstr>PowerPoint Presentation</vt:lpstr>
      <vt:lpstr>PowerPoint Presentation</vt:lpstr>
      <vt:lpstr>The Patient’s Timeline</vt:lpstr>
      <vt:lpstr>The Patient’s Timeline</vt:lpstr>
      <vt:lpstr>The Patient’s Timeline</vt:lpstr>
      <vt:lpstr>The Patient’s Timeline</vt:lpstr>
      <vt:lpstr>The Patient’s Timeline</vt:lpstr>
      <vt:lpstr>The Summary;</vt:lpstr>
      <vt:lpstr>Last year of life?</vt:lpstr>
      <vt:lpstr>Opportunities</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 Cook-Young (CTM UHB - Trainee Clinical Practitioner)</dc:creator>
  <cp:lastModifiedBy>Adam Cook-Young (CTM UHB - Trainee Clinical Practitioner)</cp:lastModifiedBy>
  <cp:revision>78</cp:revision>
  <dcterms:created xsi:type="dcterms:W3CDTF">2023-07-27T13:30:29Z</dcterms:created>
  <dcterms:modified xsi:type="dcterms:W3CDTF">2023-08-23T13:36:27Z</dcterms:modified>
</cp:coreProperties>
</file>