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53"/>
  </p:notesMasterIdLst>
  <p:sldIdLst>
    <p:sldId id="309" r:id="rId5"/>
    <p:sldId id="261" r:id="rId6"/>
    <p:sldId id="654" r:id="rId7"/>
    <p:sldId id="311" r:id="rId8"/>
    <p:sldId id="655" r:id="rId9"/>
    <p:sldId id="259" r:id="rId10"/>
    <p:sldId id="656" r:id="rId11"/>
    <p:sldId id="660" r:id="rId12"/>
    <p:sldId id="666" r:id="rId13"/>
    <p:sldId id="667" r:id="rId14"/>
    <p:sldId id="663" r:id="rId15"/>
    <p:sldId id="664" r:id="rId16"/>
    <p:sldId id="691" r:id="rId17"/>
    <p:sldId id="275" r:id="rId18"/>
    <p:sldId id="276" r:id="rId19"/>
    <p:sldId id="277" r:id="rId20"/>
    <p:sldId id="669" r:id="rId21"/>
    <p:sldId id="671" r:id="rId22"/>
    <p:sldId id="670" r:id="rId23"/>
    <p:sldId id="672" r:id="rId24"/>
    <p:sldId id="674" r:id="rId25"/>
    <p:sldId id="659" r:id="rId26"/>
    <p:sldId id="263" r:id="rId27"/>
    <p:sldId id="267" r:id="rId28"/>
    <p:sldId id="286" r:id="rId29"/>
    <p:sldId id="288" r:id="rId30"/>
    <p:sldId id="675" r:id="rId31"/>
    <p:sldId id="676" r:id="rId32"/>
    <p:sldId id="677" r:id="rId33"/>
    <p:sldId id="678" r:id="rId34"/>
    <p:sldId id="679" r:id="rId35"/>
    <p:sldId id="680" r:id="rId36"/>
    <p:sldId id="681" r:id="rId37"/>
    <p:sldId id="682" r:id="rId38"/>
    <p:sldId id="683" r:id="rId39"/>
    <p:sldId id="684" r:id="rId40"/>
    <p:sldId id="685" r:id="rId41"/>
    <p:sldId id="686" r:id="rId42"/>
    <p:sldId id="687" r:id="rId43"/>
    <p:sldId id="658" r:id="rId44"/>
    <p:sldId id="688" r:id="rId45"/>
    <p:sldId id="689" r:id="rId46"/>
    <p:sldId id="690" r:id="rId47"/>
    <p:sldId id="657" r:id="rId48"/>
    <p:sldId id="653" r:id="rId49"/>
    <p:sldId id="650" r:id="rId50"/>
    <p:sldId id="652" r:id="rId51"/>
    <p:sldId id="651" r:id="rId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60"/>
  </p:normalViewPr>
  <p:slideViewPr>
    <p:cSldViewPr snapToGrid="0">
      <p:cViewPr varScale="1">
        <p:scale>
          <a:sx n="65" d="100"/>
          <a:sy n="65" d="100"/>
        </p:scale>
        <p:origin x="88" y="40"/>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notesMaster" Target="notesMasters/notesMaster1.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ableStyles" Target="tableStyle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00BE2F-1BB4-4E41-9017-D2C5E64E4501}" type="datetimeFigureOut">
              <a:rPr lang="en-GB" smtClean="0"/>
              <a:t>27/02/2023</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699237-7A1B-461A-A11A-3B5E1B77EC10}" type="slidenum">
              <a:rPr lang="en-GB" smtClean="0"/>
              <a:t>‹#›</a:t>
            </a:fld>
            <a:endParaRPr lang="en-GB" dirty="0"/>
          </a:p>
        </p:txBody>
      </p:sp>
    </p:spTree>
    <p:extLst>
      <p:ext uri="{BB962C8B-B14F-4D97-AF65-F5344CB8AC3E}">
        <p14:creationId xmlns:p14="http://schemas.microsoft.com/office/powerpoint/2010/main" val="13435966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121246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358463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787103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484696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104920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480459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04924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330289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853435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039693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37984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22133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361153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329046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772476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22550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588742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887191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751407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000483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876299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24892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363702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027393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557787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813416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98373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384738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568146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8.png"/><Relationship Id="rId7" Type="http://schemas.openxmlformats.org/officeDocument/2006/relationships/image" Target="../media/image4.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1.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4.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1.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5.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1.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rgbClr val="2C429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ctrTitle"/>
          </p:nvPr>
        </p:nvSpPr>
        <p:spPr>
          <a:xfrm>
            <a:off x="744000" y="2132857"/>
            <a:ext cx="10178197" cy="2084543"/>
          </a:xfrm>
          <a:ln>
            <a:noFill/>
          </a:ln>
        </p:spPr>
        <p:txBody>
          <a:bodyPr lIns="0" tIns="0" rIns="0" bIns="0" anchor="t">
            <a:noAutofit/>
          </a:bodyPr>
          <a:lstStyle>
            <a:lvl1pPr algn="l">
              <a:defRPr sz="4500" baseline="0">
                <a:solidFill>
                  <a:schemeClr val="bg1"/>
                </a:solidFill>
                <a:latin typeface="Verdana" panose="020B0604030504040204" pitchFamily="34" charset="0"/>
                <a:ea typeface="Verdana" panose="020B0604030504040204" pitchFamily="34" charset="0"/>
              </a:defRPr>
            </a:lvl1pPr>
          </a:lstStyle>
          <a:p>
            <a:r>
              <a:rPr lang="en-US" dirty="0"/>
              <a:t>Click to edit Master title style</a:t>
            </a:r>
          </a:p>
        </p:txBody>
      </p:sp>
      <p:sp>
        <p:nvSpPr>
          <p:cNvPr id="9" name="TextBox 8"/>
          <p:cNvSpPr txBox="1"/>
          <p:nvPr userDrawn="1"/>
        </p:nvSpPr>
        <p:spPr>
          <a:xfrm>
            <a:off x="8364772" y="6359624"/>
            <a:ext cx="3430645" cy="230832"/>
          </a:xfrm>
          <a:prstGeom prst="rect">
            <a:avLst/>
          </a:prstGeom>
          <a:noFill/>
        </p:spPr>
        <p:txBody>
          <a:bodyPr wrap="square" rtlCol="0">
            <a:spAutoFit/>
          </a:bodyPr>
          <a:lstStyle/>
          <a:p>
            <a:pPr algn="r"/>
            <a:r>
              <a:rPr lang="en-GB" sz="900" dirty="0">
                <a:solidFill>
                  <a:schemeClr val="bg1"/>
                </a:solidFill>
                <a:latin typeface="Verdana" panose="020B0604030504040204" pitchFamily="34" charset="0"/>
                <a:ea typeface="Verdana" panose="020B0604030504040204" pitchFamily="34" charset="0"/>
              </a:rPr>
              <a:t>cwmtafmorgannwg.wales</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7651" y="6051880"/>
            <a:ext cx="1665949" cy="423160"/>
          </a:xfrm>
          <a:prstGeom prst="rect">
            <a:avLst/>
          </a:prstGeom>
        </p:spPr>
      </p:pic>
    </p:spTree>
    <p:extLst>
      <p:ext uri="{BB962C8B-B14F-4D97-AF65-F5344CB8AC3E}">
        <p14:creationId xmlns:p14="http://schemas.microsoft.com/office/powerpoint/2010/main" val="30310514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itle (2 lines) and Two Col Content">
    <p:spTree>
      <p:nvGrpSpPr>
        <p:cNvPr id="1" name=""/>
        <p:cNvGrpSpPr/>
        <p:nvPr/>
      </p:nvGrpSpPr>
      <p:grpSpPr>
        <a:xfrm>
          <a:off x="0" y="0"/>
          <a:ext cx="0" cy="0"/>
          <a:chOff x="0" y="0"/>
          <a:chExt cx="0" cy="0"/>
        </a:xfrm>
      </p:grpSpPr>
      <p:sp>
        <p:nvSpPr>
          <p:cNvPr id="11" name="Slide Number Placeholder 5"/>
          <p:cNvSpPr txBox="1">
            <a:spLocks/>
          </p:cNvSpPr>
          <p:nvPr userDrawn="1"/>
        </p:nvSpPr>
        <p:spPr>
          <a:xfrm>
            <a:off x="0" y="6332680"/>
            <a:ext cx="12192000" cy="525320"/>
          </a:xfrm>
          <a:prstGeom prst="rect">
            <a:avLst/>
          </a:prstGeom>
          <a:solidFill>
            <a:srgbClr val="2C4295"/>
          </a:solid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mtClean="0">
                <a:solidFill>
                  <a:prstClr val="white"/>
                </a:solidFill>
              </a:rPr>
              <a:pPr/>
              <a:t>‹#›</a:t>
            </a:fld>
            <a:endParaRPr lang="en-US" dirty="0">
              <a:solidFill>
                <a:prstClr val="white"/>
              </a:solidFill>
            </a:endParaRPr>
          </a:p>
        </p:txBody>
      </p:sp>
      <p:sp>
        <p:nvSpPr>
          <p:cNvPr id="2" name="Title 1"/>
          <p:cNvSpPr>
            <a:spLocks noGrp="1"/>
          </p:cNvSpPr>
          <p:nvPr>
            <p:ph type="title"/>
          </p:nvPr>
        </p:nvSpPr>
        <p:spPr>
          <a:xfrm>
            <a:off x="744000" y="1368000"/>
            <a:ext cx="10704000" cy="1188000"/>
          </a:xfrm>
        </p:spPr>
        <p:txBody>
          <a:bodyPr lIns="0" tIns="0" rIns="0" bIns="0" anchor="t" anchorCtr="0"/>
          <a:lstStyle>
            <a:lvl1pPr>
              <a:defRPr>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Content Placeholder 2"/>
          <p:cNvSpPr>
            <a:spLocks noGrp="1"/>
          </p:cNvSpPr>
          <p:nvPr>
            <p:ph sz="half" idx="1"/>
          </p:nvPr>
        </p:nvSpPr>
        <p:spPr>
          <a:xfrm>
            <a:off x="744000" y="2628000"/>
            <a:ext cx="5232000" cy="3564000"/>
          </a:xfrm>
        </p:spPr>
        <p:txBody>
          <a:bodyPr lIns="0" tIns="0" rIns="0" bIns="0"/>
          <a:lstStyle>
            <a:lvl1pPr>
              <a:defRPr sz="2000" baseline="0">
                <a:solidFill>
                  <a:srgbClr val="211973"/>
                </a:solidFill>
                <a:latin typeface="Verdana" panose="020B0604030504040204" pitchFamily="34" charset="0"/>
                <a:ea typeface="Verdana" panose="020B0604030504040204" pitchFamily="34" charset="0"/>
              </a:defRPr>
            </a:lvl1pPr>
            <a:lvl2pPr>
              <a:defRPr sz="1800">
                <a:latin typeface="Verdana" panose="020B0604030504040204" pitchFamily="34" charset="0"/>
                <a:ea typeface="Verdana" panose="020B0604030504040204" pitchFamily="34" charset="0"/>
              </a:defRPr>
            </a:lvl2pPr>
            <a:lvl3pPr>
              <a:defRPr sz="1800">
                <a:latin typeface="Verdana" panose="020B0604030504040204" pitchFamily="34" charset="0"/>
                <a:ea typeface="Verdana" panose="020B0604030504040204" pitchFamily="34" charset="0"/>
              </a:defRPr>
            </a:lvl3pPr>
            <a:lvl4pPr>
              <a:defRPr sz="1600">
                <a:latin typeface="Verdana" panose="020B0604030504040204" pitchFamily="34" charset="0"/>
                <a:ea typeface="Verdana" panose="020B0604030504040204" pitchFamily="34" charset="0"/>
              </a:defRPr>
            </a:lvl4pPr>
            <a:lvl5pPr>
              <a:defRPr sz="1600">
                <a:latin typeface="Verdana" panose="020B0604030504040204" pitchFamily="34" charset="0"/>
                <a:ea typeface="Verdana" panose="020B060403050404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216000" y="2628000"/>
            <a:ext cx="5232000" cy="3564000"/>
          </a:xfrm>
        </p:spPr>
        <p:txBody>
          <a:bodyPr lIns="0" tIns="0" rIns="0" bIns="0"/>
          <a:lstStyle>
            <a:lvl1pPr>
              <a:defRPr sz="2000" baseline="0">
                <a:solidFill>
                  <a:srgbClr val="211973"/>
                </a:solidFill>
                <a:latin typeface="Verdana" panose="020B0604030504040204" pitchFamily="34" charset="0"/>
                <a:ea typeface="Verdana" panose="020B0604030504040204" pitchFamily="34" charset="0"/>
              </a:defRPr>
            </a:lvl1pPr>
            <a:lvl2pPr>
              <a:defRPr sz="1800">
                <a:latin typeface="Verdana" panose="020B0604030504040204" pitchFamily="34" charset="0"/>
                <a:ea typeface="Verdana" panose="020B0604030504040204" pitchFamily="34" charset="0"/>
              </a:defRPr>
            </a:lvl2pPr>
            <a:lvl3pPr>
              <a:defRPr sz="1800">
                <a:latin typeface="Verdana" panose="020B0604030504040204" pitchFamily="34" charset="0"/>
                <a:ea typeface="Verdana" panose="020B0604030504040204" pitchFamily="34" charset="0"/>
              </a:defRPr>
            </a:lvl3pPr>
            <a:lvl4pPr>
              <a:defRPr sz="1600">
                <a:latin typeface="Verdana" panose="020B0604030504040204" pitchFamily="34" charset="0"/>
                <a:ea typeface="Verdana" panose="020B0604030504040204" pitchFamily="34" charset="0"/>
              </a:defRPr>
            </a:lvl4pPr>
            <a:lvl5pPr>
              <a:defRPr sz="1600">
                <a:latin typeface="Verdana" panose="020B0604030504040204" pitchFamily="34" charset="0"/>
                <a:ea typeface="Verdana" panose="020B060403050404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GB" dirty="0">
                <a:solidFill>
                  <a:prstClr val="white"/>
                </a:solidFill>
              </a:rPr>
              <a:t>Draft Financial Plan &amp; Framework 23/24</a:t>
            </a:r>
            <a:endParaRPr lang="en-US" dirty="0">
              <a:solidFill>
                <a:prstClr val="white"/>
              </a:solidFill>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12" name="Footer Placeholder 5"/>
          <p:cNvSpPr txBox="1">
            <a:spLocks/>
          </p:cNvSpPr>
          <p:nvPr userDrawn="1"/>
        </p:nvSpPr>
        <p:spPr>
          <a:xfrm>
            <a:off x="1199456" y="6309320"/>
            <a:ext cx="1027200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prstClr val="white"/>
                </a:solidFill>
              </a:rPr>
              <a:t>Presentation title - edit in Header and Footer</a:t>
            </a:r>
          </a:p>
        </p:txBody>
      </p:sp>
      <p:sp>
        <p:nvSpPr>
          <p:cNvPr id="13" name="TextBox 12"/>
          <p:cNvSpPr txBox="1"/>
          <p:nvPr userDrawn="1"/>
        </p:nvSpPr>
        <p:spPr>
          <a:xfrm>
            <a:off x="8138350" y="6468244"/>
            <a:ext cx="3430645" cy="230832"/>
          </a:xfrm>
          <a:prstGeom prst="rect">
            <a:avLst/>
          </a:prstGeom>
          <a:noFill/>
        </p:spPr>
        <p:txBody>
          <a:bodyPr wrap="square" rtlCol="0">
            <a:spAutoFit/>
          </a:bodyPr>
          <a:lstStyle/>
          <a:p>
            <a:pPr algn="r"/>
            <a:r>
              <a:rPr lang="en-GB" sz="900" dirty="0">
                <a:solidFill>
                  <a:schemeClr val="bg1"/>
                </a:solidFill>
                <a:latin typeface="Verdana" panose="020B0604030504040204" pitchFamily="34" charset="0"/>
                <a:ea typeface="Verdana" panose="020B0604030504040204" pitchFamily="34" charset="0"/>
              </a:rPr>
              <a:t>cwmtafmorgannwg.wales</a:t>
            </a:r>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82893" y="6332680"/>
            <a:ext cx="501775" cy="501775"/>
          </a:xfrm>
          <a:prstGeom prst="rect">
            <a:avLst/>
          </a:prstGeom>
        </p:spPr>
      </p:pic>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678620" y="6332680"/>
            <a:ext cx="501775" cy="501775"/>
          </a:xfrm>
          <a:prstGeom prst="rect">
            <a:avLst/>
          </a:prstGeom>
        </p:spPr>
      </p:pic>
      <p:pic>
        <p:nvPicPr>
          <p:cNvPr id="16" name="Picture 1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161167" y="6332680"/>
            <a:ext cx="501775" cy="501775"/>
          </a:xfrm>
          <a:prstGeom prst="rect">
            <a:avLst/>
          </a:prstGeom>
        </p:spPr>
      </p:pic>
      <p:pic>
        <p:nvPicPr>
          <p:cNvPr id="17" name="Picture 16"/>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662942" y="6332680"/>
            <a:ext cx="501959" cy="501959"/>
          </a:xfrm>
          <a:prstGeom prst="rect">
            <a:avLst/>
          </a:prstGeom>
        </p:spPr>
      </p:pic>
      <p:pic>
        <p:nvPicPr>
          <p:cNvPr id="18" name="Picture 17"/>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164901" y="6332841"/>
            <a:ext cx="501614" cy="501614"/>
          </a:xfrm>
          <a:prstGeom prst="rect">
            <a:avLst/>
          </a:prstGeom>
        </p:spPr>
      </p:pic>
    </p:spTree>
    <p:extLst>
      <p:ext uri="{BB962C8B-B14F-4D97-AF65-F5344CB8AC3E}">
        <p14:creationId xmlns:p14="http://schemas.microsoft.com/office/powerpoint/2010/main" val="869613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Only">
    <p:spTree>
      <p:nvGrpSpPr>
        <p:cNvPr id="1" name=""/>
        <p:cNvGrpSpPr/>
        <p:nvPr/>
      </p:nvGrpSpPr>
      <p:grpSpPr>
        <a:xfrm>
          <a:off x="0" y="0"/>
          <a:ext cx="0" cy="0"/>
          <a:chOff x="0" y="0"/>
          <a:chExt cx="0" cy="0"/>
        </a:xfrm>
      </p:grpSpPr>
      <p:sp>
        <p:nvSpPr>
          <p:cNvPr id="9" name="Slide Number Placeholder 5"/>
          <p:cNvSpPr txBox="1">
            <a:spLocks/>
          </p:cNvSpPr>
          <p:nvPr userDrawn="1"/>
        </p:nvSpPr>
        <p:spPr>
          <a:xfrm>
            <a:off x="0" y="6332680"/>
            <a:ext cx="12192000" cy="525320"/>
          </a:xfrm>
          <a:prstGeom prst="rect">
            <a:avLst/>
          </a:prstGeom>
          <a:solidFill>
            <a:srgbClr val="2C4295"/>
          </a:solid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mtClean="0">
                <a:solidFill>
                  <a:prstClr val="white"/>
                </a:solidFill>
              </a:rPr>
              <a:pPr/>
              <a:t>‹#›</a:t>
            </a:fld>
            <a:endParaRPr lang="en-US" dirty="0">
              <a:solidFill>
                <a:prstClr val="white"/>
              </a:solidFill>
            </a:endParaRPr>
          </a:p>
        </p:txBody>
      </p:sp>
      <p:sp>
        <p:nvSpPr>
          <p:cNvPr id="3" name="Content Placeholder 2"/>
          <p:cNvSpPr>
            <a:spLocks noGrp="1"/>
          </p:cNvSpPr>
          <p:nvPr>
            <p:ph idx="1"/>
          </p:nvPr>
        </p:nvSpPr>
        <p:spPr>
          <a:xfrm>
            <a:off x="744000" y="1367999"/>
            <a:ext cx="10704000" cy="4788000"/>
          </a:xfrm>
        </p:spPr>
        <p:txBody>
          <a:bodyPr lIns="0" tIns="0" rIns="0" bIns="0"/>
          <a:lstStyle>
            <a:lvl1pPr>
              <a:spcBef>
                <a:spcPts val="1200"/>
              </a:spcBef>
              <a:defRPr>
                <a:solidFill>
                  <a:srgbClr val="211973"/>
                </a:solidFill>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GB" dirty="0">
                <a:solidFill>
                  <a:prstClr val="white"/>
                </a:solidFill>
              </a:rPr>
              <a:t>Draft Financial Plan &amp; Framework 23/24</a:t>
            </a:r>
            <a:endParaRPr lang="en-US" dirty="0">
              <a:solidFill>
                <a:prstClr val="white"/>
              </a:solidFill>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11" name="Footer Placeholder 5"/>
          <p:cNvSpPr txBox="1">
            <a:spLocks/>
          </p:cNvSpPr>
          <p:nvPr userDrawn="1"/>
        </p:nvSpPr>
        <p:spPr>
          <a:xfrm>
            <a:off x="1199456" y="6309320"/>
            <a:ext cx="1027200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prstClr val="white"/>
                </a:solidFill>
              </a:rPr>
              <a:t>Presentation title - edit in Header and Footer</a:t>
            </a:r>
          </a:p>
        </p:txBody>
      </p:sp>
      <p:sp>
        <p:nvSpPr>
          <p:cNvPr id="12" name="TextBox 11"/>
          <p:cNvSpPr txBox="1"/>
          <p:nvPr userDrawn="1"/>
        </p:nvSpPr>
        <p:spPr>
          <a:xfrm>
            <a:off x="8138350" y="6468244"/>
            <a:ext cx="3430645" cy="230832"/>
          </a:xfrm>
          <a:prstGeom prst="rect">
            <a:avLst/>
          </a:prstGeom>
          <a:noFill/>
        </p:spPr>
        <p:txBody>
          <a:bodyPr wrap="square" rtlCol="0">
            <a:spAutoFit/>
          </a:bodyPr>
          <a:lstStyle/>
          <a:p>
            <a:pPr algn="r"/>
            <a:r>
              <a:rPr lang="en-GB" sz="900" dirty="0">
                <a:solidFill>
                  <a:schemeClr val="bg1"/>
                </a:solidFill>
                <a:latin typeface="Verdana" panose="020B0604030504040204" pitchFamily="34" charset="0"/>
                <a:ea typeface="Verdana" panose="020B0604030504040204" pitchFamily="34" charset="0"/>
              </a:rPr>
              <a:t>cwmtafmorgannwg.wales</a:t>
            </a:r>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82893" y="6332680"/>
            <a:ext cx="501775" cy="501775"/>
          </a:xfrm>
          <a:prstGeom prst="rect">
            <a:avLst/>
          </a:prstGeom>
        </p:spPr>
      </p:pic>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678620" y="6332680"/>
            <a:ext cx="501775" cy="501775"/>
          </a:xfrm>
          <a:prstGeom prst="rect">
            <a:avLst/>
          </a:prstGeom>
        </p:spPr>
      </p:pic>
      <p:pic>
        <p:nvPicPr>
          <p:cNvPr id="15" name="Picture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161167" y="6332680"/>
            <a:ext cx="501775" cy="501775"/>
          </a:xfrm>
          <a:prstGeom prst="rect">
            <a:avLst/>
          </a:prstGeom>
        </p:spPr>
      </p:pic>
      <p:pic>
        <p:nvPicPr>
          <p:cNvPr id="16" name="Picture 1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662942" y="6332680"/>
            <a:ext cx="501959" cy="501959"/>
          </a:xfrm>
          <a:prstGeom prst="rect">
            <a:avLst/>
          </a:prstGeom>
        </p:spPr>
      </p:pic>
      <p:pic>
        <p:nvPicPr>
          <p:cNvPr id="17" name="Picture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164901" y="6332841"/>
            <a:ext cx="501614" cy="501614"/>
          </a:xfrm>
          <a:prstGeom prst="rect">
            <a:avLst/>
          </a:prstGeom>
        </p:spPr>
      </p:pic>
    </p:spTree>
    <p:extLst>
      <p:ext uri="{BB962C8B-B14F-4D97-AF65-F5344CB8AC3E}">
        <p14:creationId xmlns:p14="http://schemas.microsoft.com/office/powerpoint/2010/main" val="696086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Only">
    <p:spTree>
      <p:nvGrpSpPr>
        <p:cNvPr id="1" name=""/>
        <p:cNvGrpSpPr/>
        <p:nvPr/>
      </p:nvGrpSpPr>
      <p:grpSpPr>
        <a:xfrm>
          <a:off x="0" y="0"/>
          <a:ext cx="0" cy="0"/>
          <a:chOff x="0" y="0"/>
          <a:chExt cx="0" cy="0"/>
        </a:xfrm>
      </p:grpSpPr>
      <p:sp>
        <p:nvSpPr>
          <p:cNvPr id="9" name="Slide Number Placeholder 5"/>
          <p:cNvSpPr txBox="1">
            <a:spLocks/>
          </p:cNvSpPr>
          <p:nvPr userDrawn="1"/>
        </p:nvSpPr>
        <p:spPr>
          <a:xfrm>
            <a:off x="0" y="6332680"/>
            <a:ext cx="12192000" cy="525320"/>
          </a:xfrm>
          <a:prstGeom prst="rect">
            <a:avLst/>
          </a:prstGeom>
          <a:solidFill>
            <a:srgbClr val="2C4295"/>
          </a:solid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mtClean="0">
                <a:solidFill>
                  <a:prstClr val="white"/>
                </a:solidFill>
              </a:rPr>
              <a:pPr/>
              <a:t>‹#›</a:t>
            </a:fld>
            <a:endParaRPr lang="en-US" dirty="0">
              <a:solidFill>
                <a:prstClr val="white"/>
              </a:solidFill>
            </a:endParaRPr>
          </a:p>
        </p:txBody>
      </p:sp>
      <p:sp>
        <p:nvSpPr>
          <p:cNvPr id="3"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GB" dirty="0">
                <a:solidFill>
                  <a:prstClr val="white"/>
                </a:solidFill>
              </a:rPr>
              <a:t>Draft Financial Plan &amp; Framework 23/24</a:t>
            </a:r>
            <a:endParaRPr lang="en-US" dirty="0">
              <a:solidFill>
                <a:prstClr val="white"/>
              </a:solidFill>
            </a:endParaRPr>
          </a:p>
        </p:txBody>
      </p:sp>
      <p:sp>
        <p:nvSpPr>
          <p:cNvPr id="8" name="Picture Placeholder 7"/>
          <p:cNvSpPr>
            <a:spLocks noGrp="1"/>
          </p:cNvSpPr>
          <p:nvPr>
            <p:ph type="pic" sz="quarter" idx="13"/>
          </p:nvPr>
        </p:nvSpPr>
        <p:spPr>
          <a:xfrm>
            <a:off x="0" y="1"/>
            <a:ext cx="12192000" cy="6308725"/>
          </a:xfrm>
        </p:spPr>
        <p:txBody>
          <a:bodyPr/>
          <a:lstStyle/>
          <a:p>
            <a:endParaRPr lang="en-US" dirty="0"/>
          </a:p>
        </p:txBody>
      </p:sp>
      <p:sp>
        <p:nvSpPr>
          <p:cNvPr id="7" name="TextBox 6"/>
          <p:cNvSpPr txBox="1"/>
          <p:nvPr userDrawn="1"/>
        </p:nvSpPr>
        <p:spPr>
          <a:xfrm>
            <a:off x="8112224" y="636745"/>
            <a:ext cx="3430645" cy="230832"/>
          </a:xfrm>
          <a:prstGeom prst="rect">
            <a:avLst/>
          </a:prstGeom>
          <a:noFill/>
        </p:spPr>
        <p:txBody>
          <a:bodyPr wrap="square" rtlCol="0">
            <a:spAutoFit/>
          </a:bodyPr>
          <a:lstStyle/>
          <a:p>
            <a:pPr algn="r"/>
            <a:r>
              <a:rPr lang="en-GB" sz="900" dirty="0">
                <a:solidFill>
                  <a:srgbClr val="335083"/>
                </a:solidFill>
                <a:latin typeface="Verdana" panose="020B0604030504040204" pitchFamily="34" charset="0"/>
                <a:ea typeface="Verdana" panose="020B0604030504040204" pitchFamily="34" charset="0"/>
              </a:rPr>
              <a:t>cwmtafmorgannwg.wales</a:t>
            </a:r>
          </a:p>
        </p:txBody>
      </p:sp>
      <p:sp>
        <p:nvSpPr>
          <p:cNvPr id="10" name="Footer Placeholder 5"/>
          <p:cNvSpPr txBox="1">
            <a:spLocks/>
          </p:cNvSpPr>
          <p:nvPr userDrawn="1"/>
        </p:nvSpPr>
        <p:spPr>
          <a:xfrm>
            <a:off x="1199456" y="6309320"/>
            <a:ext cx="1027200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prstClr val="white"/>
                </a:solidFill>
              </a:rPr>
              <a:t>Presentation title - edit in Header and Footer</a:t>
            </a:r>
          </a:p>
        </p:txBody>
      </p:sp>
      <p:sp>
        <p:nvSpPr>
          <p:cNvPr id="11" name="TextBox 10"/>
          <p:cNvSpPr txBox="1"/>
          <p:nvPr userDrawn="1"/>
        </p:nvSpPr>
        <p:spPr>
          <a:xfrm>
            <a:off x="8138350" y="6468244"/>
            <a:ext cx="3430645" cy="230832"/>
          </a:xfrm>
          <a:prstGeom prst="rect">
            <a:avLst/>
          </a:prstGeom>
          <a:noFill/>
        </p:spPr>
        <p:txBody>
          <a:bodyPr wrap="square" rtlCol="0">
            <a:spAutoFit/>
          </a:bodyPr>
          <a:lstStyle/>
          <a:p>
            <a:pPr algn="r"/>
            <a:r>
              <a:rPr lang="en-GB" sz="900" dirty="0">
                <a:solidFill>
                  <a:schemeClr val="bg1"/>
                </a:solidFill>
                <a:latin typeface="Verdana" panose="020B0604030504040204" pitchFamily="34" charset="0"/>
                <a:ea typeface="Verdana" panose="020B0604030504040204" pitchFamily="34" charset="0"/>
              </a:rPr>
              <a:t>cwmtafmorgannwg.wales</a:t>
            </a:r>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182893" y="6332680"/>
            <a:ext cx="501775" cy="501775"/>
          </a:xfrm>
          <a:prstGeom prst="rect">
            <a:avLst/>
          </a:prstGeom>
        </p:spPr>
      </p:pic>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78620" y="6332680"/>
            <a:ext cx="501775" cy="501775"/>
          </a:xfrm>
          <a:prstGeom prst="rect">
            <a:avLst/>
          </a:prstGeom>
        </p:spPr>
      </p:pic>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161167" y="6332680"/>
            <a:ext cx="501775" cy="501775"/>
          </a:xfrm>
          <a:prstGeom prst="rect">
            <a:avLst/>
          </a:prstGeom>
        </p:spPr>
      </p:pic>
      <p:pic>
        <p:nvPicPr>
          <p:cNvPr id="15" name="Picture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662942" y="6332680"/>
            <a:ext cx="501959" cy="501959"/>
          </a:xfrm>
          <a:prstGeom prst="rect">
            <a:avLst/>
          </a:prstGeom>
        </p:spPr>
      </p:pic>
      <p:pic>
        <p:nvPicPr>
          <p:cNvPr id="16" name="Picture 1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9164901" y="6332841"/>
            <a:ext cx="501614" cy="501614"/>
          </a:xfrm>
          <a:prstGeom prst="rect">
            <a:avLst/>
          </a:prstGeom>
        </p:spPr>
      </p:pic>
    </p:spTree>
    <p:extLst>
      <p:ext uri="{BB962C8B-B14F-4D97-AF65-F5344CB8AC3E}">
        <p14:creationId xmlns:p14="http://schemas.microsoft.com/office/powerpoint/2010/main" val="1587287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ext heavy slide">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a:xfrm>
            <a:off x="0" y="6332680"/>
            <a:ext cx="12192000" cy="525320"/>
          </a:xfrm>
          <a:prstGeom prst="rect">
            <a:avLst/>
          </a:prstGeom>
          <a:solidFill>
            <a:srgbClr val="2C4295"/>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solidFill>
                  <a:prstClr val="white"/>
                </a:solidFill>
              </a:rPr>
              <a:pPr/>
              <a:t>‹#›</a:t>
            </a:fld>
            <a:endParaRPr lang="en-US" dirty="0">
              <a:solidFill>
                <a:prstClr val="white"/>
              </a:solidFill>
            </a:endParaRPr>
          </a:p>
        </p:txBody>
      </p:sp>
      <p:sp>
        <p:nvSpPr>
          <p:cNvPr id="2" name="Title 1"/>
          <p:cNvSpPr>
            <a:spLocks noGrp="1"/>
          </p:cNvSpPr>
          <p:nvPr>
            <p:ph type="title"/>
          </p:nvPr>
        </p:nvSpPr>
        <p:spPr>
          <a:xfrm>
            <a:off x="744000" y="1368000"/>
            <a:ext cx="10704000" cy="648072"/>
          </a:xfrm>
        </p:spPr>
        <p:txBody>
          <a:bodyPr lIns="0" tIns="0" rIns="0" bIns="0" anchor="t" anchorCtr="0">
            <a:normAutofit/>
          </a:bodyPr>
          <a:lstStyle>
            <a:lvl1pPr>
              <a:defRPr sz="3600" baseline="0">
                <a:solidFill>
                  <a:srgbClr val="2C4295"/>
                </a:solidFill>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Content Placeholder 2"/>
          <p:cNvSpPr>
            <a:spLocks noGrp="1"/>
          </p:cNvSpPr>
          <p:nvPr>
            <p:ph idx="1"/>
          </p:nvPr>
        </p:nvSpPr>
        <p:spPr>
          <a:xfrm>
            <a:off x="741913" y="2124388"/>
            <a:ext cx="10704000" cy="4064455"/>
          </a:xfrm>
        </p:spPr>
        <p:txBody>
          <a:bodyPr lIns="0" tIns="0" rIns="0" bIns="0"/>
          <a:lstStyle>
            <a:lvl1pPr>
              <a:spcBef>
                <a:spcPts val="1200"/>
              </a:spcBef>
              <a:defRPr sz="2000" b="0">
                <a:solidFill>
                  <a:srgbClr val="211973"/>
                </a:solidFill>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GB" dirty="0">
                <a:solidFill>
                  <a:prstClr val="white"/>
                </a:solidFill>
              </a:rPr>
              <a:t>Draft Financial Plan &amp; Framework 23/24</a:t>
            </a:r>
            <a:endParaRPr lang="en-US" dirty="0">
              <a:solidFill>
                <a:prstClr val="white"/>
              </a:solidFill>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37472"/>
            <a:ext cx="2360928" cy="598545"/>
          </a:xfrm>
          <a:prstGeom prst="rect">
            <a:avLst/>
          </a:prstGeom>
        </p:spPr>
      </p:pic>
      <p:sp>
        <p:nvSpPr>
          <p:cNvPr id="9" name="TextBox 8"/>
          <p:cNvSpPr txBox="1"/>
          <p:nvPr userDrawn="1"/>
        </p:nvSpPr>
        <p:spPr>
          <a:xfrm>
            <a:off x="8138350" y="6468244"/>
            <a:ext cx="3430645" cy="230832"/>
          </a:xfrm>
          <a:prstGeom prst="rect">
            <a:avLst/>
          </a:prstGeom>
          <a:noFill/>
        </p:spPr>
        <p:txBody>
          <a:bodyPr wrap="square" rtlCol="0">
            <a:spAutoFit/>
          </a:bodyPr>
          <a:lstStyle/>
          <a:p>
            <a:pPr algn="r"/>
            <a:r>
              <a:rPr lang="en-GB" sz="900" dirty="0">
                <a:solidFill>
                  <a:schemeClr val="bg1"/>
                </a:solidFill>
                <a:latin typeface="Verdana" panose="020B0604030504040204" pitchFamily="34" charset="0"/>
                <a:ea typeface="Verdana" panose="020B0604030504040204" pitchFamily="34" charset="0"/>
              </a:rPr>
              <a:t>cwmtafmorgannwg.wales</a:t>
            </a:r>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82893" y="6332680"/>
            <a:ext cx="501775" cy="501775"/>
          </a:xfrm>
          <a:prstGeom prst="rect">
            <a:avLst/>
          </a:prstGeom>
        </p:spPr>
      </p:pic>
      <p:pic>
        <p:nvPicPr>
          <p:cNvPr id="6" name="Picture 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678620" y="6332680"/>
            <a:ext cx="501775" cy="501775"/>
          </a:xfrm>
          <a:prstGeom prst="rect">
            <a:avLst/>
          </a:prstGeom>
        </p:spPr>
      </p:pic>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161167" y="6332680"/>
            <a:ext cx="501775" cy="501775"/>
          </a:xfrm>
          <a:prstGeom prst="rect">
            <a:avLst/>
          </a:prstGeom>
        </p:spPr>
      </p:pic>
      <p:pic>
        <p:nvPicPr>
          <p:cNvPr id="11" name="Picture 10"/>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662942" y="6332680"/>
            <a:ext cx="501959" cy="501959"/>
          </a:xfrm>
          <a:prstGeom prst="rect">
            <a:avLst/>
          </a:prstGeom>
        </p:spPr>
      </p:pic>
      <p:pic>
        <p:nvPicPr>
          <p:cNvPr id="12" name="Picture 11"/>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164901" y="6332841"/>
            <a:ext cx="501614" cy="501614"/>
          </a:xfrm>
          <a:prstGeom prst="rect">
            <a:avLst/>
          </a:prstGeom>
        </p:spPr>
      </p:pic>
    </p:spTree>
    <p:extLst>
      <p:ext uri="{BB962C8B-B14F-4D97-AF65-F5344CB8AC3E}">
        <p14:creationId xmlns:p14="http://schemas.microsoft.com/office/powerpoint/2010/main" val="1780121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ext/bullet slide">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a:xfrm>
            <a:off x="0" y="6332680"/>
            <a:ext cx="12192000" cy="525320"/>
          </a:xfrm>
          <a:prstGeom prst="rect">
            <a:avLst/>
          </a:prstGeom>
          <a:solidFill>
            <a:srgbClr val="2C4295"/>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solidFill>
                  <a:prstClr val="white"/>
                </a:solidFill>
              </a:rPr>
              <a:pPr/>
              <a:t>‹#›</a:t>
            </a:fld>
            <a:endParaRPr lang="en-US" dirty="0">
              <a:solidFill>
                <a:prstClr val="white"/>
              </a:solidFill>
            </a:endParaRPr>
          </a:p>
        </p:txBody>
      </p:sp>
      <p:sp>
        <p:nvSpPr>
          <p:cNvPr id="2" name="Title 1"/>
          <p:cNvSpPr>
            <a:spLocks noGrp="1"/>
          </p:cNvSpPr>
          <p:nvPr>
            <p:ph type="title"/>
          </p:nvPr>
        </p:nvSpPr>
        <p:spPr>
          <a:xfrm>
            <a:off x="744000" y="1368000"/>
            <a:ext cx="10704000" cy="620840"/>
          </a:xfrm>
        </p:spPr>
        <p:txBody>
          <a:bodyPr lIns="0" tIns="0" rIns="0" bIns="0" anchor="t" anchorCtr="0">
            <a:normAutofit/>
          </a:bodyPr>
          <a:lstStyle>
            <a:lvl1pPr>
              <a:defRPr sz="3600" baseline="0">
                <a:solidFill>
                  <a:srgbClr val="211973"/>
                </a:solidFill>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Content Placeholder 2"/>
          <p:cNvSpPr>
            <a:spLocks noGrp="1"/>
          </p:cNvSpPr>
          <p:nvPr>
            <p:ph idx="1"/>
          </p:nvPr>
        </p:nvSpPr>
        <p:spPr>
          <a:xfrm>
            <a:off x="744000" y="2132856"/>
            <a:ext cx="10704000" cy="4032448"/>
          </a:xfrm>
        </p:spPr>
        <p:txBody>
          <a:bodyPr lIns="0" tIns="0" rIns="0" bIns="0"/>
          <a:lstStyle>
            <a:lvl1pPr>
              <a:lnSpc>
                <a:spcPct val="150000"/>
              </a:lnSpc>
              <a:spcBef>
                <a:spcPts val="1200"/>
              </a:spcBef>
              <a:defRPr>
                <a:solidFill>
                  <a:srgbClr val="211973"/>
                </a:solidFill>
                <a:latin typeface="Verdana" panose="020B0604030504040204" pitchFamily="34" charset="0"/>
                <a:ea typeface="Verdana" panose="020B0604030504040204" pitchFamily="34" charset="0"/>
              </a:defRPr>
            </a:lvl1pPr>
            <a:lvl2pPr>
              <a:lnSpc>
                <a:spcPct val="150000"/>
              </a:lnSpc>
              <a:defRPr sz="2000">
                <a:latin typeface="Verdana" panose="020B0604030504040204" pitchFamily="34" charset="0"/>
                <a:ea typeface="Verdana" panose="020B0604030504040204" pitchFamily="34" charset="0"/>
              </a:defRPr>
            </a:lvl2pPr>
            <a:lvl3pPr>
              <a:lnSpc>
                <a:spcPct val="150000"/>
              </a:lnSpc>
              <a:defRPr sz="2000">
                <a:latin typeface="Verdana" panose="020B0604030504040204" pitchFamily="34" charset="0"/>
                <a:ea typeface="Verdana" panose="020B0604030504040204" pitchFamily="34" charset="0"/>
              </a:defRPr>
            </a:lvl3pPr>
            <a:lvl4pPr>
              <a:lnSpc>
                <a:spcPct val="150000"/>
              </a:lnSpc>
              <a:defRPr>
                <a:latin typeface="Verdana" panose="020B0604030504040204" pitchFamily="34" charset="0"/>
                <a:ea typeface="Verdana" panose="020B0604030504040204" pitchFamily="34" charset="0"/>
              </a:defRPr>
            </a:lvl4pPr>
            <a:lvl5pPr>
              <a:lnSpc>
                <a:spcPct val="150000"/>
              </a:lnSpc>
              <a:defRPr>
                <a:latin typeface="Verdana" panose="020B0604030504040204" pitchFamily="34" charset="0"/>
                <a:ea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GB" dirty="0">
                <a:solidFill>
                  <a:prstClr val="white"/>
                </a:solidFill>
              </a:rPr>
              <a:t>Draft Financial Plan &amp; Framework 23/24</a:t>
            </a:r>
            <a:endParaRPr lang="en-US" dirty="0">
              <a:solidFill>
                <a:prstClr val="white"/>
              </a:solidFill>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9" name="TextBox 8"/>
          <p:cNvSpPr txBox="1"/>
          <p:nvPr userDrawn="1"/>
        </p:nvSpPr>
        <p:spPr>
          <a:xfrm>
            <a:off x="8112224" y="636745"/>
            <a:ext cx="3430645" cy="230832"/>
          </a:xfrm>
          <a:prstGeom prst="rect">
            <a:avLst/>
          </a:prstGeom>
          <a:noFill/>
        </p:spPr>
        <p:txBody>
          <a:bodyPr wrap="square" rtlCol="0">
            <a:spAutoFit/>
          </a:bodyPr>
          <a:lstStyle/>
          <a:p>
            <a:pPr algn="r"/>
            <a:r>
              <a:rPr lang="en-GB" sz="900" dirty="0">
                <a:solidFill>
                  <a:srgbClr val="335083"/>
                </a:solidFill>
                <a:latin typeface="Verdana" panose="020B0604030504040204" pitchFamily="34" charset="0"/>
                <a:ea typeface="Verdana" panose="020B0604030504040204" pitchFamily="34" charset="0"/>
              </a:rPr>
              <a:t>cwmtafmorgannwg.wales</a:t>
            </a:r>
          </a:p>
        </p:txBody>
      </p:sp>
      <p:sp>
        <p:nvSpPr>
          <p:cNvPr id="12" name="Footer Placeholder 5"/>
          <p:cNvSpPr txBox="1">
            <a:spLocks/>
          </p:cNvSpPr>
          <p:nvPr userDrawn="1"/>
        </p:nvSpPr>
        <p:spPr>
          <a:xfrm>
            <a:off x="1199456" y="6309320"/>
            <a:ext cx="1027200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prstClr val="white"/>
                </a:solidFill>
              </a:rPr>
              <a:t>Presentation title - edit in Header and Footer</a:t>
            </a:r>
          </a:p>
        </p:txBody>
      </p:sp>
      <p:sp>
        <p:nvSpPr>
          <p:cNvPr id="13" name="TextBox 12"/>
          <p:cNvSpPr txBox="1"/>
          <p:nvPr userDrawn="1"/>
        </p:nvSpPr>
        <p:spPr>
          <a:xfrm>
            <a:off x="8138350" y="6468244"/>
            <a:ext cx="3430645" cy="230832"/>
          </a:xfrm>
          <a:prstGeom prst="rect">
            <a:avLst/>
          </a:prstGeom>
          <a:noFill/>
        </p:spPr>
        <p:txBody>
          <a:bodyPr wrap="square" rtlCol="0">
            <a:spAutoFit/>
          </a:bodyPr>
          <a:lstStyle/>
          <a:p>
            <a:pPr algn="r"/>
            <a:r>
              <a:rPr lang="en-GB" sz="900" dirty="0">
                <a:solidFill>
                  <a:schemeClr val="bg1"/>
                </a:solidFill>
                <a:latin typeface="Verdana" panose="020B0604030504040204" pitchFamily="34" charset="0"/>
                <a:ea typeface="Verdana" panose="020B0604030504040204" pitchFamily="34" charset="0"/>
              </a:rPr>
              <a:t>cwmtafmorgannwg.wales</a:t>
            </a:r>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82893" y="6332680"/>
            <a:ext cx="501775" cy="501775"/>
          </a:xfrm>
          <a:prstGeom prst="rect">
            <a:avLst/>
          </a:prstGeom>
        </p:spPr>
      </p:pic>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678620" y="6332680"/>
            <a:ext cx="501775" cy="501775"/>
          </a:xfrm>
          <a:prstGeom prst="rect">
            <a:avLst/>
          </a:prstGeom>
        </p:spPr>
      </p:pic>
      <p:pic>
        <p:nvPicPr>
          <p:cNvPr id="16" name="Picture 1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161167" y="6332680"/>
            <a:ext cx="501775" cy="501775"/>
          </a:xfrm>
          <a:prstGeom prst="rect">
            <a:avLst/>
          </a:prstGeom>
        </p:spPr>
      </p:pic>
      <p:pic>
        <p:nvPicPr>
          <p:cNvPr id="17" name="Picture 16"/>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662942" y="6332680"/>
            <a:ext cx="501959" cy="501959"/>
          </a:xfrm>
          <a:prstGeom prst="rect">
            <a:avLst/>
          </a:prstGeom>
        </p:spPr>
      </p:pic>
      <p:pic>
        <p:nvPicPr>
          <p:cNvPr id="18" name="Picture 17"/>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164901" y="6332841"/>
            <a:ext cx="501614" cy="501614"/>
          </a:xfrm>
          <a:prstGeom prst="rect">
            <a:avLst/>
          </a:prstGeom>
        </p:spPr>
      </p:pic>
    </p:spTree>
    <p:extLst>
      <p:ext uri="{BB962C8B-B14F-4D97-AF65-F5344CB8AC3E}">
        <p14:creationId xmlns:p14="http://schemas.microsoft.com/office/powerpoint/2010/main" val="2726582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highlight slide">
    <p:spTree>
      <p:nvGrpSpPr>
        <p:cNvPr id="1" name=""/>
        <p:cNvGrpSpPr/>
        <p:nvPr/>
      </p:nvGrpSpPr>
      <p:grpSpPr>
        <a:xfrm>
          <a:off x="0" y="0"/>
          <a:ext cx="0" cy="0"/>
          <a:chOff x="0" y="0"/>
          <a:chExt cx="0" cy="0"/>
        </a:xfrm>
      </p:grpSpPr>
      <p:sp>
        <p:nvSpPr>
          <p:cNvPr id="11" name="Slide Number Placeholder 5"/>
          <p:cNvSpPr txBox="1">
            <a:spLocks/>
          </p:cNvSpPr>
          <p:nvPr userDrawn="1"/>
        </p:nvSpPr>
        <p:spPr>
          <a:xfrm>
            <a:off x="0" y="6332680"/>
            <a:ext cx="12192000" cy="525320"/>
          </a:xfrm>
          <a:prstGeom prst="rect">
            <a:avLst/>
          </a:prstGeom>
          <a:solidFill>
            <a:srgbClr val="2C4295"/>
          </a:solid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mtClean="0">
                <a:solidFill>
                  <a:prstClr val="white"/>
                </a:solidFill>
              </a:rPr>
              <a:pPr/>
              <a:t>‹#›</a:t>
            </a:fld>
            <a:endParaRPr lang="en-US" dirty="0">
              <a:solidFill>
                <a:prstClr val="white"/>
              </a:solidFill>
            </a:endParaRPr>
          </a:p>
        </p:txBody>
      </p:sp>
      <p:sp>
        <p:nvSpPr>
          <p:cNvPr id="6" name="Rectangle 5"/>
          <p:cNvSpPr/>
          <p:nvPr userDrawn="1"/>
        </p:nvSpPr>
        <p:spPr>
          <a:xfrm>
            <a:off x="0" y="1597306"/>
            <a:ext cx="12192000" cy="4735190"/>
          </a:xfrm>
          <a:prstGeom prst="rect">
            <a:avLst/>
          </a:prstGeom>
          <a:solidFill>
            <a:srgbClr val="33508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3" name="Text Placeholder 2"/>
          <p:cNvSpPr>
            <a:spLocks noGrp="1"/>
          </p:cNvSpPr>
          <p:nvPr>
            <p:ph type="body" idx="1"/>
          </p:nvPr>
        </p:nvSpPr>
        <p:spPr>
          <a:xfrm>
            <a:off x="744000" y="1800000"/>
            <a:ext cx="10704000" cy="4377600"/>
          </a:xfrm>
        </p:spPr>
        <p:txBody>
          <a:bodyPr lIns="0" tIns="0" rIns="0" bIns="0" anchor="t" anchorCtr="0"/>
          <a:lstStyle>
            <a:lvl1pPr marL="0" indent="0">
              <a:buNone/>
              <a:defRPr sz="3600" b="0" i="0">
                <a:solidFill>
                  <a:schemeClr val="bg1"/>
                </a:solidFill>
                <a:latin typeface="Verdana" panose="020B0604030504040204" pitchFamily="34" charset="0"/>
                <a:ea typeface="Verdana" panose="020B060403050404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7" name="Slide Number Placeholder 5"/>
          <p:cNvSpPr>
            <a:spLocks noGrp="1"/>
          </p:cNvSpPr>
          <p:nvPr>
            <p:ph type="sldNum" sz="quarter" idx="12"/>
          </p:nvPr>
        </p:nvSpPr>
        <p:spPr>
          <a:xfrm>
            <a:off x="0" y="6309320"/>
            <a:ext cx="12192000" cy="548680"/>
          </a:xfrm>
          <a:prstGeom prst="rect">
            <a:avLst/>
          </a:prstGeom>
          <a:no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solidFill>
                  <a:prstClr val="white"/>
                </a:solidFill>
              </a:rPr>
              <a:pPr/>
              <a:t>‹#›</a:t>
            </a:fld>
            <a:endParaRPr lang="en-US" dirty="0">
              <a:solidFill>
                <a:prstClr val="white"/>
              </a:solidFill>
            </a:endParaRPr>
          </a:p>
        </p:txBody>
      </p:sp>
      <p:sp>
        <p:nvSpPr>
          <p:cNvPr id="9"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GB" dirty="0">
                <a:solidFill>
                  <a:prstClr val="white"/>
                </a:solidFill>
              </a:rPr>
              <a:t>Draft Financial Plan &amp; Framework 23/24</a:t>
            </a:r>
            <a:endParaRPr lang="en-US" dirty="0">
              <a:solidFill>
                <a:prstClr val="white"/>
              </a:solidFill>
            </a:endParaRP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12" name="Footer Placeholder 5"/>
          <p:cNvSpPr txBox="1">
            <a:spLocks/>
          </p:cNvSpPr>
          <p:nvPr userDrawn="1"/>
        </p:nvSpPr>
        <p:spPr>
          <a:xfrm>
            <a:off x="1199456" y="6309320"/>
            <a:ext cx="1027200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prstClr val="white"/>
                </a:solidFill>
              </a:rPr>
              <a:t>Presentation title - edit in Header and Footer</a:t>
            </a:r>
          </a:p>
        </p:txBody>
      </p:sp>
      <p:sp>
        <p:nvSpPr>
          <p:cNvPr id="13" name="TextBox 12"/>
          <p:cNvSpPr txBox="1"/>
          <p:nvPr userDrawn="1"/>
        </p:nvSpPr>
        <p:spPr>
          <a:xfrm>
            <a:off x="8138350" y="6468244"/>
            <a:ext cx="3430645" cy="230832"/>
          </a:xfrm>
          <a:prstGeom prst="rect">
            <a:avLst/>
          </a:prstGeom>
          <a:noFill/>
        </p:spPr>
        <p:txBody>
          <a:bodyPr wrap="square" rtlCol="0">
            <a:spAutoFit/>
          </a:bodyPr>
          <a:lstStyle/>
          <a:p>
            <a:pPr algn="r"/>
            <a:r>
              <a:rPr lang="en-GB" sz="900" dirty="0">
                <a:solidFill>
                  <a:schemeClr val="bg1"/>
                </a:solidFill>
                <a:latin typeface="Verdana" panose="020B0604030504040204" pitchFamily="34" charset="0"/>
                <a:ea typeface="Verdana" panose="020B0604030504040204" pitchFamily="34" charset="0"/>
              </a:rPr>
              <a:t>cwmtafmorgannwg.wales</a:t>
            </a:r>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82893" y="6332680"/>
            <a:ext cx="501775" cy="501775"/>
          </a:xfrm>
          <a:prstGeom prst="rect">
            <a:avLst/>
          </a:prstGeom>
        </p:spPr>
      </p:pic>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678620" y="6332680"/>
            <a:ext cx="501775" cy="501775"/>
          </a:xfrm>
          <a:prstGeom prst="rect">
            <a:avLst/>
          </a:prstGeom>
        </p:spPr>
      </p:pic>
      <p:pic>
        <p:nvPicPr>
          <p:cNvPr id="16" name="Picture 1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161167" y="6332680"/>
            <a:ext cx="501775" cy="501775"/>
          </a:xfrm>
          <a:prstGeom prst="rect">
            <a:avLst/>
          </a:prstGeom>
        </p:spPr>
      </p:pic>
      <p:pic>
        <p:nvPicPr>
          <p:cNvPr id="17" name="Picture 16"/>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662942" y="6332680"/>
            <a:ext cx="501959" cy="501959"/>
          </a:xfrm>
          <a:prstGeom prst="rect">
            <a:avLst/>
          </a:prstGeom>
        </p:spPr>
      </p:pic>
      <p:pic>
        <p:nvPicPr>
          <p:cNvPr id="18" name="Picture 17"/>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164901" y="6332841"/>
            <a:ext cx="501614" cy="501614"/>
          </a:xfrm>
          <a:prstGeom prst="rect">
            <a:avLst/>
          </a:prstGeom>
        </p:spPr>
      </p:pic>
    </p:spTree>
    <p:extLst>
      <p:ext uri="{BB962C8B-B14F-4D97-AF65-F5344CB8AC3E}">
        <p14:creationId xmlns:p14="http://schemas.microsoft.com/office/powerpoint/2010/main" val="38835962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ocial media">
    <p:spTree>
      <p:nvGrpSpPr>
        <p:cNvPr id="1" name=""/>
        <p:cNvGrpSpPr/>
        <p:nvPr/>
      </p:nvGrpSpPr>
      <p:grpSpPr>
        <a:xfrm>
          <a:off x="0" y="0"/>
          <a:ext cx="0" cy="0"/>
          <a:chOff x="0" y="0"/>
          <a:chExt cx="0" cy="0"/>
        </a:xfrm>
      </p:grpSpPr>
      <p:sp>
        <p:nvSpPr>
          <p:cNvPr id="9" name="Slide Number Placeholder 5"/>
          <p:cNvSpPr>
            <a:spLocks noGrp="1"/>
          </p:cNvSpPr>
          <p:nvPr>
            <p:ph type="sldNum" sz="quarter" idx="12"/>
          </p:nvPr>
        </p:nvSpPr>
        <p:spPr>
          <a:xfrm>
            <a:off x="0" y="6332680"/>
            <a:ext cx="12192000" cy="525320"/>
          </a:xfrm>
          <a:prstGeom prst="rect">
            <a:avLst/>
          </a:prstGeom>
          <a:solidFill>
            <a:srgbClr val="2C4295"/>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solidFill>
                  <a:prstClr val="white"/>
                </a:solidFill>
              </a:rPr>
              <a:pPr/>
              <a:t>‹#›</a:t>
            </a:fld>
            <a:endParaRPr lang="en-US" dirty="0">
              <a:solidFill>
                <a:prstClr val="white"/>
              </a:solidFill>
            </a:endParaRP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70709" y="466810"/>
            <a:ext cx="2360928" cy="598545"/>
          </a:xfrm>
          <a:prstGeom prst="rect">
            <a:avLst/>
          </a:prstGeom>
        </p:spPr>
      </p:pic>
      <p:pic>
        <p:nvPicPr>
          <p:cNvPr id="2" name="Picture 1"/>
          <p:cNvPicPr>
            <a:picLocks noChangeAspect="1"/>
          </p:cNvPicPr>
          <p:nvPr userDrawn="1"/>
        </p:nvPicPr>
        <p:blipFill>
          <a:blip r:embed="rId3" cstate="print">
            <a:duotone>
              <a:prstClr val="black"/>
              <a:srgbClr val="2C4295">
                <a:tint val="45000"/>
                <a:satMod val="400000"/>
              </a:srgbClr>
            </a:duotone>
            <a:extLst>
              <a:ext uri="{28A0092B-C50C-407E-A947-70E740481C1C}">
                <a14:useLocalDpi xmlns:a14="http://schemas.microsoft.com/office/drawing/2010/main" val="0"/>
              </a:ext>
            </a:extLst>
          </a:blip>
          <a:stretch>
            <a:fillRect/>
          </a:stretch>
        </p:blipFill>
        <p:spPr>
          <a:xfrm>
            <a:off x="3735920" y="3867609"/>
            <a:ext cx="4676134" cy="2103221"/>
          </a:xfrm>
          <a:prstGeom prst="rect">
            <a:avLst/>
          </a:prstGeom>
        </p:spPr>
      </p:pic>
      <p:sp>
        <p:nvSpPr>
          <p:cNvPr id="4" name="TextBox 3"/>
          <p:cNvSpPr txBox="1"/>
          <p:nvPr userDrawn="1"/>
        </p:nvSpPr>
        <p:spPr>
          <a:xfrm>
            <a:off x="2831637" y="3646671"/>
            <a:ext cx="6528725" cy="369332"/>
          </a:xfrm>
          <a:prstGeom prst="rect">
            <a:avLst/>
          </a:prstGeom>
          <a:noFill/>
        </p:spPr>
        <p:txBody>
          <a:bodyPr wrap="square" rtlCol="0">
            <a:spAutoFit/>
          </a:bodyPr>
          <a:lstStyle/>
          <a:p>
            <a:pPr algn="ctr"/>
            <a:r>
              <a:rPr lang="en-GB" dirty="0">
                <a:solidFill>
                  <a:srgbClr val="2C4295"/>
                </a:solidFill>
                <a:latin typeface="Verdana" panose="020B0604030504040204" pitchFamily="34" charset="0"/>
                <a:ea typeface="Verdana" panose="020B0604030504040204" pitchFamily="34" charset="0"/>
              </a:rPr>
              <a:t>Find us on</a:t>
            </a:r>
          </a:p>
        </p:txBody>
      </p:sp>
      <p:sp>
        <p:nvSpPr>
          <p:cNvPr id="5" name="TextBox 4"/>
          <p:cNvSpPr txBox="1"/>
          <p:nvPr userDrawn="1"/>
        </p:nvSpPr>
        <p:spPr>
          <a:xfrm>
            <a:off x="3599723" y="2776883"/>
            <a:ext cx="4992555" cy="523220"/>
          </a:xfrm>
          <a:prstGeom prst="rect">
            <a:avLst/>
          </a:prstGeom>
          <a:noFill/>
        </p:spPr>
        <p:txBody>
          <a:bodyPr wrap="square" rtlCol="0">
            <a:spAutoFit/>
          </a:bodyPr>
          <a:lstStyle/>
          <a:p>
            <a:pPr algn="ctr">
              <a:defRPr/>
            </a:pPr>
            <a:r>
              <a:rPr lang="en-US" sz="2800" dirty="0">
                <a:solidFill>
                  <a:srgbClr val="2C4295"/>
                </a:solidFill>
                <a:latin typeface="Verdana" panose="020B0604030504040204" pitchFamily="34" charset="0"/>
                <a:ea typeface="Verdana" panose="020B0604030504040204" pitchFamily="34" charset="0"/>
              </a:rPr>
              <a:t>@cwmtafmorgannwg</a:t>
            </a:r>
          </a:p>
        </p:txBody>
      </p:sp>
      <p:sp>
        <p:nvSpPr>
          <p:cNvPr id="11"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GB" dirty="0">
                <a:solidFill>
                  <a:prstClr val="white"/>
                </a:solidFill>
              </a:rPr>
              <a:t>Draft Financial Plan &amp; Framework 23/24</a:t>
            </a:r>
            <a:endParaRPr lang="en-US" dirty="0">
              <a:solidFill>
                <a:prstClr val="white"/>
              </a:solidFill>
            </a:endParaRPr>
          </a:p>
        </p:txBody>
      </p:sp>
      <p:sp>
        <p:nvSpPr>
          <p:cNvPr id="12" name="TextBox 11"/>
          <p:cNvSpPr txBox="1"/>
          <p:nvPr userDrawn="1"/>
        </p:nvSpPr>
        <p:spPr>
          <a:xfrm>
            <a:off x="8138350" y="6468244"/>
            <a:ext cx="3430645" cy="230832"/>
          </a:xfrm>
          <a:prstGeom prst="rect">
            <a:avLst/>
          </a:prstGeom>
          <a:noFill/>
        </p:spPr>
        <p:txBody>
          <a:bodyPr wrap="square" rtlCol="0">
            <a:spAutoFit/>
          </a:bodyPr>
          <a:lstStyle/>
          <a:p>
            <a:pPr algn="r"/>
            <a:r>
              <a:rPr lang="en-GB" sz="900" dirty="0">
                <a:solidFill>
                  <a:schemeClr val="bg1"/>
                </a:solidFill>
                <a:latin typeface="Verdana" panose="020B0604030504040204" pitchFamily="34" charset="0"/>
                <a:ea typeface="Verdana" panose="020B0604030504040204" pitchFamily="34" charset="0"/>
              </a:rPr>
              <a:t>cwmtafmorgannwg.wales</a:t>
            </a:r>
          </a:p>
        </p:txBody>
      </p:sp>
      <p:pic>
        <p:nvPicPr>
          <p:cNvPr id="13" name="Pictur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82893" y="6332680"/>
            <a:ext cx="501775" cy="501775"/>
          </a:xfrm>
          <a:prstGeom prst="rect">
            <a:avLst/>
          </a:prstGeom>
        </p:spPr>
      </p:pic>
      <p:pic>
        <p:nvPicPr>
          <p:cNvPr id="14" name="Picture 1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678620" y="6332680"/>
            <a:ext cx="501775" cy="501775"/>
          </a:xfrm>
          <a:prstGeom prst="rect">
            <a:avLst/>
          </a:prstGeom>
        </p:spPr>
      </p:pic>
      <p:pic>
        <p:nvPicPr>
          <p:cNvPr id="15" name="Picture 1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161167" y="6332680"/>
            <a:ext cx="501775" cy="501775"/>
          </a:xfrm>
          <a:prstGeom prst="rect">
            <a:avLst/>
          </a:prstGeom>
        </p:spPr>
      </p:pic>
      <p:pic>
        <p:nvPicPr>
          <p:cNvPr id="16" name="Picture 15"/>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662942" y="6332680"/>
            <a:ext cx="501959" cy="501959"/>
          </a:xfrm>
          <a:prstGeom prst="rect">
            <a:avLst/>
          </a:prstGeom>
        </p:spPr>
      </p:pic>
      <p:pic>
        <p:nvPicPr>
          <p:cNvPr id="17" name="Picture 16"/>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9164901" y="6332841"/>
            <a:ext cx="501614" cy="501614"/>
          </a:xfrm>
          <a:prstGeom prst="rect">
            <a:avLst/>
          </a:prstGeom>
        </p:spPr>
      </p:pic>
    </p:spTree>
    <p:extLst>
      <p:ext uri="{BB962C8B-B14F-4D97-AF65-F5344CB8AC3E}">
        <p14:creationId xmlns:p14="http://schemas.microsoft.com/office/powerpoint/2010/main" val="6975757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ext/bullet slide (blank)">
    <p:spTree>
      <p:nvGrpSpPr>
        <p:cNvPr id="1" name=""/>
        <p:cNvGrpSpPr/>
        <p:nvPr/>
      </p:nvGrpSpPr>
      <p:grpSpPr>
        <a:xfrm>
          <a:off x="0" y="0"/>
          <a:ext cx="0" cy="0"/>
          <a:chOff x="0" y="0"/>
          <a:chExt cx="0" cy="0"/>
        </a:xfrm>
      </p:grpSpPr>
      <p:sp>
        <p:nvSpPr>
          <p:cNvPr id="9" name="Slide Number Placeholder 5"/>
          <p:cNvSpPr txBox="1">
            <a:spLocks/>
          </p:cNvSpPr>
          <p:nvPr userDrawn="1"/>
        </p:nvSpPr>
        <p:spPr>
          <a:xfrm>
            <a:off x="0" y="6332680"/>
            <a:ext cx="12192000" cy="525320"/>
          </a:xfrm>
          <a:prstGeom prst="rect">
            <a:avLst/>
          </a:prstGeom>
          <a:solidFill>
            <a:srgbClr val="2C4295"/>
          </a:solid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mtClean="0">
                <a:solidFill>
                  <a:prstClr val="white"/>
                </a:solidFill>
              </a:rPr>
              <a:pPr/>
              <a:t>‹#›</a:t>
            </a:fld>
            <a:endParaRPr lang="en-US" dirty="0">
              <a:solidFill>
                <a:prstClr val="white"/>
              </a:solidFill>
            </a:endParaRPr>
          </a:p>
        </p:txBody>
      </p:sp>
      <p:sp>
        <p:nvSpPr>
          <p:cNvPr id="2" name="Title 1"/>
          <p:cNvSpPr>
            <a:spLocks noGrp="1"/>
          </p:cNvSpPr>
          <p:nvPr>
            <p:ph type="title"/>
          </p:nvPr>
        </p:nvSpPr>
        <p:spPr>
          <a:xfrm>
            <a:off x="744000" y="1368000"/>
            <a:ext cx="10704000" cy="648072"/>
          </a:xfrm>
        </p:spPr>
        <p:txBody>
          <a:bodyPr lIns="0" tIns="0" rIns="0" bIns="0" anchor="t" anchorCtr="0">
            <a:normAutofit/>
          </a:bodyPr>
          <a:lstStyle>
            <a:lvl1pPr>
              <a:defRPr sz="3600" baseline="0">
                <a:solidFill>
                  <a:srgbClr val="211973"/>
                </a:solidFill>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Content Placeholder 2"/>
          <p:cNvSpPr>
            <a:spLocks noGrp="1"/>
          </p:cNvSpPr>
          <p:nvPr>
            <p:ph idx="1"/>
          </p:nvPr>
        </p:nvSpPr>
        <p:spPr>
          <a:xfrm>
            <a:off x="744000" y="2088001"/>
            <a:ext cx="10704000" cy="4064455"/>
          </a:xfrm>
        </p:spPr>
        <p:txBody>
          <a:bodyPr lIns="0" tIns="0" rIns="0" bIns="0"/>
          <a:lstStyle>
            <a:lvl1pPr>
              <a:lnSpc>
                <a:spcPct val="150000"/>
              </a:lnSpc>
              <a:spcBef>
                <a:spcPts val="1200"/>
              </a:spcBef>
              <a:defRPr sz="2000" b="0">
                <a:solidFill>
                  <a:srgbClr val="211973"/>
                </a:solidFill>
                <a:latin typeface="Verdana" panose="020B0604030504040204" pitchFamily="34" charset="0"/>
                <a:ea typeface="Verdana" panose="020B0604030504040204" pitchFamily="34" charset="0"/>
              </a:defRPr>
            </a:lvl1pPr>
            <a:lvl2pPr>
              <a:lnSpc>
                <a:spcPct val="150000"/>
              </a:lnSpc>
              <a:defRPr sz="2000">
                <a:latin typeface="Verdana" panose="020B0604030504040204" pitchFamily="34" charset="0"/>
                <a:ea typeface="Verdana" panose="020B0604030504040204" pitchFamily="34" charset="0"/>
              </a:defRPr>
            </a:lvl2pPr>
            <a:lvl3pPr>
              <a:lnSpc>
                <a:spcPct val="150000"/>
              </a:lnSpc>
              <a:defRPr sz="2000">
                <a:latin typeface="Verdana" panose="020B0604030504040204" pitchFamily="34" charset="0"/>
                <a:ea typeface="Verdana" panose="020B0604030504040204" pitchFamily="34" charset="0"/>
              </a:defRPr>
            </a:lvl3pPr>
            <a:lvl4pPr>
              <a:lnSpc>
                <a:spcPct val="150000"/>
              </a:lnSpc>
              <a:defRPr>
                <a:latin typeface="Verdana" panose="020B0604030504040204" pitchFamily="34" charset="0"/>
                <a:ea typeface="Verdana" panose="020B0604030504040204" pitchFamily="34" charset="0"/>
              </a:defRPr>
            </a:lvl4pPr>
            <a:lvl5pPr>
              <a:lnSpc>
                <a:spcPct val="150000"/>
              </a:lnSpc>
              <a:defRPr>
                <a:latin typeface="Verdana" panose="020B0604030504040204" pitchFamily="34" charset="0"/>
                <a:ea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11"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GB" dirty="0">
                <a:solidFill>
                  <a:prstClr val="white"/>
                </a:solidFill>
              </a:rPr>
              <a:t>Draft Financial Plan &amp; Framework 23/24</a:t>
            </a:r>
            <a:endParaRPr lang="en-US" dirty="0">
              <a:solidFill>
                <a:prstClr val="white"/>
              </a:solidFill>
            </a:endParaRPr>
          </a:p>
        </p:txBody>
      </p:sp>
      <p:sp>
        <p:nvSpPr>
          <p:cNvPr id="13" name="Footer Placeholder 5"/>
          <p:cNvSpPr txBox="1">
            <a:spLocks/>
          </p:cNvSpPr>
          <p:nvPr userDrawn="1"/>
        </p:nvSpPr>
        <p:spPr>
          <a:xfrm>
            <a:off x="1199456" y="6309320"/>
            <a:ext cx="1027200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prstClr val="white"/>
                </a:solidFill>
              </a:rPr>
              <a:t>Presentation title - edit in Header and Footer</a:t>
            </a:r>
          </a:p>
        </p:txBody>
      </p:sp>
      <p:sp>
        <p:nvSpPr>
          <p:cNvPr id="14" name="TextBox 13"/>
          <p:cNvSpPr txBox="1"/>
          <p:nvPr userDrawn="1"/>
        </p:nvSpPr>
        <p:spPr>
          <a:xfrm>
            <a:off x="8138350" y="6468244"/>
            <a:ext cx="3430645" cy="230832"/>
          </a:xfrm>
          <a:prstGeom prst="rect">
            <a:avLst/>
          </a:prstGeom>
          <a:noFill/>
        </p:spPr>
        <p:txBody>
          <a:bodyPr wrap="square" rtlCol="0">
            <a:spAutoFit/>
          </a:bodyPr>
          <a:lstStyle/>
          <a:p>
            <a:pPr algn="r"/>
            <a:r>
              <a:rPr lang="en-GB" sz="900" dirty="0">
                <a:solidFill>
                  <a:schemeClr val="bg1"/>
                </a:solidFill>
                <a:latin typeface="Verdana" panose="020B0604030504040204" pitchFamily="34" charset="0"/>
                <a:ea typeface="Verdana" panose="020B0604030504040204" pitchFamily="34" charset="0"/>
              </a:rPr>
              <a:t>cwmtafmorgannwg.wales</a:t>
            </a:r>
          </a:p>
        </p:txBody>
      </p:sp>
      <p:pic>
        <p:nvPicPr>
          <p:cNvPr id="19" name="Pictur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64901" y="6332841"/>
            <a:ext cx="501614" cy="501614"/>
          </a:xfrm>
          <a:prstGeom prst="rect">
            <a:avLst/>
          </a:prstGeom>
        </p:spPr>
      </p:pic>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82893" y="6332680"/>
            <a:ext cx="501775" cy="501775"/>
          </a:xfrm>
          <a:prstGeom prst="rect">
            <a:avLst/>
          </a:prstGeom>
        </p:spPr>
      </p:pic>
      <p:pic>
        <p:nvPicPr>
          <p:cNvPr id="16" name="Picture 1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678620" y="6332680"/>
            <a:ext cx="501775" cy="501775"/>
          </a:xfrm>
          <a:prstGeom prst="rect">
            <a:avLst/>
          </a:prstGeom>
        </p:spPr>
      </p:pic>
      <p:pic>
        <p:nvPicPr>
          <p:cNvPr id="17" name="Picture 16"/>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161167" y="6332680"/>
            <a:ext cx="501775" cy="501775"/>
          </a:xfrm>
          <a:prstGeom prst="rect">
            <a:avLst/>
          </a:prstGeom>
        </p:spPr>
      </p:pic>
      <p:pic>
        <p:nvPicPr>
          <p:cNvPr id="18" name="Picture 17"/>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662942" y="6332680"/>
            <a:ext cx="501959" cy="501959"/>
          </a:xfrm>
          <a:prstGeom prst="rect">
            <a:avLst/>
          </a:prstGeom>
        </p:spPr>
      </p:pic>
    </p:spTree>
    <p:extLst>
      <p:ext uri="{BB962C8B-B14F-4D97-AF65-F5344CB8AC3E}">
        <p14:creationId xmlns:p14="http://schemas.microsoft.com/office/powerpoint/2010/main" val="31538068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Bullets/image slide">
    <p:spTree>
      <p:nvGrpSpPr>
        <p:cNvPr id="1" name=""/>
        <p:cNvGrpSpPr/>
        <p:nvPr/>
      </p:nvGrpSpPr>
      <p:grpSpPr>
        <a:xfrm>
          <a:off x="0" y="0"/>
          <a:ext cx="0" cy="0"/>
          <a:chOff x="0" y="0"/>
          <a:chExt cx="0" cy="0"/>
        </a:xfrm>
      </p:grpSpPr>
      <p:sp>
        <p:nvSpPr>
          <p:cNvPr id="11" name="Slide Number Placeholder 5"/>
          <p:cNvSpPr txBox="1">
            <a:spLocks/>
          </p:cNvSpPr>
          <p:nvPr userDrawn="1"/>
        </p:nvSpPr>
        <p:spPr>
          <a:xfrm>
            <a:off x="0" y="6332680"/>
            <a:ext cx="12192000" cy="525320"/>
          </a:xfrm>
          <a:prstGeom prst="rect">
            <a:avLst/>
          </a:prstGeom>
          <a:solidFill>
            <a:srgbClr val="2C4295"/>
          </a:solid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mtClean="0">
                <a:solidFill>
                  <a:prstClr val="white"/>
                </a:solidFill>
              </a:rPr>
              <a:pPr/>
              <a:t>‹#›</a:t>
            </a:fld>
            <a:endParaRPr lang="en-US" dirty="0">
              <a:solidFill>
                <a:prstClr val="white"/>
              </a:solidFill>
            </a:endParaRPr>
          </a:p>
        </p:txBody>
      </p:sp>
      <p:sp>
        <p:nvSpPr>
          <p:cNvPr id="2" name="Title 1"/>
          <p:cNvSpPr>
            <a:spLocks noGrp="1"/>
          </p:cNvSpPr>
          <p:nvPr>
            <p:ph type="title"/>
          </p:nvPr>
        </p:nvSpPr>
        <p:spPr>
          <a:xfrm>
            <a:off x="744000" y="1368000"/>
            <a:ext cx="5352000" cy="1196904"/>
          </a:xfrm>
        </p:spPr>
        <p:txBody>
          <a:bodyPr anchor="t" anchorCtr="0">
            <a:noAutofit/>
          </a:bodyPr>
          <a:lstStyle>
            <a:lvl1pPr algn="l">
              <a:defRPr sz="3600" b="0" i="0" spc="0" baseline="0">
                <a:solidFill>
                  <a:srgbClr val="211973"/>
                </a:solidFill>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Content Placeholder 2"/>
          <p:cNvSpPr>
            <a:spLocks noGrp="1"/>
          </p:cNvSpPr>
          <p:nvPr>
            <p:ph idx="1"/>
          </p:nvPr>
        </p:nvSpPr>
        <p:spPr>
          <a:xfrm>
            <a:off x="6288021" y="1368001"/>
            <a:ext cx="5150712" cy="4788000"/>
          </a:xfrm>
        </p:spPr>
        <p:txBody>
          <a:bodyPr/>
          <a:lstStyle>
            <a:lvl1pPr>
              <a:defRPr sz="2000" baseline="0">
                <a:solidFill>
                  <a:srgbClr val="211973"/>
                </a:solidFill>
                <a:latin typeface="Verdana" panose="020B0604030504040204" pitchFamily="34" charset="0"/>
                <a:ea typeface="Verdana" panose="020B0604030504040204" pitchFamily="34" charset="0"/>
              </a:defRPr>
            </a:lvl1pPr>
            <a:lvl2pPr>
              <a:defRPr sz="1800" baseline="0">
                <a:latin typeface="Verdana" panose="020B0604030504040204" pitchFamily="34" charset="0"/>
                <a:ea typeface="Verdana" panose="020B0604030504040204" pitchFamily="34" charset="0"/>
              </a:defRPr>
            </a:lvl2pPr>
            <a:lvl3pPr>
              <a:defRPr sz="1800" baseline="0">
                <a:latin typeface="Verdana" panose="020B0604030504040204" pitchFamily="34" charset="0"/>
                <a:ea typeface="Verdana" panose="020B0604030504040204" pitchFamily="34" charset="0"/>
              </a:defRPr>
            </a:lvl3pPr>
            <a:lvl4pPr>
              <a:defRPr sz="1600" baseline="0">
                <a:latin typeface="Verdana" panose="020B0604030504040204" pitchFamily="34" charset="0"/>
                <a:ea typeface="Verdana" panose="020B0604030504040204" pitchFamily="34" charset="0"/>
              </a:defRPr>
            </a:lvl4pPr>
            <a:lvl5pPr>
              <a:defRPr sz="1600" baseline="0">
                <a:latin typeface="Verdana" panose="020B0604030504040204" pitchFamily="34" charset="0"/>
                <a:ea typeface="Verdana" panose="020B060403050404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744000" y="2718223"/>
            <a:ext cx="5352000" cy="3447081"/>
          </a:xfrm>
        </p:spPr>
        <p:txBody>
          <a:bodyPr/>
          <a:lstStyle>
            <a:lvl1pPr marL="0" indent="0">
              <a:buNone/>
              <a:defRPr sz="1600" baseline="0">
                <a:solidFill>
                  <a:schemeClr val="tx1"/>
                </a:solidFill>
                <a:latin typeface="Verdana" panose="020B0604030504040204" pitchFamily="34" charset="0"/>
                <a:ea typeface="Verdana" panose="020B060403050404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GB" dirty="0">
                <a:solidFill>
                  <a:prstClr val="white"/>
                </a:solidFill>
              </a:rPr>
              <a:t>Draft Financial Plan &amp; Framework 23/24</a:t>
            </a:r>
            <a:endParaRPr lang="en-US" dirty="0">
              <a:solidFill>
                <a:prstClr val="white"/>
              </a:solidFill>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12" name="Footer Placeholder 5"/>
          <p:cNvSpPr txBox="1">
            <a:spLocks/>
          </p:cNvSpPr>
          <p:nvPr userDrawn="1"/>
        </p:nvSpPr>
        <p:spPr>
          <a:xfrm>
            <a:off x="1199456" y="6309320"/>
            <a:ext cx="1027200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prstClr val="white"/>
                </a:solidFill>
              </a:rPr>
              <a:t>Presentation title - edit in Header and Footer</a:t>
            </a:r>
          </a:p>
        </p:txBody>
      </p:sp>
      <p:sp>
        <p:nvSpPr>
          <p:cNvPr id="13" name="TextBox 12"/>
          <p:cNvSpPr txBox="1"/>
          <p:nvPr userDrawn="1"/>
        </p:nvSpPr>
        <p:spPr>
          <a:xfrm>
            <a:off x="8138350" y="6468244"/>
            <a:ext cx="3430645" cy="230832"/>
          </a:xfrm>
          <a:prstGeom prst="rect">
            <a:avLst/>
          </a:prstGeom>
          <a:noFill/>
        </p:spPr>
        <p:txBody>
          <a:bodyPr wrap="square" rtlCol="0">
            <a:spAutoFit/>
          </a:bodyPr>
          <a:lstStyle/>
          <a:p>
            <a:pPr algn="r"/>
            <a:r>
              <a:rPr lang="en-GB" sz="900" dirty="0">
                <a:solidFill>
                  <a:schemeClr val="bg1"/>
                </a:solidFill>
                <a:latin typeface="Verdana" panose="020B0604030504040204" pitchFamily="34" charset="0"/>
                <a:ea typeface="Verdana" panose="020B0604030504040204" pitchFamily="34" charset="0"/>
              </a:rPr>
              <a:t>cwmtafmorgannwg.wales</a:t>
            </a:r>
          </a:p>
        </p:txBody>
      </p:sp>
      <p:pic>
        <p:nvPicPr>
          <p:cNvPr id="17" name="Picture 1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662942" y="6332680"/>
            <a:ext cx="501959" cy="501959"/>
          </a:xfrm>
          <a:prstGeom prst="rect">
            <a:avLst/>
          </a:prstGeom>
        </p:spPr>
      </p:pic>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82893" y="6332680"/>
            <a:ext cx="501775" cy="501775"/>
          </a:xfrm>
          <a:prstGeom prst="rect">
            <a:avLst/>
          </a:prstGeom>
        </p:spPr>
      </p:pic>
      <p:pic>
        <p:nvPicPr>
          <p:cNvPr id="15" name="Picture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678620" y="6332680"/>
            <a:ext cx="501775" cy="501775"/>
          </a:xfrm>
          <a:prstGeom prst="rect">
            <a:avLst/>
          </a:prstGeom>
        </p:spPr>
      </p:pic>
      <p:pic>
        <p:nvPicPr>
          <p:cNvPr id="16" name="Picture 1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161167" y="6332680"/>
            <a:ext cx="501775" cy="501775"/>
          </a:xfrm>
          <a:prstGeom prst="rect">
            <a:avLst/>
          </a:prstGeom>
        </p:spPr>
      </p:pic>
      <p:pic>
        <p:nvPicPr>
          <p:cNvPr id="18" name="Picture 17"/>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164901" y="6332841"/>
            <a:ext cx="501614" cy="501614"/>
          </a:xfrm>
          <a:prstGeom prst="rect">
            <a:avLst/>
          </a:prstGeom>
        </p:spPr>
      </p:pic>
    </p:spTree>
    <p:extLst>
      <p:ext uri="{BB962C8B-B14F-4D97-AF65-F5344CB8AC3E}">
        <p14:creationId xmlns:p14="http://schemas.microsoft.com/office/powerpoint/2010/main" val="31911307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1_Title (2 lines) and Content">
    <p:spTree>
      <p:nvGrpSpPr>
        <p:cNvPr id="1" name=""/>
        <p:cNvGrpSpPr/>
        <p:nvPr/>
      </p:nvGrpSpPr>
      <p:grpSpPr>
        <a:xfrm>
          <a:off x="0" y="0"/>
          <a:ext cx="0" cy="0"/>
          <a:chOff x="0" y="0"/>
          <a:chExt cx="0" cy="0"/>
        </a:xfrm>
      </p:grpSpPr>
      <p:sp>
        <p:nvSpPr>
          <p:cNvPr id="10" name="Slide Number Placeholder 5"/>
          <p:cNvSpPr txBox="1">
            <a:spLocks/>
          </p:cNvSpPr>
          <p:nvPr userDrawn="1"/>
        </p:nvSpPr>
        <p:spPr>
          <a:xfrm>
            <a:off x="0" y="6332680"/>
            <a:ext cx="12192000" cy="525320"/>
          </a:xfrm>
          <a:prstGeom prst="rect">
            <a:avLst/>
          </a:prstGeom>
          <a:solidFill>
            <a:srgbClr val="2C4295"/>
          </a:solid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mtClean="0">
                <a:solidFill>
                  <a:prstClr val="white"/>
                </a:solidFill>
              </a:rPr>
              <a:pPr/>
              <a:t>‹#›</a:t>
            </a:fld>
            <a:endParaRPr lang="en-US" dirty="0">
              <a:solidFill>
                <a:prstClr val="white"/>
              </a:solidFill>
            </a:endParaRPr>
          </a:p>
        </p:txBody>
      </p:sp>
      <p:sp>
        <p:nvSpPr>
          <p:cNvPr id="2" name="Title 1"/>
          <p:cNvSpPr>
            <a:spLocks noGrp="1"/>
          </p:cNvSpPr>
          <p:nvPr>
            <p:ph type="title"/>
          </p:nvPr>
        </p:nvSpPr>
        <p:spPr>
          <a:xfrm>
            <a:off x="744000" y="1368000"/>
            <a:ext cx="10704000" cy="1188000"/>
          </a:xfrm>
        </p:spPr>
        <p:txBody>
          <a:bodyPr lIns="0" tIns="0" rIns="0" bIns="0" anchor="t" anchorCtr="0">
            <a:normAutofit/>
          </a:bodyPr>
          <a:lstStyle>
            <a:lvl1pPr>
              <a:defRPr sz="3600" baseline="0">
                <a:solidFill>
                  <a:srgbClr val="211973"/>
                </a:solidFill>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Content Placeholder 2"/>
          <p:cNvSpPr>
            <a:spLocks noGrp="1"/>
          </p:cNvSpPr>
          <p:nvPr>
            <p:ph idx="1"/>
          </p:nvPr>
        </p:nvSpPr>
        <p:spPr>
          <a:xfrm>
            <a:off x="744000" y="2628000"/>
            <a:ext cx="10704000" cy="3537304"/>
          </a:xfrm>
        </p:spPr>
        <p:txBody>
          <a:bodyPr lIns="0" tIns="0" rIns="0" bIns="0"/>
          <a:lstStyle>
            <a:lvl1pPr>
              <a:spcBef>
                <a:spcPts val="1200"/>
              </a:spcBef>
              <a:defRPr>
                <a:solidFill>
                  <a:srgbClr val="211973"/>
                </a:solidFill>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12" name="TextBox 11"/>
          <p:cNvSpPr txBox="1"/>
          <p:nvPr userDrawn="1"/>
        </p:nvSpPr>
        <p:spPr>
          <a:xfrm>
            <a:off x="8138350" y="6468244"/>
            <a:ext cx="3430645" cy="230832"/>
          </a:xfrm>
          <a:prstGeom prst="rect">
            <a:avLst/>
          </a:prstGeom>
          <a:noFill/>
        </p:spPr>
        <p:txBody>
          <a:bodyPr wrap="square" rtlCol="0">
            <a:spAutoFit/>
          </a:bodyPr>
          <a:lstStyle/>
          <a:p>
            <a:pPr algn="r"/>
            <a:r>
              <a:rPr lang="en-GB" sz="900" dirty="0">
                <a:solidFill>
                  <a:schemeClr val="bg1"/>
                </a:solidFill>
                <a:latin typeface="Verdana" panose="020B0604030504040204" pitchFamily="34" charset="0"/>
                <a:ea typeface="Verdana" panose="020B0604030504040204" pitchFamily="34" charset="0"/>
              </a:rPr>
              <a:t>cwmtafmorgannwg.wales</a:t>
            </a:r>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82893" y="6332680"/>
            <a:ext cx="501775" cy="501775"/>
          </a:xfrm>
          <a:prstGeom prst="rect">
            <a:avLst/>
          </a:prstGeom>
        </p:spPr>
      </p:pic>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678620" y="6332680"/>
            <a:ext cx="501775" cy="501775"/>
          </a:xfrm>
          <a:prstGeom prst="rect">
            <a:avLst/>
          </a:prstGeom>
        </p:spPr>
      </p:pic>
      <p:pic>
        <p:nvPicPr>
          <p:cNvPr id="15" name="Picture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161167" y="6332680"/>
            <a:ext cx="501775" cy="501775"/>
          </a:xfrm>
          <a:prstGeom prst="rect">
            <a:avLst/>
          </a:prstGeom>
        </p:spPr>
      </p:pic>
      <p:pic>
        <p:nvPicPr>
          <p:cNvPr id="16" name="Picture 1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662942" y="6332680"/>
            <a:ext cx="501959" cy="501959"/>
          </a:xfrm>
          <a:prstGeom prst="rect">
            <a:avLst/>
          </a:prstGeom>
        </p:spPr>
      </p:pic>
      <p:pic>
        <p:nvPicPr>
          <p:cNvPr id="17" name="Picture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164901" y="6332841"/>
            <a:ext cx="501614" cy="501614"/>
          </a:xfrm>
          <a:prstGeom prst="rect">
            <a:avLst/>
          </a:prstGeom>
        </p:spPr>
      </p:pic>
    </p:spTree>
    <p:extLst>
      <p:ext uri="{BB962C8B-B14F-4D97-AF65-F5344CB8AC3E}">
        <p14:creationId xmlns:p14="http://schemas.microsoft.com/office/powerpoint/2010/main" val="143487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itle (1 line) and Two Col Content">
    <p:spTree>
      <p:nvGrpSpPr>
        <p:cNvPr id="1" name=""/>
        <p:cNvGrpSpPr/>
        <p:nvPr/>
      </p:nvGrpSpPr>
      <p:grpSpPr>
        <a:xfrm>
          <a:off x="0" y="0"/>
          <a:ext cx="0" cy="0"/>
          <a:chOff x="0" y="0"/>
          <a:chExt cx="0" cy="0"/>
        </a:xfrm>
      </p:grpSpPr>
      <p:sp>
        <p:nvSpPr>
          <p:cNvPr id="11" name="Slide Number Placeholder 5"/>
          <p:cNvSpPr txBox="1">
            <a:spLocks/>
          </p:cNvSpPr>
          <p:nvPr userDrawn="1"/>
        </p:nvSpPr>
        <p:spPr>
          <a:xfrm>
            <a:off x="0" y="6332680"/>
            <a:ext cx="12192000" cy="525320"/>
          </a:xfrm>
          <a:prstGeom prst="rect">
            <a:avLst/>
          </a:prstGeom>
          <a:solidFill>
            <a:srgbClr val="2C4295"/>
          </a:solid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mtClean="0">
                <a:solidFill>
                  <a:prstClr val="white"/>
                </a:solidFill>
              </a:rPr>
              <a:pPr/>
              <a:t>‹#›</a:t>
            </a:fld>
            <a:endParaRPr lang="en-US" dirty="0">
              <a:solidFill>
                <a:prstClr val="white"/>
              </a:solidFill>
            </a:endParaRPr>
          </a:p>
        </p:txBody>
      </p:sp>
      <p:sp>
        <p:nvSpPr>
          <p:cNvPr id="2" name="Title 1"/>
          <p:cNvSpPr>
            <a:spLocks noGrp="1"/>
          </p:cNvSpPr>
          <p:nvPr>
            <p:ph type="title"/>
          </p:nvPr>
        </p:nvSpPr>
        <p:spPr>
          <a:xfrm>
            <a:off x="744000" y="1368000"/>
            <a:ext cx="10704000" cy="648000"/>
          </a:xfrm>
        </p:spPr>
        <p:txBody>
          <a:bodyPr lIns="0" tIns="0" rIns="0" bIns="0" anchor="t" anchorCtr="0"/>
          <a:lstStyle>
            <a:lvl1pPr>
              <a:defRPr>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Content Placeholder 2"/>
          <p:cNvSpPr>
            <a:spLocks noGrp="1"/>
          </p:cNvSpPr>
          <p:nvPr>
            <p:ph sz="half" idx="1"/>
          </p:nvPr>
        </p:nvSpPr>
        <p:spPr>
          <a:xfrm>
            <a:off x="744000" y="2088000"/>
            <a:ext cx="5232000" cy="4068000"/>
          </a:xfrm>
        </p:spPr>
        <p:txBody>
          <a:bodyPr lIns="0" tIns="0" rIns="0" bIns="0"/>
          <a:lstStyle>
            <a:lvl1pPr>
              <a:defRPr sz="2000" baseline="0">
                <a:solidFill>
                  <a:srgbClr val="211973"/>
                </a:solidFill>
                <a:latin typeface="Verdana" panose="020B0604030504040204" pitchFamily="34" charset="0"/>
                <a:ea typeface="Verdana" panose="020B0604030504040204" pitchFamily="34" charset="0"/>
              </a:defRPr>
            </a:lvl1pPr>
            <a:lvl2pPr>
              <a:defRPr sz="1800">
                <a:latin typeface="Verdana" panose="020B0604030504040204" pitchFamily="34" charset="0"/>
                <a:ea typeface="Verdana" panose="020B0604030504040204" pitchFamily="34" charset="0"/>
              </a:defRPr>
            </a:lvl2pPr>
            <a:lvl3pPr>
              <a:defRPr sz="1800">
                <a:latin typeface="Verdana" panose="020B0604030504040204" pitchFamily="34" charset="0"/>
                <a:ea typeface="Verdana" panose="020B0604030504040204" pitchFamily="34" charset="0"/>
              </a:defRPr>
            </a:lvl3pPr>
            <a:lvl4pPr>
              <a:defRPr sz="1600">
                <a:latin typeface="Verdana" panose="020B0604030504040204" pitchFamily="34" charset="0"/>
                <a:ea typeface="Verdana" panose="020B0604030504040204" pitchFamily="34" charset="0"/>
              </a:defRPr>
            </a:lvl4pPr>
            <a:lvl5pPr>
              <a:defRPr sz="1600">
                <a:latin typeface="Verdana" panose="020B0604030504040204" pitchFamily="34" charset="0"/>
                <a:ea typeface="Verdana" panose="020B060403050404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216000" y="2088000"/>
            <a:ext cx="5232000" cy="4068000"/>
          </a:xfrm>
        </p:spPr>
        <p:txBody>
          <a:bodyPr lIns="0" tIns="0" rIns="0" bIns="0"/>
          <a:lstStyle>
            <a:lvl1pPr>
              <a:defRPr sz="2000" baseline="0">
                <a:solidFill>
                  <a:srgbClr val="211973"/>
                </a:solidFill>
                <a:latin typeface="Verdana" panose="020B0604030504040204" pitchFamily="34" charset="0"/>
                <a:ea typeface="Verdana" panose="020B0604030504040204" pitchFamily="34" charset="0"/>
              </a:defRPr>
            </a:lvl1pPr>
            <a:lvl2pPr>
              <a:defRPr sz="1800">
                <a:latin typeface="Verdana" panose="020B0604030504040204" pitchFamily="34" charset="0"/>
                <a:ea typeface="Verdana" panose="020B0604030504040204" pitchFamily="34" charset="0"/>
              </a:defRPr>
            </a:lvl2pPr>
            <a:lvl3pPr>
              <a:defRPr sz="1800">
                <a:latin typeface="Verdana" panose="020B0604030504040204" pitchFamily="34" charset="0"/>
                <a:ea typeface="Verdana" panose="020B0604030504040204" pitchFamily="34" charset="0"/>
              </a:defRPr>
            </a:lvl3pPr>
            <a:lvl4pPr>
              <a:defRPr sz="1600">
                <a:latin typeface="Verdana" panose="020B0604030504040204" pitchFamily="34" charset="0"/>
                <a:ea typeface="Verdana" panose="020B0604030504040204" pitchFamily="34" charset="0"/>
              </a:defRPr>
            </a:lvl4pPr>
            <a:lvl5pPr>
              <a:defRPr sz="1600">
                <a:latin typeface="Verdana" panose="020B0604030504040204" pitchFamily="34" charset="0"/>
                <a:ea typeface="Verdana" panose="020B060403050404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GB" dirty="0">
                <a:solidFill>
                  <a:prstClr val="white"/>
                </a:solidFill>
              </a:rPr>
              <a:t>Draft Financial Plan &amp; Framework 23/24</a:t>
            </a:r>
            <a:endParaRPr lang="en-US" dirty="0">
              <a:solidFill>
                <a:prstClr val="white"/>
              </a:solidFill>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12" name="Footer Placeholder 5"/>
          <p:cNvSpPr txBox="1">
            <a:spLocks/>
          </p:cNvSpPr>
          <p:nvPr userDrawn="1"/>
        </p:nvSpPr>
        <p:spPr>
          <a:xfrm>
            <a:off x="1199456" y="6309320"/>
            <a:ext cx="1027200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prstClr val="white"/>
                </a:solidFill>
              </a:rPr>
              <a:t>Presentation title - edit in Header and Footer</a:t>
            </a:r>
          </a:p>
        </p:txBody>
      </p:sp>
      <p:sp>
        <p:nvSpPr>
          <p:cNvPr id="13" name="TextBox 12"/>
          <p:cNvSpPr txBox="1"/>
          <p:nvPr userDrawn="1"/>
        </p:nvSpPr>
        <p:spPr>
          <a:xfrm>
            <a:off x="8138350" y="6468244"/>
            <a:ext cx="3430645" cy="230832"/>
          </a:xfrm>
          <a:prstGeom prst="rect">
            <a:avLst/>
          </a:prstGeom>
          <a:noFill/>
        </p:spPr>
        <p:txBody>
          <a:bodyPr wrap="square" rtlCol="0">
            <a:spAutoFit/>
          </a:bodyPr>
          <a:lstStyle/>
          <a:p>
            <a:pPr algn="r"/>
            <a:r>
              <a:rPr lang="en-GB" sz="900" dirty="0">
                <a:solidFill>
                  <a:schemeClr val="bg1"/>
                </a:solidFill>
                <a:latin typeface="Verdana" panose="020B0604030504040204" pitchFamily="34" charset="0"/>
                <a:ea typeface="Verdana" panose="020B0604030504040204" pitchFamily="34" charset="0"/>
              </a:rPr>
              <a:t>cwmtafmorgannwg.wales</a:t>
            </a:r>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82893" y="6332680"/>
            <a:ext cx="501775" cy="501775"/>
          </a:xfrm>
          <a:prstGeom prst="rect">
            <a:avLst/>
          </a:prstGeom>
        </p:spPr>
      </p:pic>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678620" y="6332680"/>
            <a:ext cx="501775" cy="501775"/>
          </a:xfrm>
          <a:prstGeom prst="rect">
            <a:avLst/>
          </a:prstGeom>
        </p:spPr>
      </p:pic>
      <p:pic>
        <p:nvPicPr>
          <p:cNvPr id="16" name="Picture 1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161167" y="6332680"/>
            <a:ext cx="501775" cy="501775"/>
          </a:xfrm>
          <a:prstGeom prst="rect">
            <a:avLst/>
          </a:prstGeom>
        </p:spPr>
      </p:pic>
      <p:pic>
        <p:nvPicPr>
          <p:cNvPr id="17" name="Picture 16"/>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662942" y="6332680"/>
            <a:ext cx="501959" cy="501959"/>
          </a:xfrm>
          <a:prstGeom prst="rect">
            <a:avLst/>
          </a:prstGeom>
        </p:spPr>
      </p:pic>
      <p:pic>
        <p:nvPicPr>
          <p:cNvPr id="18" name="Picture 17"/>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164901" y="6332841"/>
            <a:ext cx="501614" cy="501614"/>
          </a:xfrm>
          <a:prstGeom prst="rect">
            <a:avLst/>
          </a:prstGeom>
        </p:spPr>
      </p:pic>
    </p:spTree>
    <p:extLst>
      <p:ext uri="{BB962C8B-B14F-4D97-AF65-F5344CB8AC3E}">
        <p14:creationId xmlns:p14="http://schemas.microsoft.com/office/powerpoint/2010/main" val="23613028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image" Target="../media/image5.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4000" y="274638"/>
            <a:ext cx="10704000" cy="1143000"/>
          </a:xfrm>
          <a:prstGeom prst="rect">
            <a:avLst/>
          </a:prstGeom>
        </p:spPr>
        <p:txBody>
          <a:bodyPr vert="horz" lIns="0" tIns="0" rIns="0" bIns="0" rtlCol="0" anchor="ctr">
            <a:normAutofit/>
          </a:bodyPr>
          <a:lstStyle/>
          <a:p>
            <a:r>
              <a:rPr lang="en-US" dirty="0"/>
              <a:t>Click to edit Master title style</a:t>
            </a:r>
          </a:p>
        </p:txBody>
      </p:sp>
      <p:sp>
        <p:nvSpPr>
          <p:cNvPr id="3" name="Text Placeholder 2"/>
          <p:cNvSpPr>
            <a:spLocks noGrp="1"/>
          </p:cNvSpPr>
          <p:nvPr>
            <p:ph type="body" idx="1"/>
          </p:nvPr>
        </p:nvSpPr>
        <p:spPr>
          <a:xfrm>
            <a:off x="744000" y="1600201"/>
            <a:ext cx="10704000" cy="4525963"/>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4"/>
          </p:nvPr>
        </p:nvSpPr>
        <p:spPr>
          <a:xfrm>
            <a:off x="0" y="6309320"/>
            <a:ext cx="12192000" cy="548680"/>
          </a:xfrm>
          <a:prstGeom prst="rect">
            <a:avLst/>
          </a:prstGeom>
          <a:solidFill>
            <a:srgbClr val="2C4295"/>
          </a:solidFill>
        </p:spPr>
        <p:txBody>
          <a:bodyPr lIns="0" tIns="0" bIns="0" anchor="ctr"/>
          <a:lstStyle>
            <a:lvl1pPr marL="540000" algn="l">
              <a:defRPr sz="1200">
                <a:solidFill>
                  <a:schemeClr val="bg1"/>
                </a:solidFill>
              </a:defRPr>
            </a:lvl1pPr>
          </a:lstStyle>
          <a:p>
            <a:fld id="{E051598E-9D06-4046-8EF2-7702044C4E81}" type="slidenum">
              <a:rPr lang="en-US" smtClean="0">
                <a:solidFill>
                  <a:prstClr val="white"/>
                </a:solidFill>
              </a:rPr>
              <a:pPr/>
              <a:t>‹#›</a:t>
            </a:fld>
            <a:r>
              <a:rPr lang="en-US" dirty="0">
                <a:solidFill>
                  <a:prstClr val="white"/>
                </a:solidFill>
              </a:rPr>
              <a:t> </a:t>
            </a:r>
          </a:p>
        </p:txBody>
      </p:sp>
      <p:sp>
        <p:nvSpPr>
          <p:cNvPr id="6"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GB" dirty="0">
                <a:solidFill>
                  <a:prstClr val="white"/>
                </a:solidFill>
              </a:rPr>
              <a:t>Draft Financial Plan &amp; Framework 23/24</a:t>
            </a:r>
            <a:endParaRPr lang="en-US" dirty="0">
              <a:solidFill>
                <a:prstClr val="white"/>
              </a:solidFill>
            </a:endParaRPr>
          </a:p>
        </p:txBody>
      </p:sp>
      <p:sp>
        <p:nvSpPr>
          <p:cNvPr id="9" name="TextBox 8"/>
          <p:cNvSpPr txBox="1"/>
          <p:nvPr userDrawn="1"/>
        </p:nvSpPr>
        <p:spPr>
          <a:xfrm>
            <a:off x="8138350" y="6468244"/>
            <a:ext cx="3430645" cy="230832"/>
          </a:xfrm>
          <a:prstGeom prst="rect">
            <a:avLst/>
          </a:prstGeom>
          <a:noFill/>
        </p:spPr>
        <p:txBody>
          <a:bodyPr wrap="square" rtlCol="0">
            <a:spAutoFit/>
          </a:bodyPr>
          <a:lstStyle/>
          <a:p>
            <a:pPr algn="r"/>
            <a:r>
              <a:rPr lang="en-GB" sz="900" dirty="0">
                <a:solidFill>
                  <a:schemeClr val="bg1"/>
                </a:solidFill>
                <a:latin typeface="Verdana" panose="020B0604030504040204" pitchFamily="34" charset="0"/>
                <a:ea typeface="Verdana" panose="020B0604030504040204" pitchFamily="34" charset="0"/>
              </a:rPr>
              <a:t>cwmtafmorgannwg.wales</a:t>
            </a:r>
          </a:p>
        </p:txBody>
      </p:sp>
      <p:pic>
        <p:nvPicPr>
          <p:cNvPr id="10" name="Picture 9"/>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182893" y="6332680"/>
            <a:ext cx="501775" cy="501775"/>
          </a:xfrm>
          <a:prstGeom prst="rect">
            <a:avLst/>
          </a:prstGeom>
        </p:spPr>
      </p:pic>
      <p:pic>
        <p:nvPicPr>
          <p:cNvPr id="11" name="Picture 10"/>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7678620" y="6332680"/>
            <a:ext cx="501775" cy="501775"/>
          </a:xfrm>
          <a:prstGeom prst="rect">
            <a:avLst/>
          </a:prstGeom>
        </p:spPr>
      </p:pic>
      <p:pic>
        <p:nvPicPr>
          <p:cNvPr id="12" name="Picture 11"/>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8161167" y="6332680"/>
            <a:ext cx="501775" cy="501775"/>
          </a:xfrm>
          <a:prstGeom prst="rect">
            <a:avLst/>
          </a:prstGeom>
        </p:spPr>
      </p:pic>
      <p:pic>
        <p:nvPicPr>
          <p:cNvPr id="13" name="Picture 12"/>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8662942" y="6332680"/>
            <a:ext cx="501959" cy="501959"/>
          </a:xfrm>
          <a:prstGeom prst="rect">
            <a:avLst/>
          </a:prstGeom>
        </p:spPr>
      </p:pic>
      <p:pic>
        <p:nvPicPr>
          <p:cNvPr id="14" name="Picture 13"/>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9164901" y="6332841"/>
            <a:ext cx="501614" cy="501614"/>
          </a:xfrm>
          <a:prstGeom prst="rect">
            <a:avLst/>
          </a:prstGeom>
        </p:spPr>
      </p:pic>
    </p:spTree>
    <p:extLst>
      <p:ext uri="{BB962C8B-B14F-4D97-AF65-F5344CB8AC3E}">
        <p14:creationId xmlns:p14="http://schemas.microsoft.com/office/powerpoint/2010/main" val="18848858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dt="0"/>
  <p:txStyles>
    <p:titleStyle>
      <a:lvl1pPr algn="l" defTabSz="914400" rtl="0" eaLnBrk="1" latinLnBrk="0" hangingPunct="1">
        <a:spcBef>
          <a:spcPct val="0"/>
        </a:spcBef>
        <a:buNone/>
        <a:defRPr sz="3600" kern="1200" spc="-150" baseline="0">
          <a:solidFill>
            <a:srgbClr val="2C4295"/>
          </a:solidFill>
          <a:latin typeface="+mj-lt"/>
          <a:ea typeface="+mj-ea"/>
          <a:cs typeface="+mj-cs"/>
        </a:defRPr>
      </a:lvl1pPr>
    </p:titleStyle>
    <p:bodyStyle>
      <a:lvl1pPr marL="0" indent="0" algn="l" defTabSz="914400" rtl="0" eaLnBrk="1" latinLnBrk="0" hangingPunct="1">
        <a:spcBef>
          <a:spcPts val="1200"/>
        </a:spcBef>
        <a:buFont typeface="Arial" pitchFamily="34" charset="0"/>
        <a:buNone/>
        <a:defRPr sz="2000" b="0" i="0" kern="1200" baseline="0">
          <a:solidFill>
            <a:srgbClr val="211973"/>
          </a:solidFill>
          <a:latin typeface="Arial" pitchFamily="34" charset="0"/>
          <a:ea typeface="+mn-ea"/>
          <a:cs typeface="+mn-cs"/>
        </a:defRPr>
      </a:lvl1pPr>
      <a:lvl2pPr marL="0" indent="0" algn="l" defTabSz="914400" rtl="0" eaLnBrk="1" latinLnBrk="0" hangingPunct="1">
        <a:spcBef>
          <a:spcPts val="600"/>
        </a:spcBef>
        <a:buFontTx/>
        <a:buNone/>
        <a:defRPr sz="1800" kern="1200" baseline="0">
          <a:solidFill>
            <a:schemeClr val="tx1"/>
          </a:solidFill>
          <a:latin typeface="Arial" pitchFamily="34" charset="0"/>
          <a:ea typeface="+mn-ea"/>
          <a:cs typeface="+mn-cs"/>
        </a:defRPr>
      </a:lvl2pPr>
      <a:lvl3pPr marL="216000" indent="-216000" algn="l" defTabSz="914400" rtl="0" eaLnBrk="1" latinLnBrk="0" hangingPunct="1">
        <a:spcBef>
          <a:spcPts val="600"/>
        </a:spcBef>
        <a:buFont typeface="Arial" pitchFamily="34" charset="0"/>
        <a:buChar char="•"/>
        <a:defRPr sz="1800" kern="1200" baseline="0">
          <a:solidFill>
            <a:schemeClr val="tx1"/>
          </a:solidFill>
          <a:latin typeface="Arial" pitchFamily="34" charset="0"/>
          <a:ea typeface="+mn-ea"/>
          <a:cs typeface="+mn-cs"/>
        </a:defRPr>
      </a:lvl3pPr>
      <a:lvl4pPr marL="900000" indent="-288000" algn="l" defTabSz="914400" rtl="0" eaLnBrk="1" latinLnBrk="0" hangingPunct="1">
        <a:spcBef>
          <a:spcPts val="600"/>
        </a:spcBef>
        <a:buFont typeface="Arial" pitchFamily="34" charset="0"/>
        <a:buChar char="–"/>
        <a:defRPr sz="1600" kern="1200" baseline="0">
          <a:solidFill>
            <a:schemeClr val="tx1"/>
          </a:solidFill>
          <a:latin typeface="Arial" pitchFamily="34" charset="0"/>
          <a:ea typeface="+mn-ea"/>
          <a:cs typeface="+mn-cs"/>
        </a:defRPr>
      </a:lvl4pPr>
      <a:lvl5pPr marL="900000" indent="-288000" algn="l" defTabSz="914400" rtl="0" eaLnBrk="1" latinLnBrk="0" hangingPunct="1">
        <a:spcBef>
          <a:spcPct val="20000"/>
        </a:spcBef>
        <a:buFont typeface="+mj-lt"/>
        <a:buAutoNum type="arabicPeriod"/>
        <a:defRPr sz="1600" kern="1200" baseline="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11.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jpeg"/><Relationship Id="rId10" Type="http://schemas.openxmlformats.org/officeDocument/2006/relationships/image" Target="../media/image24.png"/><Relationship Id="rId4" Type="http://schemas.openxmlformats.org/officeDocument/2006/relationships/image" Target="../media/image13.jpeg"/><Relationship Id="rId9" Type="http://schemas.microsoft.com/office/2014/relationships/chartEx" Target="NULL"/></Relationships>
</file>

<file path=ppt/slides/_rels/slide14.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16.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18.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19.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20.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21.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23.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10" Type="http://schemas.openxmlformats.org/officeDocument/2006/relationships/image" Target="../media/image25.png"/><Relationship Id="rId4" Type="http://schemas.openxmlformats.org/officeDocument/2006/relationships/image" Target="../media/image12.jpeg"/><Relationship Id="rId9" Type="http://schemas.openxmlformats.org/officeDocument/2006/relationships/image" Target="../media/image17.jpeg"/></Relationships>
</file>

<file path=ppt/slides/_rels/slide24.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25.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26.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27.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28.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29.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3.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10" Type="http://schemas.openxmlformats.org/officeDocument/2006/relationships/image" Target="../media/image18.png"/><Relationship Id="rId4" Type="http://schemas.openxmlformats.org/officeDocument/2006/relationships/image" Target="../media/image12.jpeg"/><Relationship Id="rId9" Type="http://schemas.openxmlformats.org/officeDocument/2006/relationships/image" Target="../media/image17.jpeg"/></Relationships>
</file>

<file path=ppt/slides/_rels/slide30.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31.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32.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10" Type="http://schemas.openxmlformats.org/officeDocument/2006/relationships/image" Target="../media/image26.png"/><Relationship Id="rId4" Type="http://schemas.openxmlformats.org/officeDocument/2006/relationships/image" Target="../media/image12.jpeg"/><Relationship Id="rId9" Type="http://schemas.openxmlformats.org/officeDocument/2006/relationships/image" Target="../media/image17.jpeg"/></Relationships>
</file>

<file path=ppt/slides/_rels/slide33.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10" Type="http://schemas.openxmlformats.org/officeDocument/2006/relationships/image" Target="../media/image27.png"/><Relationship Id="rId4" Type="http://schemas.openxmlformats.org/officeDocument/2006/relationships/image" Target="../media/image12.jpeg"/><Relationship Id="rId9" Type="http://schemas.openxmlformats.org/officeDocument/2006/relationships/image" Target="../media/image17.jpeg"/></Relationships>
</file>

<file path=ppt/slides/_rels/slide34.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35.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36.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37.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38.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39.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4.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10" Type="http://schemas.openxmlformats.org/officeDocument/2006/relationships/image" Target="../media/image19.png"/><Relationship Id="rId4" Type="http://schemas.openxmlformats.org/officeDocument/2006/relationships/image" Target="../media/image12.jpeg"/><Relationship Id="rId9" Type="http://schemas.openxmlformats.org/officeDocument/2006/relationships/image" Target="../media/image17.jpeg"/></Relationships>
</file>

<file path=ppt/slides/_rels/slide4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41.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12" Type="http://schemas.openxmlformats.org/officeDocument/2006/relationships/image" Target="../media/image30.png"/><Relationship Id="rId2" Type="http://schemas.openxmlformats.org/officeDocument/2006/relationships/notesSlide" Target="../notesSlides/notesSlide26.xml"/><Relationship Id="rId1" Type="http://schemas.openxmlformats.org/officeDocument/2006/relationships/slideLayout" Target="../slideLayouts/slideLayout8.xml"/><Relationship Id="rId6" Type="http://schemas.openxmlformats.org/officeDocument/2006/relationships/image" Target="../media/image14.jpeg"/><Relationship Id="rId11" Type="http://schemas.openxmlformats.org/officeDocument/2006/relationships/image" Target="../media/image29.png"/><Relationship Id="rId5" Type="http://schemas.openxmlformats.org/officeDocument/2006/relationships/image" Target="../media/image13.jpeg"/><Relationship Id="rId10" Type="http://schemas.openxmlformats.org/officeDocument/2006/relationships/image" Target="../media/image28.png"/><Relationship Id="rId4" Type="http://schemas.openxmlformats.org/officeDocument/2006/relationships/image" Target="../media/image12.jpeg"/><Relationship Id="rId9" Type="http://schemas.openxmlformats.org/officeDocument/2006/relationships/image" Target="../media/image17.jpeg"/></Relationships>
</file>

<file path=ppt/slides/_rels/slide42.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27.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43.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28.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10" Type="http://schemas.openxmlformats.org/officeDocument/2006/relationships/image" Target="../media/image31.png"/><Relationship Id="rId4" Type="http://schemas.openxmlformats.org/officeDocument/2006/relationships/image" Target="../media/image12.jpeg"/><Relationship Id="rId9" Type="http://schemas.openxmlformats.org/officeDocument/2006/relationships/image" Target="../media/image17.jpeg"/></Relationships>
</file>

<file path=ppt/slides/_rels/slide4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45.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29.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10" Type="http://schemas.openxmlformats.org/officeDocument/2006/relationships/image" Target="../media/image32.png"/><Relationship Id="rId4" Type="http://schemas.openxmlformats.org/officeDocument/2006/relationships/image" Target="../media/image12.jpeg"/><Relationship Id="rId9" Type="http://schemas.openxmlformats.org/officeDocument/2006/relationships/image" Target="../media/image17.jpeg"/></Relationships>
</file>

<file path=ppt/slides/_rels/slide46.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jpeg"/><Relationship Id="rId7" Type="http://schemas.openxmlformats.org/officeDocument/2006/relationships/image" Target="../media/image38.jpeg"/><Relationship Id="rId2" Type="http://schemas.openxmlformats.org/officeDocument/2006/relationships/image" Target="../media/image33.jpeg"/><Relationship Id="rId1" Type="http://schemas.openxmlformats.org/officeDocument/2006/relationships/slideLayout" Target="../slideLayouts/slideLayout8.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47.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jpeg"/><Relationship Id="rId7" Type="http://schemas.openxmlformats.org/officeDocument/2006/relationships/image" Target="../media/image38.jpeg"/><Relationship Id="rId2" Type="http://schemas.openxmlformats.org/officeDocument/2006/relationships/image" Target="../media/image33.jpeg"/><Relationship Id="rId1" Type="http://schemas.openxmlformats.org/officeDocument/2006/relationships/slideLayout" Target="../slideLayouts/slideLayout8.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48.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jpeg"/><Relationship Id="rId7" Type="http://schemas.openxmlformats.org/officeDocument/2006/relationships/image" Target="../media/image38.jpeg"/><Relationship Id="rId2" Type="http://schemas.openxmlformats.org/officeDocument/2006/relationships/image" Target="../media/image33.jpeg"/><Relationship Id="rId1" Type="http://schemas.openxmlformats.org/officeDocument/2006/relationships/slideLayout" Target="../slideLayouts/slideLayout8.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5.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7.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8.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9.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85612" y="2296661"/>
            <a:ext cx="519764" cy="23100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7" name="Picture 2" descr="https://cwmtafmorgannwg.wales/wp-content/uploads/2020/11/AOB-CTM-800x201.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232026"/>
            <a:ext cx="6509288" cy="1635458"/>
          </a:xfrm>
          <a:prstGeom prst="rect">
            <a:avLst/>
          </a:prstGeom>
          <a:noFill/>
          <a:extLst>
            <a:ext uri="{909E8E84-426E-40DD-AFC4-6F175D3DCCD1}">
              <a14:hiddenFill xmlns:a14="http://schemas.microsoft.com/office/drawing/2010/main">
                <a:solidFill>
                  <a:srgbClr val="FFFFFF"/>
                </a:solidFill>
              </a14:hiddenFill>
            </a:ext>
          </a:extLst>
        </p:spPr>
      </p:pic>
      <p:sp>
        <p:nvSpPr>
          <p:cNvPr id="8" name="Title 8"/>
          <p:cNvSpPr>
            <a:spLocks noGrp="1"/>
          </p:cNvSpPr>
          <p:nvPr>
            <p:ph type="ctrTitle"/>
          </p:nvPr>
        </p:nvSpPr>
        <p:spPr>
          <a:xfrm>
            <a:off x="114057" y="1616924"/>
            <a:ext cx="11991257" cy="1478088"/>
          </a:xfrm>
        </p:spPr>
        <p:txBody>
          <a:bodyPr/>
          <a:lstStyle/>
          <a:p>
            <a:r>
              <a:rPr lang="en-GB" sz="3200" dirty="0"/>
              <a:t>Cwm Taf Morgannwg University Health Board </a:t>
            </a:r>
            <a:br>
              <a:rPr lang="en-GB" sz="3200" dirty="0"/>
            </a:br>
            <a:r>
              <a:rPr lang="en-GB" sz="2800" b="1" dirty="0" smtClean="0"/>
              <a:t>Planning Performance and Finance Committee</a:t>
            </a:r>
            <a:r>
              <a:rPr lang="en-GB" sz="2800" b="1" dirty="0" smtClean="0"/>
              <a:t> </a:t>
            </a:r>
            <a:r>
              <a:rPr lang="en-GB" sz="2800" b="1" dirty="0"/>
              <a:t>Briefing – Integrated Medium Term Plan 2023-2026</a:t>
            </a:r>
            <a:endParaRPr lang="en-GB" sz="4800" b="1" dirty="0"/>
          </a:p>
        </p:txBody>
      </p:sp>
      <p:pic>
        <p:nvPicPr>
          <p:cNvPr id="2" name="Picture 1"/>
          <p:cNvPicPr>
            <a:picLocks noChangeAspect="1"/>
          </p:cNvPicPr>
          <p:nvPr/>
        </p:nvPicPr>
        <p:blipFill>
          <a:blip r:embed="rId3"/>
          <a:stretch>
            <a:fillRect/>
          </a:stretch>
        </p:blipFill>
        <p:spPr>
          <a:xfrm>
            <a:off x="3857791" y="162026"/>
            <a:ext cx="4610100" cy="1419225"/>
          </a:xfrm>
          <a:prstGeom prst="rect">
            <a:avLst/>
          </a:prstGeom>
        </p:spPr>
      </p:pic>
      <p:sp>
        <p:nvSpPr>
          <p:cNvPr id="9" name="Title 8"/>
          <p:cNvSpPr txBox="1">
            <a:spLocks/>
          </p:cNvSpPr>
          <p:nvPr/>
        </p:nvSpPr>
        <p:spPr>
          <a:xfrm>
            <a:off x="114057" y="5004498"/>
            <a:ext cx="10494949" cy="593480"/>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r>
              <a:rPr lang="en-GB" sz="2400" dirty="0"/>
              <a:t>February 2023</a:t>
            </a:r>
            <a:endParaRPr lang="en-GB" sz="4800" dirty="0"/>
          </a:p>
        </p:txBody>
      </p:sp>
      <p:sp>
        <p:nvSpPr>
          <p:cNvPr id="10" name="Rectangle 9"/>
          <p:cNvSpPr/>
          <p:nvPr/>
        </p:nvSpPr>
        <p:spPr>
          <a:xfrm>
            <a:off x="1" y="0"/>
            <a:ext cx="12203575" cy="12635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3385045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4268960" y="163525"/>
            <a:ext cx="3839275" cy="1000132"/>
          </a:xfrm>
          <a:prstGeom prst="rect">
            <a:avLst/>
          </a:prstGeom>
        </p:spPr>
        <p:txBody>
          <a:bodyPr vert="horz" lIns="0" tIns="0" rIns="0" bIns="0" rtlCol="0" anchor="t" anchorCtr="0">
            <a:no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3200" b="1" dirty="0">
                <a:solidFill>
                  <a:schemeClr val="bg1"/>
                </a:solidFill>
                <a:latin typeface="Verdana"/>
                <a:ea typeface="Verdana"/>
              </a:rPr>
              <a:t>Draft Financial Plan 2023/2024</a:t>
            </a:r>
            <a:endParaRPr kumimoji="0" lang="en-GB" sz="3200" b="0" i="0" u="none" strike="noStrike" kern="1200" cap="none" spc="-150" normalizeH="0" baseline="0" noProof="0" dirty="0">
              <a:ln>
                <a:noFill/>
              </a:ln>
              <a:solidFill>
                <a:srgbClr val="E60E65"/>
              </a:solidFill>
              <a:effectLst/>
              <a:uLnTx/>
              <a:uFillTx/>
              <a:latin typeface="Verdana" panose="020B0604030504040204" pitchFamily="34" charset="0"/>
              <a:ea typeface="Verdana" panose="020B0604030504040204" pitchFamily="34" charset="0"/>
              <a:cs typeface="+mj-cs"/>
            </a:endParaRPr>
          </a:p>
        </p:txBody>
      </p:sp>
      <p:sp>
        <p:nvSpPr>
          <p:cNvPr id="25" name="Rectangle 24">
            <a:extLst>
              <a:ext uri="{FF2B5EF4-FFF2-40B4-BE49-F238E27FC236}">
                <a16:creationId xmlns:a16="http://schemas.microsoft.com/office/drawing/2014/main" id="{4C3F4219-9684-46FD-85B0-7DC45CFFE3C3}"/>
              </a:ext>
            </a:extLst>
          </p:cNvPr>
          <p:cNvSpPr/>
          <p:nvPr/>
        </p:nvSpPr>
        <p:spPr>
          <a:xfrm>
            <a:off x="0" y="1481759"/>
            <a:ext cx="3583032" cy="461665"/>
          </a:xfrm>
          <a:prstGeom prst="rect">
            <a:avLst/>
          </a:prstGeom>
          <a:solidFill>
            <a:srgbClr val="2C4295"/>
          </a:solidFill>
          <a:ln>
            <a:solidFill>
              <a:srgbClr val="002060"/>
            </a:solidFill>
          </a:ln>
        </p:spPr>
        <p:txBody>
          <a:bodyPr wrap="none" lIns="91440" tIns="45720" rIns="91440" bIns="45720" anchor="t">
            <a:spAutoFit/>
          </a:bodyPr>
          <a:lstStyle/>
          <a:p>
            <a:pPr>
              <a:defRPr/>
            </a:pPr>
            <a:r>
              <a:rPr lang="en-GB" sz="2400" b="1" dirty="0">
                <a:solidFill>
                  <a:schemeClr val="bg2"/>
                </a:solidFill>
                <a:latin typeface="Verdana"/>
                <a:ea typeface="Verdana"/>
              </a:rPr>
              <a:t>Draft Financial Plan</a:t>
            </a:r>
            <a:endParaRPr kumimoji="0" lang="en-GB" sz="2400" b="1" i="0" u="none" strike="noStrike" kern="1200" cap="none" spc="0" normalizeH="0" baseline="0" noProof="0" dirty="0">
              <a:ln>
                <a:noFill/>
              </a:ln>
              <a:solidFill>
                <a:schemeClr val="bg2"/>
              </a:solidFill>
              <a:effectLst/>
              <a:uLnTx/>
              <a:uFillTx/>
              <a:latin typeface="Verdana" panose="020B0604030504040204" pitchFamily="34" charset="0"/>
              <a:ea typeface="Verdana" panose="020B0604030504040204" pitchFamily="34" charset="0"/>
            </a:endParaRPr>
          </a:p>
        </p:txBody>
      </p:sp>
      <p:sp>
        <p:nvSpPr>
          <p:cNvPr id="26" name="Footer Placeholder 5">
            <a:extLst>
              <a:ext uri="{FF2B5EF4-FFF2-40B4-BE49-F238E27FC236}">
                <a16:creationId xmlns:a16="http://schemas.microsoft.com/office/drawing/2014/main" id="{79E31BD0-B25A-4D8D-8E57-3653EE6E580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graphicFrame>
        <p:nvGraphicFramePr>
          <p:cNvPr id="28" name="Table 27">
            <a:extLst>
              <a:ext uri="{FF2B5EF4-FFF2-40B4-BE49-F238E27FC236}">
                <a16:creationId xmlns:a16="http://schemas.microsoft.com/office/drawing/2014/main" id="{63456797-AADF-4871-AE9A-96CC19A34414}"/>
              </a:ext>
            </a:extLst>
          </p:cNvPr>
          <p:cNvGraphicFramePr>
            <a:graphicFrameLocks noGrp="1"/>
          </p:cNvGraphicFramePr>
          <p:nvPr>
            <p:extLst>
              <p:ext uri="{D42A27DB-BD31-4B8C-83A1-F6EECF244321}">
                <p14:modId xmlns:p14="http://schemas.microsoft.com/office/powerpoint/2010/main" val="3453338117"/>
              </p:ext>
            </p:extLst>
          </p:nvPr>
        </p:nvGraphicFramePr>
        <p:xfrm>
          <a:off x="961669" y="1963975"/>
          <a:ext cx="10053860" cy="4263732"/>
        </p:xfrm>
        <a:graphic>
          <a:graphicData uri="http://schemas.openxmlformats.org/drawingml/2006/table">
            <a:tbl>
              <a:tblPr>
                <a:tableStyleId>{5C22544A-7EE6-4342-B048-85BDC9FD1C3A}</a:tableStyleId>
              </a:tblPr>
              <a:tblGrid>
                <a:gridCol w="5270012">
                  <a:extLst>
                    <a:ext uri="{9D8B030D-6E8A-4147-A177-3AD203B41FA5}">
                      <a16:colId xmlns:a16="http://schemas.microsoft.com/office/drawing/2014/main" val="1265901047"/>
                    </a:ext>
                  </a:extLst>
                </a:gridCol>
                <a:gridCol w="1244579">
                  <a:extLst>
                    <a:ext uri="{9D8B030D-6E8A-4147-A177-3AD203B41FA5}">
                      <a16:colId xmlns:a16="http://schemas.microsoft.com/office/drawing/2014/main" val="2795227387"/>
                    </a:ext>
                  </a:extLst>
                </a:gridCol>
                <a:gridCol w="1283473">
                  <a:extLst>
                    <a:ext uri="{9D8B030D-6E8A-4147-A177-3AD203B41FA5}">
                      <a16:colId xmlns:a16="http://schemas.microsoft.com/office/drawing/2014/main" val="1845210089"/>
                    </a:ext>
                  </a:extLst>
                </a:gridCol>
                <a:gridCol w="1127898">
                  <a:extLst>
                    <a:ext uri="{9D8B030D-6E8A-4147-A177-3AD203B41FA5}">
                      <a16:colId xmlns:a16="http://schemas.microsoft.com/office/drawing/2014/main" val="1338036755"/>
                    </a:ext>
                  </a:extLst>
                </a:gridCol>
                <a:gridCol w="1127898">
                  <a:extLst>
                    <a:ext uri="{9D8B030D-6E8A-4147-A177-3AD203B41FA5}">
                      <a16:colId xmlns:a16="http://schemas.microsoft.com/office/drawing/2014/main" val="3588886227"/>
                    </a:ext>
                  </a:extLst>
                </a:gridCol>
              </a:tblGrid>
              <a:tr h="166090">
                <a:tc>
                  <a:txBody>
                    <a:bodyPr/>
                    <a:lstStyle/>
                    <a:p>
                      <a:pPr algn="l" fontAlgn="ctr"/>
                      <a:r>
                        <a:rPr lang="en-GB" sz="1200" b="1" u="none" strike="noStrike" dirty="0">
                          <a:effectLst/>
                        </a:rPr>
                        <a:t> </a:t>
                      </a:r>
                      <a:endParaRPr lang="en-GB" sz="1200" b="1" i="0" u="none" strike="noStrike" dirty="0">
                        <a:solidFill>
                          <a:srgbClr val="000000"/>
                        </a:solidFill>
                        <a:effectLst/>
                        <a:latin typeface="Calibri" panose="020F0502020204030204" pitchFamily="34" charset="0"/>
                      </a:endParaRPr>
                    </a:p>
                  </a:txBody>
                  <a:tcPr marL="0" marR="0" marT="0" marB="0" anchor="ctr"/>
                </a:tc>
                <a:tc gridSpan="3">
                  <a:txBody>
                    <a:bodyPr/>
                    <a:lstStyle/>
                    <a:p>
                      <a:pPr algn="ctr" fontAlgn="ctr"/>
                      <a:r>
                        <a:rPr lang="en-GB" sz="1200" b="1" u="none" strike="noStrike" dirty="0">
                          <a:effectLst/>
                        </a:rPr>
                        <a:t>Draft Plan </a:t>
                      </a:r>
                      <a:endParaRPr lang="en-GB" sz="1200" b="1" i="0" u="none" strike="noStrike" dirty="0">
                        <a:solidFill>
                          <a:srgbClr val="000000"/>
                        </a:solidFill>
                        <a:effectLst/>
                        <a:latin typeface="Calibri" panose="020F0502020204030204" pitchFamily="34" charset="0"/>
                      </a:endParaRPr>
                    </a:p>
                  </a:txBody>
                  <a:tcPr marL="0" marR="0" marT="0" marB="0" anchor="ctr"/>
                </a:tc>
                <a:tc hMerge="1">
                  <a:txBody>
                    <a:bodyPr/>
                    <a:lstStyle/>
                    <a:p>
                      <a:endParaRPr lang="en-GB"/>
                    </a:p>
                  </a:txBody>
                  <a:tcPr/>
                </a:tc>
                <a:tc hMerge="1">
                  <a:txBody>
                    <a:bodyPr/>
                    <a:lstStyle/>
                    <a:p>
                      <a:endParaRPr lang="en-GB"/>
                    </a:p>
                  </a:txBody>
                  <a:tcPr/>
                </a:tc>
                <a:tc>
                  <a:txBody>
                    <a:bodyPr/>
                    <a:lstStyle/>
                    <a:p>
                      <a:pPr algn="ctr" fontAlgn="ctr"/>
                      <a:endParaRPr lang="en-GB" sz="12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4170736915"/>
                  </a:ext>
                </a:extLst>
              </a:tr>
              <a:tr h="263059">
                <a:tc>
                  <a:txBody>
                    <a:bodyPr/>
                    <a:lstStyle/>
                    <a:p>
                      <a:pPr algn="ctr" fontAlgn="ctr"/>
                      <a:r>
                        <a:rPr lang="en-GB" sz="1200" b="1" u="none" strike="noStrike" dirty="0">
                          <a:effectLst/>
                        </a:rPr>
                        <a:t> </a:t>
                      </a:r>
                      <a:endParaRPr lang="en-GB" sz="1200" b="1" i="0" u="none" strike="noStrike" dirty="0">
                        <a:solidFill>
                          <a:srgbClr val="000000"/>
                        </a:solidFill>
                        <a:effectLst/>
                        <a:latin typeface="Calibri" panose="020F0502020204030204" pitchFamily="34" charset="0"/>
                      </a:endParaRPr>
                    </a:p>
                  </a:txBody>
                  <a:tcPr marL="0" marR="0" marT="0" marB="0" anchor="ctr"/>
                </a:tc>
                <a:tc gridSpan="3">
                  <a:txBody>
                    <a:bodyPr/>
                    <a:lstStyle/>
                    <a:p>
                      <a:pPr algn="ctr" fontAlgn="ctr"/>
                      <a:r>
                        <a:rPr lang="en-GB" sz="1200" b="1" u="none" strike="noStrike" dirty="0">
                          <a:effectLst/>
                        </a:rPr>
                        <a:t>2023/24</a:t>
                      </a:r>
                      <a:endParaRPr lang="en-GB" sz="1200" b="1" i="0" u="none" strike="noStrike" dirty="0">
                        <a:solidFill>
                          <a:srgbClr val="000000"/>
                        </a:solidFill>
                        <a:effectLst/>
                        <a:latin typeface="Calibri" panose="020F0502020204030204" pitchFamily="34" charset="0"/>
                      </a:endParaRPr>
                    </a:p>
                  </a:txBody>
                  <a:tcPr marL="0" marR="0" marT="0" marB="0" anchor="ctr"/>
                </a:tc>
                <a:tc hMerge="1">
                  <a:txBody>
                    <a:bodyPr/>
                    <a:lstStyle/>
                    <a:p>
                      <a:endParaRPr lang="en-GB"/>
                    </a:p>
                  </a:txBody>
                  <a:tcPr/>
                </a:tc>
                <a:tc hMerge="1">
                  <a:txBody>
                    <a:bodyPr/>
                    <a:lstStyle/>
                    <a:p>
                      <a:endParaRPr lang="en-GB"/>
                    </a:p>
                  </a:txBody>
                  <a:tcPr/>
                </a:tc>
                <a:tc>
                  <a:txBody>
                    <a:bodyPr/>
                    <a:lstStyle/>
                    <a:p>
                      <a:pPr algn="ctr" fontAlgn="ctr"/>
                      <a:endParaRPr lang="en-GB" sz="12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781464124"/>
                  </a:ext>
                </a:extLst>
              </a:tr>
              <a:tr h="159170">
                <a:tc>
                  <a:txBody>
                    <a:bodyPr/>
                    <a:lstStyle/>
                    <a:p>
                      <a:pPr algn="ctr" fontAlgn="ctr"/>
                      <a:r>
                        <a:rPr lang="pt-BR" sz="1200" b="1" u="none" strike="noStrike" dirty="0">
                          <a:effectLst/>
                        </a:rPr>
                        <a:t>R  = recurring   NR = non recurring </a:t>
                      </a:r>
                      <a:endParaRPr lang="pt-BR"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b="1" u="none" strike="noStrike" dirty="0">
                          <a:effectLst/>
                        </a:rPr>
                        <a:t>R</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b="1" u="none" strike="noStrike" dirty="0">
                          <a:effectLst/>
                        </a:rPr>
                        <a:t>NR</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b="1" u="none" strike="noStrike" dirty="0">
                          <a:effectLst/>
                        </a:rPr>
                        <a:t>Total</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endParaRPr lang="en-GB" sz="12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351646331"/>
                  </a:ext>
                </a:extLst>
              </a:tr>
              <a:tr h="166090">
                <a:tc>
                  <a:txBody>
                    <a:bodyPr/>
                    <a:lstStyle/>
                    <a:p>
                      <a:pPr algn="ctr" fontAlgn="ctr"/>
                      <a:r>
                        <a:rPr lang="en-GB" sz="1200" b="1" u="none" strike="noStrike" dirty="0">
                          <a:effectLst/>
                        </a:rPr>
                        <a:t> </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b="1" u="none" strike="noStrike" dirty="0">
                          <a:effectLst/>
                        </a:rPr>
                        <a:t>£m</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b="1" u="none" strike="noStrike" dirty="0">
                          <a:effectLst/>
                        </a:rPr>
                        <a:t>£m</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n-GB" sz="1200" b="1" u="none" strike="noStrike" dirty="0">
                          <a:effectLst/>
                        </a:rPr>
                        <a:t>£m</a:t>
                      </a:r>
                      <a:endParaRPr lang="en-GB" sz="12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endParaRPr lang="en-GB" sz="1200" b="1"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912507178"/>
                  </a:ext>
                </a:extLst>
              </a:tr>
              <a:tr h="159170">
                <a:tc>
                  <a:txBody>
                    <a:bodyPr/>
                    <a:lstStyle/>
                    <a:p>
                      <a:pPr algn="l" fontAlgn="b"/>
                      <a:r>
                        <a:rPr lang="en-GB" sz="1200" b="1" u="none" strike="noStrike" dirty="0">
                          <a:effectLst/>
                        </a:rPr>
                        <a:t>Cost pressures and investments</a:t>
                      </a:r>
                      <a:endParaRPr lang="en-GB" sz="12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ctr"/>
                      <a:r>
                        <a:rPr lang="en-GB" sz="1200" u="none" strike="noStrike" dirty="0">
                          <a:effectLst/>
                        </a:rPr>
                        <a:t> </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 </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endParaRPr lang="en-GB" sz="12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612679023"/>
                  </a:ext>
                </a:extLst>
              </a:tr>
              <a:tr h="318340">
                <a:tc>
                  <a:txBody>
                    <a:bodyPr/>
                    <a:lstStyle/>
                    <a:p>
                      <a:pPr algn="l" fontAlgn="b"/>
                      <a:r>
                        <a:rPr lang="en-GB" sz="1200" u="none" strike="noStrike" dirty="0">
                          <a:effectLst/>
                        </a:rPr>
                        <a:t>Other inflationary costs ( Excluding pay awards and contractor professions)</a:t>
                      </a:r>
                      <a:endParaRPr lang="en-GB" sz="12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ctr"/>
                      <a:r>
                        <a:rPr lang="en-GB" sz="1200" u="none" strike="noStrike" dirty="0">
                          <a:effectLst/>
                        </a:rPr>
                        <a:t>26.1</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0.0</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26.1</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kern="1200" dirty="0">
                          <a:solidFill>
                            <a:schemeClr val="dk1"/>
                          </a:solidFill>
                          <a:effectLst/>
                          <a:latin typeface="+mn-lt"/>
                          <a:ea typeface="+mn-ea"/>
                          <a:cs typeface="+mn-cs"/>
                        </a:rPr>
                        <a:t>Slide 98</a:t>
                      </a:r>
                    </a:p>
                  </a:txBody>
                  <a:tcPr marL="0" marR="0" marT="0" marB="0" anchor="ctr"/>
                </a:tc>
                <a:extLst>
                  <a:ext uri="{0D108BD9-81ED-4DB2-BD59-A6C34878D82A}">
                    <a16:rowId xmlns:a16="http://schemas.microsoft.com/office/drawing/2014/main" val="879582925"/>
                  </a:ext>
                </a:extLst>
              </a:tr>
              <a:tr h="159170">
                <a:tc>
                  <a:txBody>
                    <a:bodyPr/>
                    <a:lstStyle/>
                    <a:p>
                      <a:pPr algn="l" fontAlgn="b"/>
                      <a:r>
                        <a:rPr lang="en-GB" sz="1200" u="none" strike="noStrike" dirty="0">
                          <a:effectLst/>
                        </a:rPr>
                        <a:t>Service and demand pressures </a:t>
                      </a:r>
                      <a:endParaRPr lang="en-GB" sz="12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ctr"/>
                      <a:r>
                        <a:rPr lang="en-GB" sz="1200" u="none" strike="noStrike" dirty="0">
                          <a:effectLst/>
                        </a:rPr>
                        <a:t>12.3</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0.0</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12.3</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kern="1200" dirty="0">
                          <a:solidFill>
                            <a:schemeClr val="dk1"/>
                          </a:solidFill>
                          <a:effectLst/>
                          <a:latin typeface="+mn-lt"/>
                          <a:ea typeface="+mn-ea"/>
                          <a:cs typeface="+mn-cs"/>
                        </a:rPr>
                        <a:t>Slide 10</a:t>
                      </a:r>
                    </a:p>
                  </a:txBody>
                  <a:tcPr marL="0" marR="0" marT="0" marB="0" anchor="ctr"/>
                </a:tc>
                <a:extLst>
                  <a:ext uri="{0D108BD9-81ED-4DB2-BD59-A6C34878D82A}">
                    <a16:rowId xmlns:a16="http://schemas.microsoft.com/office/drawing/2014/main" val="3637582780"/>
                  </a:ext>
                </a:extLst>
              </a:tr>
              <a:tr h="159170">
                <a:tc>
                  <a:txBody>
                    <a:bodyPr/>
                    <a:lstStyle/>
                    <a:p>
                      <a:pPr algn="l" fontAlgn="ctr"/>
                      <a:r>
                        <a:rPr lang="en-GB" sz="1200" u="none" strike="noStrike" dirty="0">
                          <a:effectLst/>
                        </a:rPr>
                        <a:t>Service improvement  - locally determined</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0.0</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0.0</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0.0</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endParaRPr lang="en-GB" sz="1200" u="none" strike="noStrike" kern="1200" dirty="0">
                        <a:solidFill>
                          <a:schemeClr val="dk1"/>
                        </a:solidFill>
                        <a:effectLst/>
                        <a:latin typeface="+mn-lt"/>
                        <a:ea typeface="+mn-ea"/>
                        <a:cs typeface="+mn-cs"/>
                      </a:endParaRPr>
                    </a:p>
                  </a:txBody>
                  <a:tcPr marL="0" marR="0" marT="0" marB="0" anchor="ctr"/>
                </a:tc>
                <a:extLst>
                  <a:ext uri="{0D108BD9-81ED-4DB2-BD59-A6C34878D82A}">
                    <a16:rowId xmlns:a16="http://schemas.microsoft.com/office/drawing/2014/main" val="3041706626"/>
                  </a:ext>
                </a:extLst>
              </a:tr>
              <a:tr h="159170">
                <a:tc>
                  <a:txBody>
                    <a:bodyPr/>
                    <a:lstStyle/>
                    <a:p>
                      <a:pPr algn="l" fontAlgn="ctr"/>
                      <a:r>
                        <a:rPr lang="en-GB" sz="1200" u="none" strike="noStrike" dirty="0">
                          <a:effectLst/>
                        </a:rPr>
                        <a:t>Earmarked funding- Planned care recovery reduction</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-7.7</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0.0</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-7.7</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endParaRPr lang="en-GB" sz="1200" u="none" strike="noStrike" kern="1200" dirty="0">
                        <a:solidFill>
                          <a:schemeClr val="dk1"/>
                        </a:solidFill>
                        <a:effectLst/>
                        <a:latin typeface="+mn-lt"/>
                        <a:ea typeface="+mn-ea"/>
                        <a:cs typeface="+mn-cs"/>
                      </a:endParaRPr>
                    </a:p>
                  </a:txBody>
                  <a:tcPr marL="0" marR="0" marT="0" marB="0" anchor="ctr"/>
                </a:tc>
                <a:extLst>
                  <a:ext uri="{0D108BD9-81ED-4DB2-BD59-A6C34878D82A}">
                    <a16:rowId xmlns:a16="http://schemas.microsoft.com/office/drawing/2014/main" val="1875895316"/>
                  </a:ext>
                </a:extLst>
              </a:tr>
              <a:tr h="159170">
                <a:tc>
                  <a:txBody>
                    <a:bodyPr/>
                    <a:lstStyle/>
                    <a:p>
                      <a:pPr algn="l" fontAlgn="ctr"/>
                      <a:r>
                        <a:rPr lang="en-GB" sz="1200" u="none" strike="noStrike" dirty="0">
                          <a:effectLst/>
                        </a:rPr>
                        <a:t>Earmarked funding- VBHC reduction</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-0.2</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0.0</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-0.2</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endParaRPr lang="en-GB" sz="1200" u="none" strike="noStrike" kern="1200" dirty="0">
                        <a:solidFill>
                          <a:schemeClr val="dk1"/>
                        </a:solidFill>
                        <a:effectLst/>
                        <a:latin typeface="+mn-lt"/>
                        <a:ea typeface="+mn-ea"/>
                        <a:cs typeface="+mn-cs"/>
                      </a:endParaRPr>
                    </a:p>
                  </a:txBody>
                  <a:tcPr marL="0" marR="0" marT="0" marB="0" anchor="ctr"/>
                </a:tc>
                <a:extLst>
                  <a:ext uri="{0D108BD9-81ED-4DB2-BD59-A6C34878D82A}">
                    <a16:rowId xmlns:a16="http://schemas.microsoft.com/office/drawing/2014/main" val="1922609420"/>
                  </a:ext>
                </a:extLst>
              </a:tr>
              <a:tr h="159170">
                <a:tc>
                  <a:txBody>
                    <a:bodyPr/>
                    <a:lstStyle/>
                    <a:p>
                      <a:pPr algn="l" fontAlgn="ctr"/>
                      <a:r>
                        <a:rPr lang="en-GB" sz="1200" u="none" strike="noStrike" dirty="0">
                          <a:effectLst/>
                        </a:rPr>
                        <a:t>Earmarked funding- Testing &amp; Tracing</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0.0</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2.7</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2.7</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endParaRPr lang="en-GB" sz="1200" u="none" strike="noStrike" kern="1200" dirty="0">
                        <a:solidFill>
                          <a:schemeClr val="dk1"/>
                        </a:solidFill>
                        <a:effectLst/>
                        <a:latin typeface="+mn-lt"/>
                        <a:ea typeface="+mn-ea"/>
                        <a:cs typeface="+mn-cs"/>
                      </a:endParaRPr>
                    </a:p>
                  </a:txBody>
                  <a:tcPr marL="0" marR="0" marT="0" marB="0" anchor="ctr"/>
                </a:tc>
                <a:extLst>
                  <a:ext uri="{0D108BD9-81ED-4DB2-BD59-A6C34878D82A}">
                    <a16:rowId xmlns:a16="http://schemas.microsoft.com/office/drawing/2014/main" val="819531326"/>
                  </a:ext>
                </a:extLst>
              </a:tr>
              <a:tr h="179913">
                <a:tc>
                  <a:txBody>
                    <a:bodyPr/>
                    <a:lstStyle/>
                    <a:p>
                      <a:pPr algn="l" fontAlgn="ctr"/>
                      <a:r>
                        <a:rPr lang="en-GB" sz="1200" u="none" strike="noStrike" dirty="0">
                          <a:effectLst/>
                        </a:rPr>
                        <a:t>Earmarked funding- Vaccination</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0.0</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6.4</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6.4</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endParaRPr lang="en-GB" sz="1200" u="none" strike="noStrike" kern="1200" dirty="0">
                        <a:solidFill>
                          <a:schemeClr val="dk1"/>
                        </a:solidFill>
                        <a:effectLst/>
                        <a:latin typeface="+mn-lt"/>
                        <a:ea typeface="+mn-ea"/>
                        <a:cs typeface="+mn-cs"/>
                      </a:endParaRPr>
                    </a:p>
                  </a:txBody>
                  <a:tcPr marL="0" marR="0" marT="0" marB="0" anchor="ctr"/>
                </a:tc>
                <a:extLst>
                  <a:ext uri="{0D108BD9-81ED-4DB2-BD59-A6C34878D82A}">
                    <a16:rowId xmlns:a16="http://schemas.microsoft.com/office/drawing/2014/main" val="174500763"/>
                  </a:ext>
                </a:extLst>
              </a:tr>
              <a:tr h="159170">
                <a:tc>
                  <a:txBody>
                    <a:bodyPr/>
                    <a:lstStyle/>
                    <a:p>
                      <a:pPr algn="l" fontAlgn="ctr"/>
                      <a:r>
                        <a:rPr lang="en-GB" sz="1200" u="none" strike="noStrike" dirty="0">
                          <a:effectLst/>
                        </a:rPr>
                        <a:t>Other Non-recurring costs </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0.0</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3.2</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3.2</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endParaRPr lang="en-GB" sz="1200" u="none" strike="noStrike" kern="1200" dirty="0">
                        <a:solidFill>
                          <a:schemeClr val="dk1"/>
                        </a:solidFill>
                        <a:effectLst/>
                        <a:latin typeface="+mn-lt"/>
                        <a:ea typeface="+mn-ea"/>
                        <a:cs typeface="+mn-cs"/>
                      </a:endParaRPr>
                    </a:p>
                  </a:txBody>
                  <a:tcPr marL="0" marR="0" marT="0" marB="0" anchor="ctr"/>
                </a:tc>
                <a:extLst>
                  <a:ext uri="{0D108BD9-81ED-4DB2-BD59-A6C34878D82A}">
                    <a16:rowId xmlns:a16="http://schemas.microsoft.com/office/drawing/2014/main" val="3361340999"/>
                  </a:ext>
                </a:extLst>
              </a:tr>
              <a:tr h="159170">
                <a:tc>
                  <a:txBody>
                    <a:bodyPr/>
                    <a:lstStyle/>
                    <a:p>
                      <a:pPr algn="l" fontAlgn="ctr"/>
                      <a:r>
                        <a:rPr lang="en-GB" sz="1200" u="none" strike="noStrike" dirty="0">
                          <a:effectLst/>
                        </a:rPr>
                        <a:t>Other Non-recurring benefits</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0.0</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-3.0</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-3.0</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endParaRPr lang="en-GB" sz="1200" u="none" strike="noStrike" kern="1200" dirty="0">
                        <a:solidFill>
                          <a:schemeClr val="dk1"/>
                        </a:solidFill>
                        <a:effectLst/>
                        <a:latin typeface="+mn-lt"/>
                        <a:ea typeface="+mn-ea"/>
                        <a:cs typeface="+mn-cs"/>
                      </a:endParaRPr>
                    </a:p>
                  </a:txBody>
                  <a:tcPr marL="0" marR="0" marT="0" marB="0" anchor="ctr"/>
                </a:tc>
                <a:extLst>
                  <a:ext uri="{0D108BD9-81ED-4DB2-BD59-A6C34878D82A}">
                    <a16:rowId xmlns:a16="http://schemas.microsoft.com/office/drawing/2014/main" val="2200878042"/>
                  </a:ext>
                </a:extLst>
              </a:tr>
              <a:tr h="159170">
                <a:tc>
                  <a:txBody>
                    <a:bodyPr/>
                    <a:lstStyle/>
                    <a:p>
                      <a:pPr algn="l" fontAlgn="ctr"/>
                      <a:r>
                        <a:rPr lang="en-GB" sz="1200" u="none" strike="noStrike" dirty="0">
                          <a:effectLst/>
                        </a:rPr>
                        <a:t>Contingency</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1.0</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0.0</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1.0</a:t>
                      </a:r>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endParaRPr lang="en-GB" sz="1200" u="none" strike="noStrike" kern="1200" dirty="0">
                        <a:solidFill>
                          <a:schemeClr val="dk1"/>
                        </a:solidFill>
                        <a:effectLst/>
                        <a:latin typeface="+mn-lt"/>
                        <a:ea typeface="+mn-ea"/>
                        <a:cs typeface="+mn-cs"/>
                      </a:endParaRPr>
                    </a:p>
                  </a:txBody>
                  <a:tcPr marL="0" marR="0" marT="0" marB="0" anchor="ctr"/>
                </a:tc>
                <a:extLst>
                  <a:ext uri="{0D108BD9-81ED-4DB2-BD59-A6C34878D82A}">
                    <a16:rowId xmlns:a16="http://schemas.microsoft.com/office/drawing/2014/main" val="454445406"/>
                  </a:ext>
                </a:extLst>
              </a:tr>
              <a:tr h="159170">
                <a:tc>
                  <a:txBody>
                    <a:bodyPr/>
                    <a:lstStyle/>
                    <a:p>
                      <a:pPr algn="l" fontAlgn="ctr"/>
                      <a:r>
                        <a:rPr lang="en-GB" sz="1200" b="1" u="none" strike="noStrike" dirty="0">
                          <a:effectLst/>
                        </a:rPr>
                        <a:t>Sub total cost pressures and investments</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b="1" u="none" strike="noStrike" dirty="0">
                          <a:effectLst/>
                        </a:rPr>
                        <a:t>31.4</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b="1" u="none" strike="noStrike" dirty="0">
                          <a:effectLst/>
                        </a:rPr>
                        <a:t>9.3</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b="1" u="none" strike="noStrike" dirty="0">
                          <a:effectLst/>
                        </a:rPr>
                        <a:t>40.7</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endParaRPr lang="en-GB" sz="1200" u="none" strike="noStrike" kern="1200" dirty="0">
                        <a:solidFill>
                          <a:schemeClr val="dk1"/>
                        </a:solidFill>
                        <a:effectLst/>
                        <a:latin typeface="+mn-lt"/>
                        <a:ea typeface="+mn-ea"/>
                        <a:cs typeface="+mn-cs"/>
                      </a:endParaRPr>
                    </a:p>
                  </a:txBody>
                  <a:tcPr marL="0" marR="0" marT="0" marB="0" anchor="ctr"/>
                </a:tc>
                <a:extLst>
                  <a:ext uri="{0D108BD9-81ED-4DB2-BD59-A6C34878D82A}">
                    <a16:rowId xmlns:a16="http://schemas.microsoft.com/office/drawing/2014/main" val="240192260"/>
                  </a:ext>
                </a:extLst>
              </a:tr>
              <a:tr h="159170">
                <a:tc>
                  <a:txBody>
                    <a:bodyPr/>
                    <a:lstStyle/>
                    <a:p>
                      <a:pPr algn="l" fontAlgn="ctr"/>
                      <a:r>
                        <a:rPr lang="en-GB" sz="1200" u="none" strike="noStrike" dirty="0">
                          <a:effectLst/>
                        </a:rPr>
                        <a:t> </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 </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 </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endParaRPr lang="en-GB" sz="1200" u="none" strike="noStrike" kern="1200" dirty="0">
                        <a:solidFill>
                          <a:schemeClr val="dk1"/>
                        </a:solidFill>
                        <a:effectLst/>
                        <a:latin typeface="+mn-lt"/>
                        <a:ea typeface="+mn-ea"/>
                        <a:cs typeface="+mn-cs"/>
                      </a:endParaRPr>
                    </a:p>
                  </a:txBody>
                  <a:tcPr marL="0" marR="0" marT="0" marB="0" anchor="ctr"/>
                </a:tc>
                <a:extLst>
                  <a:ext uri="{0D108BD9-81ED-4DB2-BD59-A6C34878D82A}">
                    <a16:rowId xmlns:a16="http://schemas.microsoft.com/office/drawing/2014/main" val="1382915704"/>
                  </a:ext>
                </a:extLst>
              </a:tr>
              <a:tr h="159170">
                <a:tc>
                  <a:txBody>
                    <a:bodyPr/>
                    <a:lstStyle/>
                    <a:p>
                      <a:pPr algn="l" fontAlgn="ctr"/>
                      <a:r>
                        <a:rPr lang="en-GB" sz="1200" b="1" u="none" strike="noStrike" dirty="0">
                          <a:effectLst/>
                        </a:rPr>
                        <a:t>Savings and overspend reduction targets </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b="1" u="none" strike="noStrike" dirty="0">
                          <a:effectLst/>
                        </a:rPr>
                        <a:t>-27.3</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b="1" u="none" strike="noStrike" dirty="0">
                          <a:effectLst/>
                        </a:rPr>
                        <a:t>0.0</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b="1" u="none" strike="noStrike" dirty="0">
                          <a:effectLst/>
                        </a:rPr>
                        <a:t>-27.3</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kern="1200" dirty="0">
                          <a:solidFill>
                            <a:schemeClr val="dk1"/>
                          </a:solidFill>
                          <a:effectLst/>
                          <a:latin typeface="+mn-lt"/>
                          <a:ea typeface="+mn-ea"/>
                          <a:cs typeface="+mn-cs"/>
                        </a:rPr>
                        <a:t>Slide 11</a:t>
                      </a:r>
                    </a:p>
                  </a:txBody>
                  <a:tcPr marL="0" marR="0" marT="0" marB="0" anchor="ctr"/>
                </a:tc>
                <a:extLst>
                  <a:ext uri="{0D108BD9-81ED-4DB2-BD59-A6C34878D82A}">
                    <a16:rowId xmlns:a16="http://schemas.microsoft.com/office/drawing/2014/main" val="1533259387"/>
                  </a:ext>
                </a:extLst>
              </a:tr>
              <a:tr h="159170">
                <a:tc>
                  <a:txBody>
                    <a:bodyPr/>
                    <a:lstStyle/>
                    <a:p>
                      <a:pPr algn="l" fontAlgn="ctr"/>
                      <a:r>
                        <a:rPr lang="en-GB" sz="1200" u="none" strike="noStrike" dirty="0">
                          <a:effectLst/>
                        </a:rPr>
                        <a:t> </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 </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 </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 </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endParaRPr lang="en-GB" sz="1200" u="none" strike="noStrike" kern="1200" dirty="0">
                        <a:solidFill>
                          <a:schemeClr val="dk1"/>
                        </a:solidFill>
                        <a:effectLst/>
                        <a:latin typeface="+mn-lt"/>
                        <a:ea typeface="+mn-ea"/>
                        <a:cs typeface="+mn-cs"/>
                      </a:endParaRPr>
                    </a:p>
                  </a:txBody>
                  <a:tcPr marL="0" marR="0" marT="0" marB="0" anchor="ctr"/>
                </a:tc>
                <a:extLst>
                  <a:ext uri="{0D108BD9-81ED-4DB2-BD59-A6C34878D82A}">
                    <a16:rowId xmlns:a16="http://schemas.microsoft.com/office/drawing/2014/main" val="1565548068"/>
                  </a:ext>
                </a:extLst>
              </a:tr>
              <a:tr h="159170">
                <a:tc>
                  <a:txBody>
                    <a:bodyPr/>
                    <a:lstStyle/>
                    <a:p>
                      <a:pPr algn="l" fontAlgn="ctr"/>
                      <a:r>
                        <a:rPr lang="en-GB" sz="1200" b="1" u="none" strike="noStrike" dirty="0">
                          <a:effectLst/>
                        </a:rPr>
                        <a:t>Total change on previous year</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b="1" u="none" strike="noStrike" dirty="0">
                          <a:effectLst/>
                        </a:rPr>
                        <a:t>-3.2</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b="1" u="none" strike="noStrike" dirty="0">
                          <a:effectLst/>
                        </a:rPr>
                        <a:t>1.4</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b="1" u="none" strike="noStrike" dirty="0">
                          <a:effectLst/>
                        </a:rPr>
                        <a:t>-1.8</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endParaRPr lang="en-GB" sz="12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4087999479"/>
                  </a:ext>
                </a:extLst>
              </a:tr>
              <a:tr h="207613">
                <a:tc>
                  <a:txBody>
                    <a:bodyPr/>
                    <a:lstStyle/>
                    <a:p>
                      <a:pPr algn="ctr" fontAlgn="ctr"/>
                      <a:r>
                        <a:rPr lang="en-GB" sz="1200" u="none" strike="noStrike" dirty="0">
                          <a:effectLst/>
                        </a:rPr>
                        <a:t> </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 </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 </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u="none" strike="noStrike" dirty="0">
                          <a:effectLst/>
                        </a:rPr>
                        <a:t> </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endParaRPr lang="en-GB" sz="12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383735855"/>
                  </a:ext>
                </a:extLst>
              </a:tr>
              <a:tr h="166090">
                <a:tc>
                  <a:txBody>
                    <a:bodyPr/>
                    <a:lstStyle/>
                    <a:p>
                      <a:pPr algn="l" fontAlgn="ctr"/>
                      <a:r>
                        <a:rPr lang="en-GB" sz="1200" b="1" u="none" strike="noStrike" dirty="0">
                          <a:effectLst/>
                        </a:rPr>
                        <a:t>Revised surplus/deficit</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b="1" u="none" strike="noStrike" dirty="0">
                          <a:effectLst/>
                        </a:rPr>
                        <a:t>67.7</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b="1" u="none" strike="noStrike" dirty="0">
                          <a:effectLst/>
                        </a:rPr>
                        <a:t>19.2</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200" b="1" u="none" strike="noStrike" dirty="0">
                          <a:effectLst/>
                        </a:rPr>
                        <a:t>86.9</a:t>
                      </a:r>
                      <a:endParaRPr lang="en-GB"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endParaRPr lang="en-GB" sz="12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6194050"/>
                  </a:ext>
                </a:extLst>
              </a:tr>
            </a:tbl>
          </a:graphicData>
        </a:graphic>
      </p:graphicFrame>
    </p:spTree>
    <p:extLst>
      <p:ext uri="{BB962C8B-B14F-4D97-AF65-F5344CB8AC3E}">
        <p14:creationId xmlns:p14="http://schemas.microsoft.com/office/powerpoint/2010/main" val="28721180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itle 1"/>
          <p:cNvSpPr txBox="1">
            <a:spLocks/>
          </p:cNvSpPr>
          <p:nvPr/>
        </p:nvSpPr>
        <p:spPr>
          <a:xfrm>
            <a:off x="3695820" y="268251"/>
            <a:ext cx="4985555" cy="793960"/>
          </a:xfrm>
          <a:prstGeom prst="rect">
            <a:avLst/>
          </a:prstGeom>
        </p:spPr>
        <p:txBody>
          <a:bodyPr vert="horz" lIns="0" tIns="0" rIns="0" bIns="0" rtlCol="0" anchor="t" anchorCtr="0">
            <a:normAutofit fontScale="85000" lnSpcReduction="20000"/>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algn="ctr"/>
            <a:r>
              <a:rPr lang="en-GB" sz="3800" b="1" dirty="0">
                <a:solidFill>
                  <a:schemeClr val="bg1"/>
                </a:solidFill>
                <a:latin typeface="Verdana"/>
                <a:ea typeface="Verdana"/>
              </a:rPr>
              <a:t>Underlying Deficit: Core Plan</a:t>
            </a:r>
          </a:p>
          <a:p>
            <a:pPr algn="ctr"/>
            <a:endParaRPr lang="en-GB" dirty="0">
              <a:solidFill>
                <a:srgbClr val="E60E65"/>
              </a:solidFill>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algn="ctr"/>
            <a:r>
              <a:rPr lang="cy-GB" sz="600" b="1" dirty="0">
                <a:solidFill>
                  <a:schemeClr val="bg1"/>
                </a:solidFill>
              </a:rPr>
              <a:t>CREU</a:t>
            </a:r>
            <a:endParaRPr lang="en-GB" sz="600" b="1" dirty="0">
              <a:solidFill>
                <a:schemeClr val="bg1"/>
              </a:solidFill>
            </a:endParaRPr>
          </a:p>
          <a:p>
            <a:pPr algn="ctr"/>
            <a:r>
              <a:rPr lang="cy-GB" sz="600" b="1" dirty="0">
                <a:solidFill>
                  <a:schemeClr val="bg1"/>
                </a:solidFill>
              </a:rPr>
              <a:t>IECHYD</a:t>
            </a:r>
            <a:endParaRPr lang="en-GB" sz="600" b="1" dirty="0">
              <a:solidFill>
                <a:schemeClr val="bg1"/>
              </a:solidFill>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algn="ctr"/>
            <a:r>
              <a:rPr lang="cy-GB" sz="600" b="1" dirty="0">
                <a:solidFill>
                  <a:schemeClr val="bg1"/>
                </a:solidFill>
              </a:rPr>
              <a:t>GWELLA</a:t>
            </a:r>
          </a:p>
          <a:p>
            <a:pPr algn="ctr"/>
            <a:r>
              <a:rPr lang="cy-GB" sz="600" b="1" dirty="0">
                <a:solidFill>
                  <a:schemeClr val="bg1"/>
                </a:solidFill>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algn="ctr"/>
            <a:r>
              <a:rPr lang="cy-GB" sz="600" b="1" dirty="0">
                <a:solidFill>
                  <a:schemeClr val="bg1"/>
                </a:solidFill>
              </a:rPr>
              <a:t>YSBRYDOLI</a:t>
            </a:r>
          </a:p>
          <a:p>
            <a:pPr algn="ctr"/>
            <a:r>
              <a:rPr lang="cy-GB" sz="600" b="1" dirty="0">
                <a:solidFill>
                  <a:schemeClr val="bg1"/>
                </a:solidFill>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algn="ctr"/>
            <a:r>
              <a:rPr lang="cy-GB" sz="600" b="1" dirty="0">
                <a:solidFill>
                  <a:schemeClr val="bg1"/>
                </a:solidFill>
              </a:rPr>
              <a:t>CYNNAL EIN</a:t>
            </a:r>
          </a:p>
          <a:p>
            <a:pPr algn="ctr"/>
            <a:r>
              <a:rPr lang="cy-GB" sz="600" b="1" dirty="0">
                <a:solidFill>
                  <a:schemeClr val="bg1"/>
                </a:solidFill>
              </a:rPr>
              <a:t>DYFODOL</a:t>
            </a:r>
          </a:p>
        </p:txBody>
      </p:sp>
      <p:pic>
        <p:nvPicPr>
          <p:cNvPr id="1026" name="Picture 2" descr="11446454_CTM_ValuesAndBehaviours_Launch_EmailHeader_biling_600x150_REPRO_v01_ME-022 (00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7"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algn="r"/>
              <a:r>
                <a:rPr lang="cy-GB" sz="1600" b="1" spc="0" dirty="0">
                  <a:latin typeface="+mj-lt"/>
                </a:rPr>
                <a:t>Ein Hiechyd</a:t>
              </a:r>
              <a:endParaRPr lang="en-GB" sz="1600" b="1" spc="0" dirty="0">
                <a:latin typeface="+mj-lt"/>
              </a:endParaRPr>
            </a:p>
            <a:p>
              <a:pPr algn="r"/>
              <a:r>
                <a:rPr lang="cy-GB" sz="1600" b="1" spc="0" dirty="0">
                  <a:latin typeface="+mj-lt"/>
                </a:rPr>
                <a:t>Ein Dyfodol</a:t>
              </a:r>
              <a:endParaRPr lang="en-GB" sz="1600" b="1" spc="0" dirty="0">
                <a:latin typeface="+mj-lt"/>
              </a:endParaRPr>
            </a:p>
            <a:p>
              <a:pPr algn="r"/>
              <a:r>
                <a:rPr lang="cy-GB" sz="800" b="1" spc="0" dirty="0">
                  <a:solidFill>
                    <a:srgbClr val="DD931E"/>
                  </a:solidFill>
                  <a:latin typeface="+mj-lt"/>
                </a:rPr>
                <a:t>DATBLYGU CYMUNEDAU</a:t>
              </a:r>
              <a:endParaRPr lang="en-GB" sz="800" b="1" spc="0" dirty="0">
                <a:solidFill>
                  <a:srgbClr val="DD931E"/>
                </a:solidFill>
                <a:latin typeface="+mj-lt"/>
              </a:endParaRPr>
            </a:p>
            <a:p>
              <a:pPr algn="r"/>
              <a:r>
                <a:rPr lang="cy-GB" sz="800" b="1" spc="0" dirty="0">
                  <a:solidFill>
                    <a:srgbClr val="DD931E"/>
                  </a:solidFill>
                  <a:latin typeface="+mj-lt"/>
                </a:rPr>
                <a:t>IACHACH GYDA’N GILYDD</a:t>
              </a:r>
              <a:endParaRPr lang="en-GB" sz="800" b="1" spc="0" dirty="0">
                <a:solidFill>
                  <a:srgbClr val="DD931E"/>
                </a:solidFill>
                <a:latin typeface="+mj-lt"/>
              </a:endParaRPr>
            </a:p>
            <a:p>
              <a:pPr algn="r"/>
              <a:endParaRPr lang="en-GB" sz="800" b="1" spc="0" dirty="0">
                <a:latin typeface="+mj-lt"/>
              </a:endParaRPr>
            </a:p>
          </p:txBody>
        </p:sp>
        <p:pic>
          <p:nvPicPr>
            <p:cNvPr id="22"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b="1" dirty="0">
              <a:solidFill>
                <a:srgbClr val="E60E65"/>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3965984411"/>
              </p:ext>
            </p:extLst>
          </p:nvPr>
        </p:nvGraphicFramePr>
        <p:xfrm>
          <a:off x="502918" y="2013159"/>
          <a:ext cx="5895022" cy="4175694"/>
        </p:xfrm>
        <a:graphic>
          <a:graphicData uri="http://schemas.openxmlformats.org/drawingml/2006/table">
            <a:tbl>
              <a:tblPr>
                <a:tableStyleId>{5C22544A-7EE6-4342-B048-85BDC9FD1C3A}</a:tableStyleId>
              </a:tblPr>
              <a:tblGrid>
                <a:gridCol w="4855556">
                  <a:extLst>
                    <a:ext uri="{9D8B030D-6E8A-4147-A177-3AD203B41FA5}">
                      <a16:colId xmlns:a16="http://schemas.microsoft.com/office/drawing/2014/main" val="1682581686"/>
                    </a:ext>
                  </a:extLst>
                </a:gridCol>
                <a:gridCol w="1039466">
                  <a:extLst>
                    <a:ext uri="{9D8B030D-6E8A-4147-A177-3AD203B41FA5}">
                      <a16:colId xmlns:a16="http://schemas.microsoft.com/office/drawing/2014/main" val="2537058914"/>
                    </a:ext>
                  </a:extLst>
                </a:gridCol>
              </a:tblGrid>
              <a:tr h="488990">
                <a:tc>
                  <a:txBody>
                    <a:bodyPr/>
                    <a:lstStyle/>
                    <a:p>
                      <a:pPr algn="l" fontAlgn="ctr"/>
                      <a:endParaRPr lang="en-GB"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600" u="none" strike="noStrike" dirty="0">
                          <a:effectLst/>
                        </a:rPr>
                        <a:t>£m</a:t>
                      </a:r>
                      <a:endParaRPr lang="en-GB" sz="16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226729184"/>
                  </a:ext>
                </a:extLst>
              </a:tr>
              <a:tr h="488990">
                <a:tc>
                  <a:txBody>
                    <a:bodyPr/>
                    <a:lstStyle/>
                    <a:p>
                      <a:pPr algn="l" fontAlgn="ctr"/>
                      <a:r>
                        <a:rPr lang="en-GB" sz="1600" u="none" strike="noStrike" dirty="0">
                          <a:effectLst/>
                        </a:rPr>
                        <a:t>B'Fwd 1 April 2022</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600" u="none" strike="noStrike" dirty="0">
                          <a:effectLst/>
                        </a:rPr>
                        <a:t>44.5</a:t>
                      </a:r>
                      <a:endParaRPr lang="en-GB" sz="16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132757067"/>
                  </a:ext>
                </a:extLst>
              </a:tr>
              <a:tr h="488990">
                <a:tc>
                  <a:txBody>
                    <a:bodyPr/>
                    <a:lstStyle/>
                    <a:p>
                      <a:pPr algn="l" fontAlgn="ctr"/>
                      <a:r>
                        <a:rPr lang="en-GB" sz="1600" u="none" strike="noStrike" dirty="0">
                          <a:effectLst/>
                        </a:rPr>
                        <a:t>Planned surplus</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600" u="none" strike="noStrike" dirty="0">
                          <a:effectLst/>
                        </a:rPr>
                        <a:t>-16.5</a:t>
                      </a:r>
                      <a:endParaRPr lang="en-GB" sz="16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387145071"/>
                  </a:ext>
                </a:extLst>
              </a:tr>
              <a:tr h="488990">
                <a:tc>
                  <a:txBody>
                    <a:bodyPr/>
                    <a:lstStyle/>
                    <a:p>
                      <a:pPr marL="0" algn="l" defTabSz="914400" rtl="0" eaLnBrk="1" fontAlgn="b" latinLnBrk="0" hangingPunct="1"/>
                      <a:r>
                        <a:rPr lang="en-GB" sz="1600" b="1" u="none" strike="noStrike" kern="1200" dirty="0">
                          <a:solidFill>
                            <a:schemeClr val="dk1"/>
                          </a:solidFill>
                          <a:effectLst/>
                          <a:latin typeface="+mn-lt"/>
                          <a:ea typeface="+mn-ea"/>
                          <a:cs typeface="+mn-cs"/>
                        </a:rPr>
                        <a:t>Planned Recurrent Deficit 31 March 2023</a:t>
                      </a:r>
                    </a:p>
                  </a:txBody>
                  <a:tcPr marL="0" marR="0" marT="0" marB="0" anchor="ctr"/>
                </a:tc>
                <a:tc>
                  <a:txBody>
                    <a:bodyPr/>
                    <a:lstStyle/>
                    <a:p>
                      <a:pPr marL="0" algn="ctr" defTabSz="914400" rtl="0" eaLnBrk="1" fontAlgn="b" latinLnBrk="0" hangingPunct="1"/>
                      <a:r>
                        <a:rPr lang="en-GB" sz="1600" b="1" u="none" strike="noStrike" kern="1200" dirty="0">
                          <a:solidFill>
                            <a:schemeClr val="dk1"/>
                          </a:solidFill>
                          <a:effectLst/>
                          <a:latin typeface="+mn-lt"/>
                          <a:ea typeface="+mn-ea"/>
                          <a:cs typeface="+mn-cs"/>
                        </a:rPr>
                        <a:t>28.0</a:t>
                      </a:r>
                    </a:p>
                  </a:txBody>
                  <a:tcPr marL="0" marR="0" marT="0" marB="0" anchor="ctr"/>
                </a:tc>
                <a:extLst>
                  <a:ext uri="{0D108BD9-81ED-4DB2-BD59-A6C34878D82A}">
                    <a16:rowId xmlns:a16="http://schemas.microsoft.com/office/drawing/2014/main" val="3197502503"/>
                  </a:ext>
                </a:extLst>
              </a:tr>
              <a:tr h="488990">
                <a:tc>
                  <a:txBody>
                    <a:bodyPr/>
                    <a:lstStyle/>
                    <a:p>
                      <a:pPr algn="l" fontAlgn="ctr"/>
                      <a:r>
                        <a:rPr lang="en-GB" sz="1600" u="none" strike="noStrike" dirty="0">
                          <a:effectLst/>
                        </a:rPr>
                        <a:t>Recurrent CRES shortfalls 22/23</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600" u="none" strike="noStrike" dirty="0">
                          <a:effectLst/>
                        </a:rPr>
                        <a:t>7.2</a:t>
                      </a:r>
                      <a:endParaRPr lang="en-GB" sz="16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997326387"/>
                  </a:ext>
                </a:extLst>
              </a:tr>
              <a:tr h="688985">
                <a:tc>
                  <a:txBody>
                    <a:bodyPr/>
                    <a:lstStyle/>
                    <a:p>
                      <a:pPr algn="l" fontAlgn="ctr"/>
                      <a:r>
                        <a:rPr lang="en-GB" sz="1600" u="none" strike="noStrike" dirty="0">
                          <a:effectLst/>
                        </a:rPr>
                        <a:t>Other recurrent overspends 22/23</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600" u="none" strike="noStrike" dirty="0">
                          <a:effectLst/>
                        </a:rPr>
                        <a:t>25.7</a:t>
                      </a:r>
                      <a:endParaRPr lang="en-GB" sz="16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485523763"/>
                  </a:ext>
                </a:extLst>
              </a:tr>
              <a:tr h="510249">
                <a:tc>
                  <a:txBody>
                    <a:bodyPr/>
                    <a:lstStyle/>
                    <a:p>
                      <a:pPr algn="l" fontAlgn="ctr"/>
                      <a:r>
                        <a:rPr lang="en-GB" sz="1600" b="1" u="none" strike="noStrike" dirty="0">
                          <a:effectLst/>
                        </a:rPr>
                        <a:t> Forecast</a:t>
                      </a:r>
                      <a:r>
                        <a:rPr lang="en-GB" sz="1600" b="1" u="none" strike="noStrike" baseline="0" dirty="0">
                          <a:effectLst/>
                        </a:rPr>
                        <a:t> Core Recurrent Deficit 31 March 2023</a:t>
                      </a:r>
                      <a:endParaRPr lang="en-GB"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n-GB" sz="1600" b="1" u="none" strike="noStrike" dirty="0">
                          <a:effectLst/>
                        </a:rPr>
                        <a:t>60.9</a:t>
                      </a:r>
                      <a:endParaRPr lang="en-GB" sz="16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167317582"/>
                  </a:ext>
                </a:extLst>
              </a:tr>
              <a:tr h="531510">
                <a:tc>
                  <a:txBody>
                    <a:bodyPr/>
                    <a:lstStyle/>
                    <a:p>
                      <a:pPr marL="0" algn="l" defTabSz="914400" rtl="0" eaLnBrk="1" fontAlgn="ctr" latinLnBrk="0" hangingPunct="1"/>
                      <a:endParaRPr lang="en-GB" sz="1600" b="1" u="none" strike="noStrike" kern="1200" dirty="0">
                        <a:solidFill>
                          <a:schemeClr val="dk1"/>
                        </a:solidFill>
                        <a:effectLst/>
                        <a:latin typeface="+mn-lt"/>
                        <a:ea typeface="+mn-ea"/>
                        <a:cs typeface="+mn-cs"/>
                      </a:endParaRPr>
                    </a:p>
                  </a:txBody>
                  <a:tcPr marL="0" marR="0" marT="0" marB="0" anchor="ctr"/>
                </a:tc>
                <a:tc>
                  <a:txBody>
                    <a:bodyPr/>
                    <a:lstStyle/>
                    <a:p>
                      <a:pPr marL="0" algn="ctr" defTabSz="914400" rtl="0" eaLnBrk="1" fontAlgn="ctr" latinLnBrk="0" hangingPunct="1"/>
                      <a:endParaRPr lang="en-GB" sz="1600" b="1" u="none" strike="noStrike" kern="1200" dirty="0">
                        <a:solidFill>
                          <a:schemeClr val="dk1"/>
                        </a:solidFill>
                        <a:effectLst/>
                        <a:latin typeface="+mn-lt"/>
                        <a:ea typeface="+mn-ea"/>
                        <a:cs typeface="+mn-cs"/>
                      </a:endParaRPr>
                    </a:p>
                  </a:txBody>
                  <a:tcPr marL="0" marR="0" marT="0" marB="0" anchor="ctr"/>
                </a:tc>
                <a:extLst>
                  <a:ext uri="{0D108BD9-81ED-4DB2-BD59-A6C34878D82A}">
                    <a16:rowId xmlns:a16="http://schemas.microsoft.com/office/drawing/2014/main" val="841097123"/>
                  </a:ext>
                </a:extLst>
              </a:tr>
            </a:tbl>
          </a:graphicData>
        </a:graphic>
      </p:graphicFrame>
      <p:sp>
        <p:nvSpPr>
          <p:cNvPr id="25" name="TextBox 24"/>
          <p:cNvSpPr txBox="1"/>
          <p:nvPr/>
        </p:nvSpPr>
        <p:spPr>
          <a:xfrm>
            <a:off x="6635384" y="2044082"/>
            <a:ext cx="5269117" cy="4039567"/>
          </a:xfrm>
          <a:prstGeom prst="rect">
            <a:avLst/>
          </a:prstGeom>
          <a:noFill/>
        </p:spPr>
        <p:txBody>
          <a:bodyPr wrap="square" rtlCol="0">
            <a:spAutoFit/>
          </a:bodyPr>
          <a:lstStyle/>
          <a:p>
            <a:pPr algn="just"/>
            <a:r>
              <a:rPr lang="en-GB" sz="1350" dirty="0">
                <a:solidFill>
                  <a:schemeClr val="tx1">
                    <a:lumMod val="50000"/>
                  </a:schemeClr>
                </a:solidFill>
                <a:latin typeface="Verdana" panose="020B0604030504040204" pitchFamily="34" charset="0"/>
                <a:ea typeface="Verdana" panose="020B0604030504040204" pitchFamily="34" charset="0"/>
              </a:rPr>
              <a:t>The main drivers for the £32m deterioration in the forecast underlying deficit of £60.9m compared to the 22/23 plan of £28.0m are:</a:t>
            </a:r>
          </a:p>
          <a:p>
            <a:pPr algn="just"/>
            <a:endParaRPr lang="en-GB" sz="1350" dirty="0">
              <a:solidFill>
                <a:schemeClr val="tx1">
                  <a:lumMod val="50000"/>
                </a:schemeClr>
              </a:solidFill>
              <a:latin typeface="Verdana" panose="020B0604030504040204" pitchFamily="34" charset="0"/>
              <a:ea typeface="Verdana" panose="020B0604030504040204" pitchFamily="34" charset="0"/>
            </a:endParaRPr>
          </a:p>
          <a:p>
            <a:pPr marL="285750" indent="-285750" algn="just">
              <a:buFont typeface="Wingdings" panose="05000000000000000000" pitchFamily="2" charset="2"/>
              <a:buChar char="q"/>
            </a:pPr>
            <a:r>
              <a:rPr lang="en-GB" sz="1350" dirty="0">
                <a:solidFill>
                  <a:schemeClr val="tx1">
                    <a:lumMod val="50000"/>
                  </a:schemeClr>
                </a:solidFill>
                <a:latin typeface="Verdana" panose="020B0604030504040204" pitchFamily="34" charset="0"/>
                <a:ea typeface="Verdana" panose="020B0604030504040204" pitchFamily="34" charset="0"/>
              </a:rPr>
              <a:t>Recurrent shortfall of savings delivery of £7.2m against the £17.3m savings plan.</a:t>
            </a:r>
          </a:p>
          <a:p>
            <a:pPr algn="just"/>
            <a:endParaRPr lang="en-GB" sz="1350" dirty="0">
              <a:solidFill>
                <a:schemeClr val="tx1">
                  <a:lumMod val="50000"/>
                </a:schemeClr>
              </a:solidFill>
              <a:latin typeface="Verdana" panose="020B0604030504040204" pitchFamily="34" charset="0"/>
              <a:ea typeface="Verdana" panose="020B0604030504040204" pitchFamily="34" charset="0"/>
            </a:endParaRPr>
          </a:p>
          <a:p>
            <a:pPr marL="285750" indent="-285750" algn="just">
              <a:buFont typeface="Wingdings" panose="05000000000000000000" pitchFamily="2" charset="2"/>
              <a:buChar char="q"/>
            </a:pPr>
            <a:r>
              <a:rPr lang="en-GB" sz="1350" dirty="0">
                <a:solidFill>
                  <a:schemeClr val="tx1">
                    <a:lumMod val="50000"/>
                  </a:schemeClr>
                </a:solidFill>
                <a:latin typeface="Verdana" panose="020B0604030504040204" pitchFamily="34" charset="0"/>
                <a:ea typeface="Verdana" panose="020B0604030504040204" pitchFamily="34" charset="0"/>
              </a:rPr>
              <a:t>Continuation of historic delegated underlying deficits of £11m, indicated as a risk to our 22/23 plan.</a:t>
            </a:r>
          </a:p>
          <a:p>
            <a:pPr algn="just"/>
            <a:endParaRPr lang="en-GB" sz="1350" dirty="0">
              <a:solidFill>
                <a:schemeClr val="tx1">
                  <a:lumMod val="50000"/>
                </a:schemeClr>
              </a:solidFill>
              <a:latin typeface="Verdana" panose="020B0604030504040204" pitchFamily="34" charset="0"/>
              <a:ea typeface="Verdana" panose="020B0604030504040204" pitchFamily="34" charset="0"/>
            </a:endParaRPr>
          </a:p>
          <a:p>
            <a:pPr marL="285750" indent="-285750" algn="just">
              <a:buFont typeface="Wingdings" panose="05000000000000000000" pitchFamily="2" charset="2"/>
              <a:buChar char="q"/>
            </a:pPr>
            <a:r>
              <a:rPr lang="en-GB" sz="1350" dirty="0">
                <a:solidFill>
                  <a:schemeClr val="tx1">
                    <a:lumMod val="50000"/>
                  </a:schemeClr>
                </a:solidFill>
                <a:latin typeface="Verdana" panose="020B0604030504040204" pitchFamily="34" charset="0"/>
                <a:ea typeface="Verdana" panose="020B0604030504040204" pitchFamily="34" charset="0"/>
              </a:rPr>
              <a:t>Primary care prescribing growth during 22/23 in excess of plan £9.4m</a:t>
            </a:r>
          </a:p>
          <a:p>
            <a:pPr algn="just"/>
            <a:endParaRPr lang="en-GB" sz="1350" dirty="0">
              <a:solidFill>
                <a:schemeClr val="tx1">
                  <a:lumMod val="50000"/>
                </a:schemeClr>
              </a:solidFill>
              <a:latin typeface="Verdana" panose="020B0604030504040204" pitchFamily="34" charset="0"/>
              <a:ea typeface="Verdana" panose="020B0604030504040204" pitchFamily="34" charset="0"/>
            </a:endParaRPr>
          </a:p>
          <a:p>
            <a:pPr marL="285750" indent="-285750" algn="just">
              <a:buFont typeface="Wingdings" panose="05000000000000000000" pitchFamily="2" charset="2"/>
              <a:buChar char="q"/>
            </a:pPr>
            <a:r>
              <a:rPr lang="en-GB" sz="1350" dirty="0">
                <a:solidFill>
                  <a:schemeClr val="tx1">
                    <a:lumMod val="50000"/>
                  </a:schemeClr>
                </a:solidFill>
                <a:latin typeface="Verdana" panose="020B0604030504040204" pitchFamily="34" charset="0"/>
                <a:ea typeface="Verdana" panose="020B0604030504040204" pitchFamily="34" charset="0"/>
              </a:rPr>
              <a:t>Shortfall of £1.9m pay award funding for 2022/23.</a:t>
            </a:r>
          </a:p>
          <a:p>
            <a:pPr marL="285750" indent="-285750" algn="just">
              <a:buFont typeface="Wingdings" panose="05000000000000000000" pitchFamily="2" charset="2"/>
              <a:buChar char="q"/>
            </a:pPr>
            <a:endParaRPr lang="en-GB" sz="1350" dirty="0">
              <a:solidFill>
                <a:schemeClr val="tx1">
                  <a:lumMod val="50000"/>
                </a:schemeClr>
              </a:solidFill>
              <a:latin typeface="Verdana" panose="020B0604030504040204" pitchFamily="34" charset="0"/>
              <a:ea typeface="Verdana" panose="020B0604030504040204" pitchFamily="34" charset="0"/>
            </a:endParaRPr>
          </a:p>
          <a:p>
            <a:pPr marL="285750" indent="-285750" algn="just">
              <a:buFont typeface="Wingdings" panose="05000000000000000000" pitchFamily="2" charset="2"/>
              <a:buChar char="q"/>
            </a:pPr>
            <a:r>
              <a:rPr lang="en-GB" sz="1350" dirty="0">
                <a:solidFill>
                  <a:schemeClr val="tx1">
                    <a:lumMod val="50000"/>
                  </a:schemeClr>
                </a:solidFill>
                <a:latin typeface="Verdana" panose="020B0604030504040204" pitchFamily="34" charset="0"/>
                <a:ea typeface="Verdana" panose="020B0604030504040204" pitchFamily="34" charset="0"/>
              </a:rPr>
              <a:t>Secondary care drugs &amp; NICE have exceed the planned growth by £1.0m</a:t>
            </a:r>
          </a:p>
          <a:p>
            <a:pPr algn="just"/>
            <a:endParaRPr lang="en-GB" sz="1350" dirty="0">
              <a:solidFill>
                <a:schemeClr val="tx1">
                  <a:lumMod val="50000"/>
                </a:schemeClr>
              </a:solidFill>
              <a:latin typeface="Verdana" panose="020B0604030504040204" pitchFamily="34" charset="0"/>
              <a:ea typeface="Verdana" panose="020B0604030504040204" pitchFamily="34" charset="0"/>
            </a:endParaRPr>
          </a:p>
          <a:p>
            <a:pPr marL="285750" indent="-285750" algn="just">
              <a:buFont typeface="Wingdings" panose="05000000000000000000" pitchFamily="2" charset="2"/>
              <a:buChar char="q"/>
            </a:pPr>
            <a:r>
              <a:rPr lang="en-GB" sz="1350" dirty="0">
                <a:solidFill>
                  <a:schemeClr val="tx1">
                    <a:lumMod val="50000"/>
                  </a:schemeClr>
                </a:solidFill>
                <a:latin typeface="Verdana" panose="020B0604030504040204" pitchFamily="34" charset="0"/>
                <a:ea typeface="Verdana" panose="020B0604030504040204" pitchFamily="34" charset="0"/>
              </a:rPr>
              <a:t>CHC Price Inflation in excess of 22/23 plan £0.5m</a:t>
            </a:r>
          </a:p>
        </p:txBody>
      </p:sp>
      <p:sp>
        <p:nvSpPr>
          <p:cNvPr id="26" name="Footer Placeholder 5">
            <a:extLst>
              <a:ext uri="{FF2B5EF4-FFF2-40B4-BE49-F238E27FC236}">
                <a16:creationId xmlns:a16="http://schemas.microsoft.com/office/drawing/2014/main" id="{A61E5B56-9404-49F3-8337-C54FB6556737}"/>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7" name="Rectangle 26">
            <a:extLst>
              <a:ext uri="{FF2B5EF4-FFF2-40B4-BE49-F238E27FC236}">
                <a16:creationId xmlns:a16="http://schemas.microsoft.com/office/drawing/2014/main" id="{11CA5F57-0704-46DE-83B6-9083938F7339}"/>
              </a:ext>
            </a:extLst>
          </p:cNvPr>
          <p:cNvSpPr/>
          <p:nvPr/>
        </p:nvSpPr>
        <p:spPr>
          <a:xfrm>
            <a:off x="0" y="1481759"/>
            <a:ext cx="4322017" cy="461665"/>
          </a:xfrm>
          <a:prstGeom prst="rect">
            <a:avLst/>
          </a:prstGeom>
          <a:solidFill>
            <a:srgbClr val="2C4295"/>
          </a:solidFill>
          <a:ln>
            <a:solidFill>
              <a:srgbClr val="002060"/>
            </a:solidFill>
          </a:ln>
        </p:spPr>
        <p:txBody>
          <a:bodyPr wrap="none" lIns="91440" tIns="45720" rIns="91440" bIns="45720" anchor="t">
            <a:spAutoFit/>
          </a:bodyPr>
          <a:lstStyle/>
          <a:p>
            <a:pPr>
              <a:defRPr/>
            </a:pPr>
            <a:r>
              <a:rPr lang="en-GB" sz="2400" b="1" dirty="0">
                <a:solidFill>
                  <a:schemeClr val="bg2"/>
                </a:solidFill>
                <a:latin typeface="Verdana"/>
                <a:ea typeface="Verdana"/>
              </a:rPr>
              <a:t>Underlying Deficit: Core</a:t>
            </a:r>
            <a:endParaRPr kumimoji="0" lang="en-GB" sz="2400" b="1" i="0" u="none" strike="noStrike" kern="1200" cap="none" spc="0" normalizeH="0" baseline="0" noProof="0" dirty="0">
              <a:ln>
                <a:noFill/>
              </a:ln>
              <a:solidFill>
                <a:schemeClr val="bg2"/>
              </a:solidFill>
              <a:effectLst/>
              <a:uLnTx/>
              <a:uFillTx/>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0767732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a:xfrm>
            <a:off x="959429" y="4885634"/>
            <a:ext cx="10273141" cy="548680"/>
          </a:xfrm>
        </p:spPr>
        <p:txBody>
          <a:bodyPr/>
          <a:lstStyle/>
          <a:p>
            <a:r>
              <a:rPr lang="en-US" dirty="0"/>
              <a:t>Presentation title - edit in Header and Footer</a:t>
            </a:r>
          </a:p>
        </p:txBody>
      </p:sp>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itle 1"/>
          <p:cNvSpPr txBox="1">
            <a:spLocks/>
          </p:cNvSpPr>
          <p:nvPr/>
        </p:nvSpPr>
        <p:spPr>
          <a:xfrm>
            <a:off x="3893769" y="224414"/>
            <a:ext cx="4985555" cy="873622"/>
          </a:xfrm>
          <a:prstGeom prst="rect">
            <a:avLst/>
          </a:prstGeom>
        </p:spPr>
        <p:txBody>
          <a:bodyPr vert="horz" lIns="0" tIns="0" rIns="0" bIns="0" rtlCol="0" anchor="t" anchorCtr="0">
            <a:normAutofit fontScale="92500" lnSpcReduction="20000"/>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algn="ctr"/>
            <a:r>
              <a:rPr lang="en-GB" sz="3500" b="1" dirty="0">
                <a:solidFill>
                  <a:schemeClr val="bg1"/>
                </a:solidFill>
                <a:latin typeface="Verdana"/>
                <a:ea typeface="Verdana"/>
              </a:rPr>
              <a:t>Underlying Deficit: Covid Response Costs</a:t>
            </a:r>
            <a:r>
              <a:rPr lang="en-GB" b="1" dirty="0">
                <a:solidFill>
                  <a:schemeClr val="bg1"/>
                </a:solidFill>
                <a:latin typeface="Verdana"/>
                <a:ea typeface="Verdana"/>
              </a:rPr>
              <a:t> </a:t>
            </a:r>
            <a:endParaRPr lang="en-GB" dirty="0">
              <a:solidFill>
                <a:srgbClr val="E60E65"/>
              </a:solidFill>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algn="ctr"/>
            <a:r>
              <a:rPr lang="cy-GB" sz="600" b="1" dirty="0">
                <a:solidFill>
                  <a:schemeClr val="bg1"/>
                </a:solidFill>
              </a:rPr>
              <a:t>CREU</a:t>
            </a:r>
            <a:endParaRPr lang="en-GB" sz="600" b="1" dirty="0">
              <a:solidFill>
                <a:schemeClr val="bg1"/>
              </a:solidFill>
            </a:endParaRPr>
          </a:p>
          <a:p>
            <a:pPr algn="ctr"/>
            <a:r>
              <a:rPr lang="cy-GB" sz="600" b="1" dirty="0">
                <a:solidFill>
                  <a:schemeClr val="bg1"/>
                </a:solidFill>
              </a:rPr>
              <a:t>IECHYD</a:t>
            </a:r>
            <a:endParaRPr lang="en-GB" sz="600" b="1" dirty="0">
              <a:solidFill>
                <a:schemeClr val="bg1"/>
              </a:solidFill>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algn="ctr"/>
            <a:r>
              <a:rPr lang="cy-GB" sz="600" b="1" dirty="0">
                <a:solidFill>
                  <a:schemeClr val="bg1"/>
                </a:solidFill>
              </a:rPr>
              <a:t>GWELLA</a:t>
            </a:r>
          </a:p>
          <a:p>
            <a:pPr algn="ctr"/>
            <a:r>
              <a:rPr lang="cy-GB" sz="600" b="1" dirty="0">
                <a:solidFill>
                  <a:schemeClr val="bg1"/>
                </a:solidFill>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algn="ctr"/>
            <a:r>
              <a:rPr lang="cy-GB" sz="600" b="1" dirty="0">
                <a:solidFill>
                  <a:schemeClr val="bg1"/>
                </a:solidFill>
              </a:rPr>
              <a:t>YSBRYDOLI</a:t>
            </a:r>
          </a:p>
          <a:p>
            <a:pPr algn="ctr"/>
            <a:r>
              <a:rPr lang="cy-GB" sz="600" b="1" dirty="0">
                <a:solidFill>
                  <a:schemeClr val="bg1"/>
                </a:solidFill>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algn="ctr"/>
            <a:r>
              <a:rPr lang="cy-GB" sz="600" b="1" dirty="0">
                <a:solidFill>
                  <a:schemeClr val="bg1"/>
                </a:solidFill>
              </a:rPr>
              <a:t>CYNNAL EIN</a:t>
            </a:r>
          </a:p>
          <a:p>
            <a:pPr algn="ctr"/>
            <a:r>
              <a:rPr lang="cy-GB" sz="600" b="1" dirty="0">
                <a:solidFill>
                  <a:schemeClr val="bg1"/>
                </a:solidFill>
              </a:rPr>
              <a:t>DYFODOL</a:t>
            </a:r>
          </a:p>
        </p:txBody>
      </p:sp>
      <p:pic>
        <p:nvPicPr>
          <p:cNvPr id="1026" name="Picture 2" descr="11446454_CTM_ValuesAndBehaviours_Launch_EmailHeader_biling_600x150_REPRO_v01_ME-022 (00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7"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algn="r"/>
              <a:r>
                <a:rPr lang="cy-GB" sz="1600" b="1" spc="0" dirty="0">
                  <a:latin typeface="+mj-lt"/>
                </a:rPr>
                <a:t>Ein Hiechyd</a:t>
              </a:r>
              <a:endParaRPr lang="en-GB" sz="1600" b="1" spc="0" dirty="0">
                <a:latin typeface="+mj-lt"/>
              </a:endParaRPr>
            </a:p>
            <a:p>
              <a:pPr algn="r"/>
              <a:r>
                <a:rPr lang="cy-GB" sz="1600" b="1" spc="0" dirty="0">
                  <a:latin typeface="+mj-lt"/>
                </a:rPr>
                <a:t>Ein Dyfodol</a:t>
              </a:r>
              <a:endParaRPr lang="en-GB" sz="1600" b="1" spc="0" dirty="0">
                <a:latin typeface="+mj-lt"/>
              </a:endParaRPr>
            </a:p>
            <a:p>
              <a:pPr algn="r"/>
              <a:r>
                <a:rPr lang="cy-GB" sz="800" b="1" spc="0" dirty="0">
                  <a:solidFill>
                    <a:srgbClr val="DD931E"/>
                  </a:solidFill>
                  <a:latin typeface="+mj-lt"/>
                </a:rPr>
                <a:t>DATBLYGU CYMUNEDAU</a:t>
              </a:r>
              <a:endParaRPr lang="en-GB" sz="800" b="1" spc="0" dirty="0">
                <a:solidFill>
                  <a:srgbClr val="DD931E"/>
                </a:solidFill>
                <a:latin typeface="+mj-lt"/>
              </a:endParaRPr>
            </a:p>
            <a:p>
              <a:pPr algn="r"/>
              <a:r>
                <a:rPr lang="cy-GB" sz="800" b="1" spc="0" dirty="0">
                  <a:solidFill>
                    <a:srgbClr val="DD931E"/>
                  </a:solidFill>
                  <a:latin typeface="+mj-lt"/>
                </a:rPr>
                <a:t>IACHACH GYDA’N GILYDD</a:t>
              </a:r>
              <a:endParaRPr lang="en-GB" sz="800" b="1" spc="0" dirty="0">
                <a:solidFill>
                  <a:srgbClr val="DD931E"/>
                </a:solidFill>
                <a:latin typeface="+mj-lt"/>
              </a:endParaRPr>
            </a:p>
            <a:p>
              <a:pPr algn="r"/>
              <a:endParaRPr lang="en-GB" sz="800" b="1" spc="0" dirty="0">
                <a:latin typeface="+mj-lt"/>
              </a:endParaRPr>
            </a:p>
          </p:txBody>
        </p:sp>
        <p:pic>
          <p:nvPicPr>
            <p:cNvPr id="22"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graphicFrame>
        <p:nvGraphicFramePr>
          <p:cNvPr id="8" name="Table 7"/>
          <p:cNvGraphicFramePr>
            <a:graphicFrameLocks noGrp="1"/>
          </p:cNvGraphicFramePr>
          <p:nvPr>
            <p:extLst>
              <p:ext uri="{D42A27DB-BD31-4B8C-83A1-F6EECF244321}">
                <p14:modId xmlns:p14="http://schemas.microsoft.com/office/powerpoint/2010/main" val="2188675304"/>
              </p:ext>
            </p:extLst>
          </p:nvPr>
        </p:nvGraphicFramePr>
        <p:xfrm>
          <a:off x="390685" y="2171063"/>
          <a:ext cx="11574779" cy="3933665"/>
        </p:xfrm>
        <a:graphic>
          <a:graphicData uri="http://schemas.openxmlformats.org/drawingml/2006/table">
            <a:tbl>
              <a:tblPr>
                <a:tableStyleId>{5C22544A-7EE6-4342-B048-85BDC9FD1C3A}</a:tableStyleId>
              </a:tblPr>
              <a:tblGrid>
                <a:gridCol w="2256921">
                  <a:extLst>
                    <a:ext uri="{9D8B030D-6E8A-4147-A177-3AD203B41FA5}">
                      <a16:colId xmlns:a16="http://schemas.microsoft.com/office/drawing/2014/main" val="1770384682"/>
                    </a:ext>
                  </a:extLst>
                </a:gridCol>
                <a:gridCol w="1056938">
                  <a:extLst>
                    <a:ext uri="{9D8B030D-6E8A-4147-A177-3AD203B41FA5}">
                      <a16:colId xmlns:a16="http://schemas.microsoft.com/office/drawing/2014/main" val="1020286564"/>
                    </a:ext>
                  </a:extLst>
                </a:gridCol>
                <a:gridCol w="1247664">
                  <a:extLst>
                    <a:ext uri="{9D8B030D-6E8A-4147-A177-3AD203B41FA5}">
                      <a16:colId xmlns:a16="http://schemas.microsoft.com/office/drawing/2014/main" val="186945296"/>
                    </a:ext>
                  </a:extLst>
                </a:gridCol>
                <a:gridCol w="1104620">
                  <a:extLst>
                    <a:ext uri="{9D8B030D-6E8A-4147-A177-3AD203B41FA5}">
                      <a16:colId xmlns:a16="http://schemas.microsoft.com/office/drawing/2014/main" val="1361951239"/>
                    </a:ext>
                  </a:extLst>
                </a:gridCol>
                <a:gridCol w="5908636">
                  <a:extLst>
                    <a:ext uri="{9D8B030D-6E8A-4147-A177-3AD203B41FA5}">
                      <a16:colId xmlns:a16="http://schemas.microsoft.com/office/drawing/2014/main" val="3641292416"/>
                    </a:ext>
                  </a:extLst>
                </a:gridCol>
              </a:tblGrid>
              <a:tr h="446764">
                <a:tc>
                  <a:txBody>
                    <a:bodyPr/>
                    <a:lstStyle/>
                    <a:p>
                      <a:pPr algn="l" fontAlgn="b"/>
                      <a:r>
                        <a:rPr lang="en-GB" sz="1600" b="1" u="none" strike="noStrike" dirty="0">
                          <a:effectLst/>
                        </a:rPr>
                        <a:t>COVID response</a:t>
                      </a:r>
                      <a:endParaRPr lang="en-GB" sz="1600" b="1"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GB" sz="1600" b="1" u="none" strike="noStrike" dirty="0">
                          <a:effectLst/>
                        </a:rPr>
                        <a:t>Q1 actual</a:t>
                      </a:r>
                      <a:endParaRPr lang="en-GB" sz="1600" b="1"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GB" sz="1600" b="1" u="none" strike="noStrike" dirty="0">
                          <a:effectLst/>
                        </a:rPr>
                        <a:t>Q4 forecast</a:t>
                      </a:r>
                      <a:endParaRPr lang="en-GB" sz="1600" b="1"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GB" sz="1600" b="1" u="none" strike="noStrike" dirty="0">
                          <a:effectLst/>
                        </a:rPr>
                        <a:t>Bfwd 23/24</a:t>
                      </a:r>
                      <a:endParaRPr lang="en-GB" sz="1600" b="1" i="0" u="none" strike="noStrike" dirty="0">
                        <a:solidFill>
                          <a:srgbClr val="000000"/>
                        </a:solidFill>
                        <a:effectLst/>
                        <a:latin typeface="Calibri" panose="020F0502020204030204" pitchFamily="34" charset="0"/>
                      </a:endParaRPr>
                    </a:p>
                  </a:txBody>
                  <a:tcPr marL="0" marR="0" marT="0" marB="0" anchor="b"/>
                </a:tc>
                <a:tc>
                  <a:txBody>
                    <a:bodyPr/>
                    <a:lstStyle/>
                    <a:p>
                      <a:pPr marL="0" algn="l" defTabSz="914400" rtl="0" eaLnBrk="1" fontAlgn="b" latinLnBrk="0" hangingPunct="1"/>
                      <a:r>
                        <a:rPr lang="en-GB" sz="1600" b="1" u="none" strike="noStrike" kern="1200" dirty="0">
                          <a:solidFill>
                            <a:schemeClr val="dk1"/>
                          </a:solidFill>
                          <a:effectLst/>
                          <a:latin typeface="+mn-lt"/>
                          <a:ea typeface="+mn-ea"/>
                          <a:cs typeface="+mn-cs"/>
                        </a:rPr>
                        <a:t>Comment</a:t>
                      </a:r>
                    </a:p>
                  </a:txBody>
                  <a:tcPr marL="0" marR="0" marT="0" marB="0" anchor="b"/>
                </a:tc>
                <a:extLst>
                  <a:ext uri="{0D108BD9-81ED-4DB2-BD59-A6C34878D82A}">
                    <a16:rowId xmlns:a16="http://schemas.microsoft.com/office/drawing/2014/main" val="1883765995"/>
                  </a:ext>
                </a:extLst>
              </a:tr>
              <a:tr h="232690">
                <a:tc>
                  <a:txBody>
                    <a:bodyPr/>
                    <a:lstStyle/>
                    <a:p>
                      <a:pPr algn="l" fontAlgn="b"/>
                      <a:r>
                        <a:rPr lang="en-GB" sz="1600" b="1" u="none" strike="noStrike" dirty="0">
                          <a:effectLst/>
                        </a:rPr>
                        <a:t> </a:t>
                      </a:r>
                      <a:endParaRPr lang="en-GB" sz="1600" b="1"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GB" sz="1600" b="1" u="none" strike="noStrike" dirty="0">
                          <a:effectLst/>
                        </a:rPr>
                        <a:t>£m</a:t>
                      </a:r>
                      <a:endParaRPr lang="en-GB" sz="1600" b="1"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GB" sz="1600" b="1" u="none" strike="noStrike" dirty="0">
                          <a:effectLst/>
                        </a:rPr>
                        <a:t>£m</a:t>
                      </a:r>
                      <a:endParaRPr lang="en-GB" sz="1600" b="1"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GB" sz="1600" b="1" u="none" strike="noStrike" dirty="0">
                          <a:effectLst/>
                        </a:rPr>
                        <a:t>£m</a:t>
                      </a:r>
                      <a:endParaRPr lang="en-GB" sz="1600" b="1"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n-GB" sz="1600" b="1"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151857138"/>
                  </a:ext>
                </a:extLst>
              </a:tr>
              <a:tr h="223382">
                <a:tc>
                  <a:txBody>
                    <a:bodyPr/>
                    <a:lstStyle/>
                    <a:p>
                      <a:pPr algn="l" fontAlgn="b"/>
                      <a:r>
                        <a:rPr lang="en-GB" sz="1600" u="none" strike="noStrike" dirty="0">
                          <a:effectLst/>
                        </a:rPr>
                        <a:t>Cleaning standards</a:t>
                      </a:r>
                      <a:endParaRPr lang="en-GB" sz="16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600" u="none" strike="noStrike" dirty="0">
                          <a:effectLst/>
                        </a:rPr>
                        <a:t> 0.36</a:t>
                      </a:r>
                      <a:endParaRPr lang="en-GB" sz="1600" b="0" i="0" u="none" strike="noStrike" dirty="0">
                        <a:solidFill>
                          <a:srgbClr val="000000"/>
                        </a:solidFill>
                        <a:effectLst/>
                        <a:latin typeface="Calibri" panose="020F0502020204030204" pitchFamily="34" charset="0"/>
                      </a:endParaRPr>
                    </a:p>
                  </a:txBody>
                  <a:tcPr marL="0" marR="0" marT="0" marB="0" anchor="b"/>
                </a:tc>
                <a:tc>
                  <a:txBody>
                    <a:bodyPr/>
                    <a:lstStyle/>
                    <a:p>
                      <a:pPr marL="0" algn="r" defTabSz="914400" rtl="0" eaLnBrk="1" fontAlgn="b" latinLnBrk="0" hangingPunct="1"/>
                      <a:r>
                        <a:rPr lang="en-GB" sz="1600" u="none" strike="noStrike" kern="1200" dirty="0">
                          <a:solidFill>
                            <a:schemeClr val="dk1"/>
                          </a:solidFill>
                          <a:effectLst/>
                          <a:latin typeface="+mn-lt"/>
                          <a:ea typeface="+mn-ea"/>
                          <a:cs typeface="+mn-cs"/>
                        </a:rPr>
                        <a:t>0.47</a:t>
                      </a:r>
                    </a:p>
                  </a:txBody>
                  <a:tcPr marL="0" marR="0" marT="0" marB="0" anchor="b"/>
                </a:tc>
                <a:tc>
                  <a:txBody>
                    <a:bodyPr/>
                    <a:lstStyle/>
                    <a:p>
                      <a:pPr marL="0" algn="r" defTabSz="914400" rtl="0" eaLnBrk="1" fontAlgn="b" latinLnBrk="0" hangingPunct="1"/>
                      <a:r>
                        <a:rPr lang="en-GB" sz="1600" u="none" strike="noStrike" kern="1200" dirty="0">
                          <a:solidFill>
                            <a:schemeClr val="dk1"/>
                          </a:solidFill>
                          <a:effectLst/>
                          <a:latin typeface="+mn-lt"/>
                          <a:ea typeface="+mn-ea"/>
                          <a:cs typeface="+mn-cs"/>
                        </a:rPr>
                        <a:t>2.3</a:t>
                      </a:r>
                    </a:p>
                  </a:txBody>
                  <a:tcPr marL="0" marR="0" marT="0" marB="0" anchor="b"/>
                </a:tc>
                <a:tc>
                  <a:txBody>
                    <a:bodyPr/>
                    <a:lstStyle/>
                    <a:p>
                      <a:pPr marL="0" algn="r" defTabSz="914400" rtl="0" eaLnBrk="1" fontAlgn="b" latinLnBrk="0" hangingPunct="1"/>
                      <a:endParaRPr lang="en-GB" sz="16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3008453045"/>
                  </a:ext>
                </a:extLst>
              </a:tr>
              <a:tr h="223382">
                <a:tc>
                  <a:txBody>
                    <a:bodyPr/>
                    <a:lstStyle/>
                    <a:p>
                      <a:pPr algn="l" fontAlgn="b"/>
                      <a:r>
                        <a:rPr lang="en-GB" sz="1600" u="none" strike="noStrike" dirty="0">
                          <a:effectLst/>
                        </a:rPr>
                        <a:t>Capacity &amp; facilities</a:t>
                      </a:r>
                      <a:endParaRPr lang="en-GB" sz="16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600" u="none" strike="noStrike" dirty="0">
                          <a:effectLst/>
                        </a:rPr>
                        <a:t> 1.79</a:t>
                      </a:r>
                      <a:endParaRPr lang="en-GB" sz="1600" b="0" i="0" u="none" strike="noStrike" dirty="0">
                        <a:solidFill>
                          <a:srgbClr val="000000"/>
                        </a:solidFill>
                        <a:effectLst/>
                        <a:latin typeface="Calibri" panose="020F0502020204030204" pitchFamily="34" charset="0"/>
                      </a:endParaRPr>
                    </a:p>
                  </a:txBody>
                  <a:tcPr marL="0" marR="0" marT="0" marB="0" anchor="b"/>
                </a:tc>
                <a:tc>
                  <a:txBody>
                    <a:bodyPr/>
                    <a:lstStyle/>
                    <a:p>
                      <a:pPr marL="0" algn="r" defTabSz="914400" rtl="0" eaLnBrk="1" fontAlgn="b" latinLnBrk="0" hangingPunct="1"/>
                      <a:r>
                        <a:rPr lang="en-GB" sz="1600" u="none" strike="noStrike" kern="1200" dirty="0">
                          <a:solidFill>
                            <a:schemeClr val="dk1"/>
                          </a:solidFill>
                          <a:effectLst/>
                          <a:latin typeface="+mn-lt"/>
                          <a:ea typeface="+mn-ea"/>
                          <a:cs typeface="+mn-cs"/>
                        </a:rPr>
                        <a:t>0.65</a:t>
                      </a:r>
                    </a:p>
                  </a:txBody>
                  <a:tcPr marL="0" marR="0" marT="0" marB="0" anchor="b"/>
                </a:tc>
                <a:tc>
                  <a:txBody>
                    <a:bodyPr/>
                    <a:lstStyle/>
                    <a:p>
                      <a:pPr marL="0" algn="r" defTabSz="914400" rtl="0" eaLnBrk="1" fontAlgn="b" latinLnBrk="0" hangingPunct="1"/>
                      <a:r>
                        <a:rPr lang="en-GB" sz="1600" u="none" strike="noStrike" kern="1200" dirty="0">
                          <a:solidFill>
                            <a:schemeClr val="dk1"/>
                          </a:solidFill>
                          <a:effectLst/>
                          <a:latin typeface="+mn-lt"/>
                          <a:ea typeface="+mn-ea"/>
                          <a:cs typeface="+mn-cs"/>
                        </a:rPr>
                        <a:t>4.4</a:t>
                      </a:r>
                    </a:p>
                  </a:txBody>
                  <a:tcPr marL="0" marR="0" marT="0" marB="0" anchor="b"/>
                </a:tc>
                <a:tc>
                  <a:txBody>
                    <a:bodyPr/>
                    <a:lstStyle/>
                    <a:p>
                      <a:pPr marL="0" algn="r" defTabSz="914400" rtl="0" eaLnBrk="1" fontAlgn="b" latinLnBrk="0" hangingPunct="1"/>
                      <a:endParaRPr lang="en-GB" sz="16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2422592139"/>
                  </a:ext>
                </a:extLst>
              </a:tr>
              <a:tr h="223382">
                <a:tc>
                  <a:txBody>
                    <a:bodyPr/>
                    <a:lstStyle/>
                    <a:p>
                      <a:pPr algn="l" fontAlgn="b"/>
                      <a:r>
                        <a:rPr lang="en-GB" sz="1600" u="none" strike="noStrike" dirty="0">
                          <a:effectLst/>
                        </a:rPr>
                        <a:t>Prescribing</a:t>
                      </a:r>
                      <a:endParaRPr lang="en-GB" sz="16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600" u="none" strike="noStrike" dirty="0">
                          <a:effectLst/>
                        </a:rPr>
                        <a:t> 0.10</a:t>
                      </a:r>
                      <a:endParaRPr lang="en-GB" sz="1600" b="0" i="0" u="none" strike="noStrike" dirty="0">
                        <a:solidFill>
                          <a:srgbClr val="000000"/>
                        </a:solidFill>
                        <a:effectLst/>
                        <a:latin typeface="Calibri" panose="020F0502020204030204" pitchFamily="34" charset="0"/>
                      </a:endParaRPr>
                    </a:p>
                  </a:txBody>
                  <a:tcPr marL="0" marR="0" marT="0" marB="0" anchor="b"/>
                </a:tc>
                <a:tc>
                  <a:txBody>
                    <a:bodyPr/>
                    <a:lstStyle/>
                    <a:p>
                      <a:pPr marL="0" algn="r" defTabSz="914400" rtl="0" eaLnBrk="1" fontAlgn="b" latinLnBrk="0" hangingPunct="1"/>
                      <a:r>
                        <a:rPr lang="en-GB" sz="1600" u="none" strike="noStrike" kern="1200" dirty="0">
                          <a:solidFill>
                            <a:schemeClr val="dk1"/>
                          </a:solidFill>
                          <a:effectLst/>
                          <a:latin typeface="+mn-lt"/>
                          <a:ea typeface="+mn-ea"/>
                          <a:cs typeface="+mn-cs"/>
                        </a:rPr>
                        <a:t>0.10</a:t>
                      </a:r>
                    </a:p>
                  </a:txBody>
                  <a:tcPr marL="0" marR="0" marT="0" marB="0" anchor="b"/>
                </a:tc>
                <a:tc>
                  <a:txBody>
                    <a:bodyPr/>
                    <a:lstStyle/>
                    <a:p>
                      <a:pPr marL="0" algn="r" defTabSz="914400" rtl="0" eaLnBrk="1" fontAlgn="b" latinLnBrk="0" hangingPunct="1"/>
                      <a:r>
                        <a:rPr lang="en-GB" sz="1600" u="none" strike="noStrike" kern="1200" dirty="0">
                          <a:solidFill>
                            <a:schemeClr val="dk1"/>
                          </a:solidFill>
                          <a:effectLst/>
                          <a:latin typeface="+mn-lt"/>
                          <a:ea typeface="+mn-ea"/>
                          <a:cs typeface="+mn-cs"/>
                        </a:rPr>
                        <a:t>0.4</a:t>
                      </a:r>
                    </a:p>
                  </a:txBody>
                  <a:tcPr marL="0" marR="0" marT="0" marB="0" anchor="b"/>
                </a:tc>
                <a:tc>
                  <a:txBody>
                    <a:bodyPr/>
                    <a:lstStyle/>
                    <a:p>
                      <a:pPr marL="0" algn="r" defTabSz="914400" rtl="0" eaLnBrk="1" fontAlgn="b" latinLnBrk="0" hangingPunct="1"/>
                      <a:endParaRPr lang="en-GB" sz="16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3210966382"/>
                  </a:ext>
                </a:extLst>
              </a:tr>
              <a:tr h="223382">
                <a:tc>
                  <a:txBody>
                    <a:bodyPr/>
                    <a:lstStyle/>
                    <a:p>
                      <a:pPr algn="l" fontAlgn="b"/>
                      <a:r>
                        <a:rPr lang="en-GB" sz="1600" u="none" strike="noStrike" dirty="0">
                          <a:effectLst/>
                        </a:rPr>
                        <a:t>Workforce</a:t>
                      </a:r>
                      <a:endParaRPr lang="en-GB" sz="16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600" u="none" strike="noStrike" dirty="0">
                          <a:effectLst/>
                        </a:rPr>
                        <a:t> 1.92</a:t>
                      </a:r>
                      <a:endParaRPr lang="en-GB" sz="1600" b="0" i="0" u="none" strike="noStrike" dirty="0">
                        <a:solidFill>
                          <a:srgbClr val="000000"/>
                        </a:solidFill>
                        <a:effectLst/>
                        <a:latin typeface="Calibri" panose="020F0502020204030204" pitchFamily="34" charset="0"/>
                      </a:endParaRPr>
                    </a:p>
                  </a:txBody>
                  <a:tcPr marL="0" marR="0" marT="0" marB="0" anchor="b"/>
                </a:tc>
                <a:tc>
                  <a:txBody>
                    <a:bodyPr/>
                    <a:lstStyle/>
                    <a:p>
                      <a:pPr marL="0" algn="r" defTabSz="914400" rtl="0" eaLnBrk="1" fontAlgn="b" latinLnBrk="0" hangingPunct="1"/>
                      <a:r>
                        <a:rPr lang="en-GB" sz="1600" u="none" strike="noStrike" kern="1200" dirty="0">
                          <a:solidFill>
                            <a:schemeClr val="dk1"/>
                          </a:solidFill>
                          <a:effectLst/>
                          <a:latin typeface="+mn-lt"/>
                          <a:ea typeface="+mn-ea"/>
                          <a:cs typeface="+mn-cs"/>
                        </a:rPr>
                        <a:t>0.92</a:t>
                      </a:r>
                    </a:p>
                  </a:txBody>
                  <a:tcPr marL="0" marR="0" marT="0" marB="0" anchor="b"/>
                </a:tc>
                <a:tc>
                  <a:txBody>
                    <a:bodyPr/>
                    <a:lstStyle/>
                    <a:p>
                      <a:pPr marL="0" algn="r" defTabSz="914400" rtl="0" eaLnBrk="1" fontAlgn="b" latinLnBrk="0" hangingPunct="1"/>
                      <a:r>
                        <a:rPr lang="en-GB" sz="1600" u="none" strike="noStrike" kern="1200" dirty="0">
                          <a:solidFill>
                            <a:schemeClr val="dk1"/>
                          </a:solidFill>
                          <a:effectLst/>
                          <a:latin typeface="+mn-lt"/>
                          <a:ea typeface="+mn-ea"/>
                          <a:cs typeface="+mn-cs"/>
                        </a:rPr>
                        <a:t>2.9</a:t>
                      </a:r>
                    </a:p>
                  </a:txBody>
                  <a:tcPr marL="0" marR="0" marT="0" marB="0" anchor="b"/>
                </a:tc>
                <a:tc>
                  <a:txBody>
                    <a:bodyPr/>
                    <a:lstStyle/>
                    <a:p>
                      <a:pPr marL="0" algn="r" defTabSz="914400" rtl="0" eaLnBrk="1" fontAlgn="b" latinLnBrk="0" hangingPunct="1"/>
                      <a:endParaRPr lang="en-GB" sz="16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2313520505"/>
                  </a:ext>
                </a:extLst>
              </a:tr>
              <a:tr h="210301">
                <a:tc>
                  <a:txBody>
                    <a:bodyPr/>
                    <a:lstStyle/>
                    <a:p>
                      <a:pPr algn="l" fontAlgn="b"/>
                      <a:r>
                        <a:rPr lang="en-GB" sz="1600" u="none" strike="noStrike" dirty="0">
                          <a:effectLst/>
                        </a:rPr>
                        <a:t>Other</a:t>
                      </a:r>
                      <a:endParaRPr lang="en-GB" sz="16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600" u="none" strike="noStrike" dirty="0">
                          <a:effectLst/>
                        </a:rPr>
                        <a:t> 0.45</a:t>
                      </a:r>
                      <a:endParaRPr lang="en-GB" sz="1600" b="0" i="0" u="none" strike="noStrike" dirty="0">
                        <a:solidFill>
                          <a:srgbClr val="000000"/>
                        </a:solidFill>
                        <a:effectLst/>
                        <a:latin typeface="Calibri" panose="020F0502020204030204" pitchFamily="34" charset="0"/>
                      </a:endParaRPr>
                    </a:p>
                  </a:txBody>
                  <a:tcPr marL="0" marR="0" marT="0" marB="0" anchor="b"/>
                </a:tc>
                <a:tc>
                  <a:txBody>
                    <a:bodyPr/>
                    <a:lstStyle/>
                    <a:p>
                      <a:pPr marL="0" algn="r" defTabSz="914400" rtl="0" eaLnBrk="1" fontAlgn="b" latinLnBrk="0" hangingPunct="1"/>
                      <a:r>
                        <a:rPr lang="en-GB" sz="1600" u="none" strike="noStrike" kern="1200" dirty="0">
                          <a:solidFill>
                            <a:schemeClr val="dk1"/>
                          </a:solidFill>
                          <a:effectLst/>
                          <a:latin typeface="+mn-lt"/>
                          <a:ea typeface="+mn-ea"/>
                          <a:cs typeface="+mn-cs"/>
                        </a:rPr>
                        <a:t>0.26</a:t>
                      </a:r>
                    </a:p>
                  </a:txBody>
                  <a:tcPr marL="0" marR="0" marT="0" marB="0" anchor="b"/>
                </a:tc>
                <a:tc>
                  <a:txBody>
                    <a:bodyPr/>
                    <a:lstStyle/>
                    <a:p>
                      <a:pPr marL="0" algn="r" defTabSz="914400" rtl="0" eaLnBrk="1" fontAlgn="b" latinLnBrk="0" hangingPunct="1"/>
                      <a:r>
                        <a:rPr lang="en-GB" sz="1600" u="none" strike="noStrike" kern="1200" dirty="0">
                          <a:solidFill>
                            <a:schemeClr val="dk1"/>
                          </a:solidFill>
                          <a:effectLst/>
                          <a:latin typeface="+mn-lt"/>
                          <a:ea typeface="+mn-ea"/>
                          <a:cs typeface="+mn-cs"/>
                        </a:rPr>
                        <a:t>0.0</a:t>
                      </a:r>
                    </a:p>
                  </a:txBody>
                  <a:tcPr marL="0" marR="0" marT="0" marB="0" anchor="b"/>
                </a:tc>
                <a:tc>
                  <a:txBody>
                    <a:bodyPr/>
                    <a:lstStyle/>
                    <a:p>
                      <a:pPr marL="0" algn="r" defTabSz="914400" rtl="0" eaLnBrk="1" fontAlgn="b" latinLnBrk="0" hangingPunct="1"/>
                      <a:endParaRPr lang="en-GB" sz="16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1294985892"/>
                  </a:ext>
                </a:extLst>
              </a:tr>
              <a:tr h="316981">
                <a:tc>
                  <a:txBody>
                    <a:bodyPr/>
                    <a:lstStyle/>
                    <a:p>
                      <a:pPr marL="0" algn="l" defTabSz="914400" rtl="0" eaLnBrk="1" fontAlgn="b" latinLnBrk="0" hangingPunct="1"/>
                      <a:r>
                        <a:rPr lang="en-GB" sz="1600" b="1" u="none" strike="noStrike" kern="1200" dirty="0">
                          <a:solidFill>
                            <a:schemeClr val="dk1"/>
                          </a:solidFill>
                          <a:effectLst/>
                          <a:latin typeface="+mn-lt"/>
                          <a:ea typeface="+mn-ea"/>
                          <a:cs typeface="+mn-cs"/>
                        </a:rPr>
                        <a:t>Sub Total</a:t>
                      </a:r>
                    </a:p>
                  </a:txBody>
                  <a:tcPr marL="0" marR="0" marT="0" marB="0" anchor="b"/>
                </a:tc>
                <a:tc>
                  <a:txBody>
                    <a:bodyPr/>
                    <a:lstStyle/>
                    <a:p>
                      <a:pPr marL="0" algn="r" defTabSz="914400" rtl="0" eaLnBrk="1" fontAlgn="b" latinLnBrk="0" hangingPunct="1"/>
                      <a:r>
                        <a:rPr lang="en-GB" sz="1600" b="1" u="none" strike="noStrike" kern="1200" dirty="0">
                          <a:solidFill>
                            <a:schemeClr val="dk1"/>
                          </a:solidFill>
                          <a:effectLst/>
                          <a:latin typeface="+mn-lt"/>
                          <a:ea typeface="+mn-ea"/>
                          <a:cs typeface="+mn-cs"/>
                        </a:rPr>
                        <a:t>4.62</a:t>
                      </a:r>
                    </a:p>
                  </a:txBody>
                  <a:tcPr marL="0" marR="0" marT="0" marB="0" anchor="b"/>
                </a:tc>
                <a:tc>
                  <a:txBody>
                    <a:bodyPr/>
                    <a:lstStyle/>
                    <a:p>
                      <a:pPr marL="0" algn="r" defTabSz="914400" rtl="0" eaLnBrk="1" fontAlgn="b" latinLnBrk="0" hangingPunct="1"/>
                      <a:r>
                        <a:rPr lang="en-GB" sz="1600" b="1" u="none" strike="noStrike" kern="1200" dirty="0">
                          <a:solidFill>
                            <a:schemeClr val="dk1"/>
                          </a:solidFill>
                          <a:effectLst/>
                          <a:latin typeface="+mn-lt"/>
                          <a:ea typeface="+mn-ea"/>
                          <a:cs typeface="+mn-cs"/>
                        </a:rPr>
                        <a:t>2.4</a:t>
                      </a:r>
                    </a:p>
                  </a:txBody>
                  <a:tcPr marL="0" marR="0" marT="0" marB="0" anchor="b"/>
                </a:tc>
                <a:tc>
                  <a:txBody>
                    <a:bodyPr/>
                    <a:lstStyle/>
                    <a:p>
                      <a:pPr marL="0" algn="r" defTabSz="914400" rtl="0" eaLnBrk="1" fontAlgn="b" latinLnBrk="0" hangingPunct="1"/>
                      <a:r>
                        <a:rPr lang="en-GB" sz="1600" b="1" u="none" strike="noStrike" kern="1200" dirty="0">
                          <a:solidFill>
                            <a:schemeClr val="dk1"/>
                          </a:solidFill>
                          <a:effectLst/>
                          <a:latin typeface="+mn-lt"/>
                          <a:ea typeface="+mn-ea"/>
                          <a:cs typeface="+mn-cs"/>
                        </a:rPr>
                        <a:t>10.0</a:t>
                      </a:r>
                    </a:p>
                  </a:txBody>
                  <a:tcPr marL="0" marR="0" marT="0"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1600" b="1" u="none" strike="noStrike" kern="1200" dirty="0">
                          <a:solidFill>
                            <a:schemeClr val="dk1"/>
                          </a:solidFill>
                          <a:effectLst/>
                          <a:latin typeface="+mn-lt"/>
                          <a:ea typeface="+mn-ea"/>
                          <a:cs typeface="+mn-cs"/>
                        </a:rPr>
                        <a:t>Significant reduction from Q1 to Q4</a:t>
                      </a:r>
                      <a:r>
                        <a:rPr lang="en-GB" sz="1600" b="1" u="none" strike="noStrike" kern="1200" baseline="0" dirty="0">
                          <a:solidFill>
                            <a:schemeClr val="dk1"/>
                          </a:solidFill>
                          <a:effectLst/>
                          <a:latin typeface="+mn-lt"/>
                          <a:ea typeface="+mn-ea"/>
                          <a:cs typeface="+mn-cs"/>
                        </a:rPr>
                        <a:t> and this level of expenditure</a:t>
                      </a:r>
                      <a:r>
                        <a:rPr lang="en-GB" sz="1600" b="1" u="none" strike="noStrike" kern="1200" dirty="0">
                          <a:solidFill>
                            <a:schemeClr val="dk1"/>
                          </a:solidFill>
                          <a:effectLst/>
                          <a:latin typeface="+mn-lt"/>
                          <a:ea typeface="+mn-ea"/>
                          <a:cs typeface="+mn-cs"/>
                        </a:rPr>
                        <a:t> is assumed to continue through 23/24.</a:t>
                      </a:r>
                    </a:p>
                  </a:txBody>
                  <a:tcPr marL="0" marR="0" marT="0" marB="0" anchor="b"/>
                </a:tc>
                <a:extLst>
                  <a:ext uri="{0D108BD9-81ED-4DB2-BD59-A6C34878D82A}">
                    <a16:rowId xmlns:a16="http://schemas.microsoft.com/office/drawing/2014/main" val="3371221305"/>
                  </a:ext>
                </a:extLst>
              </a:tr>
              <a:tr h="316981">
                <a:tc>
                  <a:txBody>
                    <a:bodyPr/>
                    <a:lstStyle/>
                    <a:p>
                      <a:pPr algn="l" fontAlgn="b"/>
                      <a:r>
                        <a:rPr lang="en-GB" sz="1600" u="none" strike="noStrike" dirty="0">
                          <a:effectLst/>
                        </a:rPr>
                        <a:t>Dental income losses</a:t>
                      </a:r>
                      <a:endParaRPr lang="en-GB" sz="16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600" u="none" strike="noStrike" dirty="0">
                          <a:effectLst/>
                        </a:rPr>
                        <a:t> 0.69</a:t>
                      </a:r>
                      <a:endParaRPr lang="en-GB" sz="1600" b="0" i="0" u="none" strike="noStrike" dirty="0">
                        <a:solidFill>
                          <a:srgbClr val="000000"/>
                        </a:solidFill>
                        <a:effectLst/>
                        <a:latin typeface="Calibri" panose="020F0502020204030204" pitchFamily="34" charset="0"/>
                      </a:endParaRPr>
                    </a:p>
                  </a:txBody>
                  <a:tcPr marL="0" marR="0" marT="0" marB="0" anchor="b"/>
                </a:tc>
                <a:tc>
                  <a:txBody>
                    <a:bodyPr/>
                    <a:lstStyle/>
                    <a:p>
                      <a:pPr marL="0" algn="r" defTabSz="914400" rtl="0" eaLnBrk="1" fontAlgn="b" latinLnBrk="0" hangingPunct="1"/>
                      <a:r>
                        <a:rPr lang="en-GB" sz="1600" u="none" strike="noStrike" kern="1200" dirty="0">
                          <a:solidFill>
                            <a:schemeClr val="dk1"/>
                          </a:solidFill>
                          <a:effectLst/>
                          <a:latin typeface="+mn-lt"/>
                          <a:ea typeface="+mn-ea"/>
                          <a:cs typeface="+mn-cs"/>
                        </a:rPr>
                        <a:t>0.37</a:t>
                      </a:r>
                    </a:p>
                  </a:txBody>
                  <a:tcPr marL="0" marR="0" marT="0" marB="0" anchor="b"/>
                </a:tc>
                <a:tc>
                  <a:txBody>
                    <a:bodyPr/>
                    <a:lstStyle/>
                    <a:p>
                      <a:pPr marL="0" algn="r" defTabSz="914400" rtl="0" eaLnBrk="1" fontAlgn="b" latinLnBrk="0" hangingPunct="1"/>
                      <a:endParaRPr lang="en-GB" sz="1600" u="none" strike="noStrike" kern="1200" dirty="0">
                        <a:solidFill>
                          <a:schemeClr val="dk1"/>
                        </a:solidFill>
                        <a:effectLst/>
                        <a:latin typeface="+mn-lt"/>
                        <a:ea typeface="+mn-ea"/>
                        <a:cs typeface="+mn-cs"/>
                      </a:endParaRPr>
                    </a:p>
                  </a:txBody>
                  <a:tcPr marL="0" marR="0" marT="0"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1600" u="none" strike="noStrike" dirty="0">
                          <a:effectLst/>
                        </a:rPr>
                        <a:t>Assumed funding continues via 30% abatement to income target</a:t>
                      </a:r>
                      <a:endParaRPr lang="en-GB" sz="16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560321350"/>
                  </a:ext>
                </a:extLst>
              </a:tr>
              <a:tr h="223382">
                <a:tc>
                  <a:txBody>
                    <a:bodyPr/>
                    <a:lstStyle/>
                    <a:p>
                      <a:pPr algn="l" fontAlgn="b"/>
                      <a:r>
                        <a:rPr lang="en-GB" sz="1600" u="none" strike="noStrike" dirty="0">
                          <a:effectLst/>
                        </a:rPr>
                        <a:t>Long Covid</a:t>
                      </a:r>
                      <a:endParaRPr lang="en-GB" sz="16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600" u="none" strike="noStrike" dirty="0">
                          <a:effectLst/>
                        </a:rPr>
                        <a:t> 0.09</a:t>
                      </a:r>
                      <a:endParaRPr lang="en-GB" sz="1600" b="0" i="0" u="none" strike="noStrike" dirty="0">
                        <a:solidFill>
                          <a:srgbClr val="000000"/>
                        </a:solidFill>
                        <a:effectLst/>
                        <a:latin typeface="Calibri" panose="020F0502020204030204" pitchFamily="34" charset="0"/>
                      </a:endParaRPr>
                    </a:p>
                  </a:txBody>
                  <a:tcPr marL="0" marR="0" marT="0" marB="0" anchor="b"/>
                </a:tc>
                <a:tc>
                  <a:txBody>
                    <a:bodyPr/>
                    <a:lstStyle/>
                    <a:p>
                      <a:pPr marL="0" algn="r" defTabSz="914400" rtl="0" eaLnBrk="1" fontAlgn="b" latinLnBrk="0" hangingPunct="1"/>
                      <a:r>
                        <a:rPr lang="en-GB" sz="1600" u="none" strike="noStrike" kern="1200" dirty="0">
                          <a:solidFill>
                            <a:schemeClr val="dk1"/>
                          </a:solidFill>
                          <a:effectLst/>
                          <a:latin typeface="+mn-lt"/>
                          <a:ea typeface="+mn-ea"/>
                          <a:cs typeface="+mn-cs"/>
                        </a:rPr>
                        <a:t>0.38</a:t>
                      </a:r>
                    </a:p>
                  </a:txBody>
                  <a:tcPr marL="0" marR="0" marT="0" marB="0" anchor="b"/>
                </a:tc>
                <a:tc>
                  <a:txBody>
                    <a:bodyPr/>
                    <a:lstStyle/>
                    <a:p>
                      <a:pPr marL="0" algn="r" defTabSz="914400" rtl="0" eaLnBrk="1" fontAlgn="b" latinLnBrk="0" hangingPunct="1"/>
                      <a:endParaRPr lang="en-GB" sz="1600" u="none" strike="noStrike" kern="1200" dirty="0">
                        <a:solidFill>
                          <a:schemeClr val="dk1"/>
                        </a:solidFill>
                        <a:effectLst/>
                        <a:latin typeface="+mn-lt"/>
                        <a:ea typeface="+mn-ea"/>
                        <a:cs typeface="+mn-cs"/>
                      </a:endParaRPr>
                    </a:p>
                  </a:txBody>
                  <a:tcPr marL="0" marR="0" marT="0" marB="0" anchor="b"/>
                </a:tc>
                <a:tc>
                  <a:txBody>
                    <a:bodyPr/>
                    <a:lstStyle/>
                    <a:p>
                      <a:pPr marL="0" algn="l" defTabSz="914400" rtl="0" eaLnBrk="1" fontAlgn="b" latinLnBrk="0" hangingPunct="1"/>
                      <a:r>
                        <a:rPr lang="en-GB" sz="1600" u="none" strike="noStrike" dirty="0">
                          <a:effectLst/>
                        </a:rPr>
                        <a:t>Funding confirmed</a:t>
                      </a:r>
                      <a:endParaRPr lang="en-GB" sz="16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1419309549"/>
                  </a:ext>
                </a:extLst>
              </a:tr>
              <a:tr h="223382">
                <a:tc>
                  <a:txBody>
                    <a:bodyPr/>
                    <a:lstStyle/>
                    <a:p>
                      <a:pPr algn="l" fontAlgn="b"/>
                      <a:r>
                        <a:rPr lang="en-GB" sz="1600" u="none" strike="noStrike" dirty="0">
                          <a:effectLst/>
                        </a:rPr>
                        <a:t>Flu extension</a:t>
                      </a:r>
                      <a:endParaRPr lang="en-GB" sz="16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600" u="none" strike="noStrike" dirty="0">
                          <a:effectLst/>
                        </a:rPr>
                        <a:t> 0</a:t>
                      </a:r>
                      <a:endParaRPr lang="en-GB" sz="1600" b="0" i="0" u="none" strike="noStrike" dirty="0">
                        <a:solidFill>
                          <a:srgbClr val="000000"/>
                        </a:solidFill>
                        <a:effectLst/>
                        <a:latin typeface="Calibri" panose="020F0502020204030204" pitchFamily="34" charset="0"/>
                      </a:endParaRPr>
                    </a:p>
                  </a:txBody>
                  <a:tcPr marL="0" marR="0" marT="0" marB="0" anchor="b"/>
                </a:tc>
                <a:tc>
                  <a:txBody>
                    <a:bodyPr/>
                    <a:lstStyle/>
                    <a:p>
                      <a:pPr marL="0" algn="r" defTabSz="914400" rtl="0" eaLnBrk="1" fontAlgn="b" latinLnBrk="0" hangingPunct="1"/>
                      <a:r>
                        <a:rPr lang="en-GB" sz="1600" u="none" strike="noStrike" kern="1200" dirty="0">
                          <a:solidFill>
                            <a:schemeClr val="dk1"/>
                          </a:solidFill>
                          <a:effectLst/>
                          <a:latin typeface="+mn-lt"/>
                          <a:ea typeface="+mn-ea"/>
                          <a:cs typeface="+mn-cs"/>
                        </a:rPr>
                        <a:t>0.39</a:t>
                      </a:r>
                    </a:p>
                  </a:txBody>
                  <a:tcPr marL="0" marR="0" marT="0" marB="0" anchor="b"/>
                </a:tc>
                <a:tc>
                  <a:txBody>
                    <a:bodyPr/>
                    <a:lstStyle/>
                    <a:p>
                      <a:pPr marL="0" algn="r" defTabSz="914400" rtl="0" eaLnBrk="1" fontAlgn="b" latinLnBrk="0" hangingPunct="1"/>
                      <a:endParaRPr lang="en-GB" sz="1600" u="none" strike="noStrike" kern="1200" dirty="0">
                        <a:solidFill>
                          <a:schemeClr val="dk1"/>
                        </a:solidFill>
                        <a:effectLst/>
                        <a:latin typeface="+mn-lt"/>
                        <a:ea typeface="+mn-ea"/>
                        <a:cs typeface="+mn-cs"/>
                      </a:endParaRPr>
                    </a:p>
                  </a:txBody>
                  <a:tcPr marL="0" marR="0" marT="0"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1600" u="none" strike="noStrike" dirty="0">
                          <a:effectLst/>
                        </a:rPr>
                        <a:t>Assumed funding continues</a:t>
                      </a:r>
                      <a:endParaRPr lang="en-GB" sz="16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393223573"/>
                  </a:ext>
                </a:extLst>
              </a:tr>
              <a:tr h="223382">
                <a:tc>
                  <a:txBody>
                    <a:bodyPr/>
                    <a:lstStyle/>
                    <a:p>
                      <a:pPr algn="l" fontAlgn="b"/>
                      <a:r>
                        <a:rPr lang="en-GB" sz="1600" u="none" strike="noStrike" dirty="0">
                          <a:effectLst/>
                        </a:rPr>
                        <a:t>Nosocomial</a:t>
                      </a:r>
                      <a:endParaRPr lang="en-GB" sz="16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600" u="none" strike="noStrike" dirty="0">
                          <a:effectLst/>
                        </a:rPr>
                        <a:t> 0</a:t>
                      </a:r>
                      <a:endParaRPr lang="en-GB" sz="1600" b="0" i="0" u="none" strike="noStrike" dirty="0">
                        <a:solidFill>
                          <a:srgbClr val="000000"/>
                        </a:solidFill>
                        <a:effectLst/>
                        <a:latin typeface="Calibri" panose="020F0502020204030204" pitchFamily="34" charset="0"/>
                      </a:endParaRPr>
                    </a:p>
                  </a:txBody>
                  <a:tcPr marL="0" marR="0" marT="0" marB="0" anchor="b"/>
                </a:tc>
                <a:tc>
                  <a:txBody>
                    <a:bodyPr/>
                    <a:lstStyle/>
                    <a:p>
                      <a:pPr marL="0" algn="r" defTabSz="914400" rtl="0" eaLnBrk="1" fontAlgn="b" latinLnBrk="0" hangingPunct="1"/>
                      <a:r>
                        <a:rPr lang="en-GB" sz="1600" u="none" strike="noStrike" kern="1200" dirty="0">
                          <a:solidFill>
                            <a:schemeClr val="dk1"/>
                          </a:solidFill>
                          <a:effectLst/>
                          <a:latin typeface="+mn-lt"/>
                          <a:ea typeface="+mn-ea"/>
                          <a:cs typeface="+mn-cs"/>
                        </a:rPr>
                        <a:t>0.23</a:t>
                      </a:r>
                    </a:p>
                  </a:txBody>
                  <a:tcPr marL="0" marR="0" marT="0" marB="0" anchor="b"/>
                </a:tc>
                <a:tc>
                  <a:txBody>
                    <a:bodyPr/>
                    <a:lstStyle/>
                    <a:p>
                      <a:pPr marL="0" algn="r" defTabSz="914400" rtl="0" eaLnBrk="1" fontAlgn="b" latinLnBrk="0" hangingPunct="1"/>
                      <a:endParaRPr lang="en-GB" sz="1600" u="none" strike="noStrike" kern="1200" dirty="0">
                        <a:solidFill>
                          <a:schemeClr val="dk1"/>
                        </a:solidFill>
                        <a:effectLst/>
                        <a:latin typeface="+mn-lt"/>
                        <a:ea typeface="+mn-ea"/>
                        <a:cs typeface="+mn-cs"/>
                      </a:endParaRPr>
                    </a:p>
                  </a:txBody>
                  <a:tcPr marL="0" marR="0" marT="0" marB="0" anchor="b"/>
                </a:tc>
                <a:tc>
                  <a:txBody>
                    <a:bodyPr/>
                    <a:lstStyle/>
                    <a:p>
                      <a:pPr marL="0" algn="l" defTabSz="914400" rtl="0" eaLnBrk="1" fontAlgn="b" latinLnBrk="0" hangingPunct="1"/>
                      <a:r>
                        <a:rPr lang="en-GB" sz="1600" u="none" strike="noStrike" dirty="0">
                          <a:effectLst/>
                        </a:rPr>
                        <a:t>Funding confirmed</a:t>
                      </a:r>
                      <a:endParaRPr lang="en-GB" sz="16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2589875341"/>
                  </a:ext>
                </a:extLst>
              </a:tr>
              <a:tr h="232690">
                <a:tc>
                  <a:txBody>
                    <a:bodyPr/>
                    <a:lstStyle/>
                    <a:p>
                      <a:pPr algn="l" fontAlgn="b"/>
                      <a:r>
                        <a:rPr lang="en-GB" sz="1600" u="none" strike="noStrike" dirty="0">
                          <a:effectLst/>
                        </a:rPr>
                        <a:t> </a:t>
                      </a:r>
                      <a:endParaRPr lang="en-GB" sz="16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600" u="none" strike="noStrike" dirty="0">
                          <a:effectLst/>
                        </a:rPr>
                        <a:t> </a:t>
                      </a:r>
                      <a:endParaRPr lang="en-GB" sz="1600" b="0" i="0" u="none" strike="noStrike" dirty="0">
                        <a:solidFill>
                          <a:srgbClr val="000000"/>
                        </a:solidFill>
                        <a:effectLst/>
                        <a:latin typeface="Calibri" panose="020F0502020204030204" pitchFamily="34" charset="0"/>
                      </a:endParaRPr>
                    </a:p>
                  </a:txBody>
                  <a:tcPr marL="0" marR="0" marT="0" marB="0" anchor="b"/>
                </a:tc>
                <a:tc>
                  <a:txBody>
                    <a:bodyPr/>
                    <a:lstStyle/>
                    <a:p>
                      <a:pPr marL="0" algn="r" defTabSz="914400" rtl="0" eaLnBrk="1" fontAlgn="b" latinLnBrk="0" hangingPunct="1"/>
                      <a:endParaRPr lang="en-GB" sz="1600" u="none" strike="noStrike" kern="1200" dirty="0">
                        <a:solidFill>
                          <a:schemeClr val="dk1"/>
                        </a:solidFill>
                        <a:effectLst/>
                        <a:latin typeface="+mn-lt"/>
                        <a:ea typeface="+mn-ea"/>
                        <a:cs typeface="+mn-cs"/>
                      </a:endParaRPr>
                    </a:p>
                  </a:txBody>
                  <a:tcPr marL="0" marR="0" marT="0" marB="0" anchor="b"/>
                </a:tc>
                <a:tc>
                  <a:txBody>
                    <a:bodyPr/>
                    <a:lstStyle/>
                    <a:p>
                      <a:pPr marL="0" algn="r" defTabSz="914400" rtl="0" eaLnBrk="1" fontAlgn="b" latinLnBrk="0" hangingPunct="1"/>
                      <a:r>
                        <a:rPr lang="en-GB" sz="1600" u="none" strike="noStrike" kern="1200" dirty="0">
                          <a:solidFill>
                            <a:schemeClr val="dk1"/>
                          </a:solidFill>
                          <a:effectLst/>
                          <a:latin typeface="+mn-lt"/>
                          <a:ea typeface="+mn-ea"/>
                          <a:cs typeface="+mn-cs"/>
                        </a:rPr>
                        <a:t> </a:t>
                      </a:r>
                    </a:p>
                  </a:txBody>
                  <a:tcPr marL="0" marR="0" marT="0" marB="0" anchor="b"/>
                </a:tc>
                <a:tc>
                  <a:txBody>
                    <a:bodyPr/>
                    <a:lstStyle/>
                    <a:p>
                      <a:pPr marL="0" algn="r" defTabSz="914400" rtl="0" eaLnBrk="1" fontAlgn="b" latinLnBrk="0" hangingPunct="1"/>
                      <a:endParaRPr lang="en-GB" sz="16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2558684597"/>
                  </a:ext>
                </a:extLst>
              </a:tr>
              <a:tr h="232690">
                <a:tc>
                  <a:txBody>
                    <a:bodyPr/>
                    <a:lstStyle/>
                    <a:p>
                      <a:pPr algn="l" fontAlgn="b"/>
                      <a:r>
                        <a:rPr lang="en-GB" sz="1600" b="1" u="none" strike="noStrike" dirty="0">
                          <a:effectLst/>
                        </a:rPr>
                        <a:t>Total</a:t>
                      </a:r>
                      <a:endParaRPr lang="en-GB" sz="1600" b="1"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600" b="1" u="none" strike="noStrike" dirty="0">
                          <a:effectLst/>
                        </a:rPr>
                        <a:t> 5.40</a:t>
                      </a:r>
                      <a:endParaRPr lang="en-GB" sz="1600" b="1" i="0" u="none" strike="noStrike" dirty="0">
                        <a:solidFill>
                          <a:srgbClr val="000000"/>
                        </a:solidFill>
                        <a:effectLst/>
                        <a:latin typeface="Calibri" panose="020F0502020204030204" pitchFamily="34" charset="0"/>
                      </a:endParaRPr>
                    </a:p>
                  </a:txBody>
                  <a:tcPr marL="0" marR="0" marT="0" marB="0" anchor="b"/>
                </a:tc>
                <a:tc>
                  <a:txBody>
                    <a:bodyPr/>
                    <a:lstStyle/>
                    <a:p>
                      <a:pPr marL="0" algn="r" defTabSz="914400" rtl="0" eaLnBrk="1" fontAlgn="b" latinLnBrk="0" hangingPunct="1"/>
                      <a:r>
                        <a:rPr lang="en-GB" sz="1600" b="1" u="none" strike="noStrike" kern="1200" dirty="0">
                          <a:solidFill>
                            <a:schemeClr val="dk1"/>
                          </a:solidFill>
                          <a:effectLst/>
                          <a:latin typeface="+mn-lt"/>
                          <a:ea typeface="+mn-ea"/>
                          <a:cs typeface="+mn-cs"/>
                        </a:rPr>
                        <a:t>3.77 </a:t>
                      </a:r>
                    </a:p>
                  </a:txBody>
                  <a:tcPr marL="0" marR="0" marT="0" marB="0" anchor="b"/>
                </a:tc>
                <a:tc>
                  <a:txBody>
                    <a:bodyPr/>
                    <a:lstStyle/>
                    <a:p>
                      <a:pPr marL="0" algn="r" defTabSz="914400" rtl="0" eaLnBrk="1" fontAlgn="b" latinLnBrk="0" hangingPunct="1"/>
                      <a:r>
                        <a:rPr lang="en-GB" sz="1600" b="1" u="none" strike="noStrike" kern="1200" dirty="0">
                          <a:solidFill>
                            <a:schemeClr val="dk1"/>
                          </a:solidFill>
                          <a:effectLst/>
                          <a:latin typeface="+mn-lt"/>
                          <a:ea typeface="+mn-ea"/>
                          <a:cs typeface="+mn-cs"/>
                        </a:rPr>
                        <a:t>10.0 </a:t>
                      </a:r>
                    </a:p>
                  </a:txBody>
                  <a:tcPr marL="0" marR="0" marT="0" marB="0" anchor="b"/>
                </a:tc>
                <a:tc>
                  <a:txBody>
                    <a:bodyPr/>
                    <a:lstStyle/>
                    <a:p>
                      <a:pPr marL="0" algn="r" defTabSz="914400" rtl="0" eaLnBrk="1" fontAlgn="b" latinLnBrk="0" hangingPunct="1"/>
                      <a:endParaRPr lang="en-GB" sz="1600" b="1"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4216184799"/>
                  </a:ext>
                </a:extLst>
              </a:tr>
            </a:tbl>
          </a:graphicData>
        </a:graphic>
      </p:graphicFrame>
      <p:sp>
        <p:nvSpPr>
          <p:cNvPr id="25" name="Rectangle 24">
            <a:extLst>
              <a:ext uri="{FF2B5EF4-FFF2-40B4-BE49-F238E27FC236}">
                <a16:creationId xmlns:a16="http://schemas.microsoft.com/office/drawing/2014/main" id="{12186851-1B9A-4D78-8AD2-82E7EF3AA8EB}"/>
              </a:ext>
            </a:extLst>
          </p:cNvPr>
          <p:cNvSpPr/>
          <p:nvPr/>
        </p:nvSpPr>
        <p:spPr>
          <a:xfrm>
            <a:off x="0" y="1481759"/>
            <a:ext cx="4485523" cy="461665"/>
          </a:xfrm>
          <a:prstGeom prst="rect">
            <a:avLst/>
          </a:prstGeom>
          <a:solidFill>
            <a:srgbClr val="2C4295"/>
          </a:solidFill>
          <a:ln>
            <a:solidFill>
              <a:srgbClr val="002060"/>
            </a:solidFill>
          </a:ln>
        </p:spPr>
        <p:txBody>
          <a:bodyPr wrap="none" lIns="91440" tIns="45720" rIns="91440" bIns="45720" anchor="t">
            <a:spAutoFit/>
          </a:bodyPr>
          <a:lstStyle/>
          <a:p>
            <a:pPr>
              <a:defRPr/>
            </a:pPr>
            <a:r>
              <a:rPr lang="en-GB" sz="2400" b="1" dirty="0">
                <a:solidFill>
                  <a:schemeClr val="bg2"/>
                </a:solidFill>
                <a:latin typeface="Verdana"/>
                <a:ea typeface="Verdana"/>
              </a:rPr>
              <a:t>Underlying Deficit: Covid</a:t>
            </a:r>
            <a:endParaRPr kumimoji="0" lang="en-GB" sz="2400" b="1" i="0" u="none" strike="noStrike" kern="1200" cap="none" spc="0" normalizeH="0" baseline="0" noProof="0" dirty="0">
              <a:ln>
                <a:noFill/>
              </a:ln>
              <a:solidFill>
                <a:schemeClr val="bg2"/>
              </a:solidFill>
              <a:effectLst/>
              <a:uLnTx/>
              <a:uFillTx/>
              <a:latin typeface="Verdana" panose="020B0604030504040204" pitchFamily="34" charset="0"/>
              <a:ea typeface="Verdana" panose="020B0604030504040204" pitchFamily="34" charset="0"/>
            </a:endParaRPr>
          </a:p>
        </p:txBody>
      </p:sp>
      <p:sp>
        <p:nvSpPr>
          <p:cNvPr id="26" name="Footer Placeholder 5">
            <a:extLst>
              <a:ext uri="{FF2B5EF4-FFF2-40B4-BE49-F238E27FC236}">
                <a16:creationId xmlns:a16="http://schemas.microsoft.com/office/drawing/2014/main" id="{2491064D-A9BE-4A93-B91E-71C0EB621351}"/>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Tree>
    <p:extLst>
      <p:ext uri="{BB962C8B-B14F-4D97-AF65-F5344CB8AC3E}">
        <p14:creationId xmlns:p14="http://schemas.microsoft.com/office/powerpoint/2010/main" val="14309251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itle 1"/>
          <p:cNvSpPr txBox="1">
            <a:spLocks/>
          </p:cNvSpPr>
          <p:nvPr/>
        </p:nvSpPr>
        <p:spPr>
          <a:xfrm>
            <a:off x="3893769" y="224414"/>
            <a:ext cx="4985555" cy="949448"/>
          </a:xfrm>
          <a:prstGeom prst="rect">
            <a:avLst/>
          </a:prstGeom>
        </p:spPr>
        <p:txBody>
          <a:bodyPr vert="horz" lIns="0" tIns="0" rIns="0" bIns="0" rtlCol="0" anchor="t" anchorCtr="0">
            <a:normAutofit fontScale="70000" lnSpcReduction="20000"/>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algn="ctr"/>
            <a:r>
              <a:rPr lang="en-GB" sz="4600" b="1" dirty="0">
                <a:solidFill>
                  <a:schemeClr val="bg1"/>
                </a:solidFill>
                <a:latin typeface="Verdana"/>
                <a:ea typeface="Verdana"/>
              </a:rPr>
              <a:t>Underlying </a:t>
            </a:r>
            <a:r>
              <a:rPr lang="en-GB" sz="4600" b="1" dirty="0" smtClean="0">
                <a:solidFill>
                  <a:schemeClr val="bg1"/>
                </a:solidFill>
                <a:latin typeface="Verdana"/>
                <a:ea typeface="Verdana"/>
              </a:rPr>
              <a:t>Deficit</a:t>
            </a:r>
          </a:p>
          <a:p>
            <a:pPr algn="ctr"/>
            <a:r>
              <a:rPr lang="en-GB" sz="2900" b="1" dirty="0" smtClean="0">
                <a:solidFill>
                  <a:schemeClr val="bg1"/>
                </a:solidFill>
                <a:latin typeface="Verdana"/>
                <a:ea typeface="Verdana"/>
              </a:rPr>
              <a:t>Bridge from 2022/23 </a:t>
            </a:r>
          </a:p>
          <a:p>
            <a:pPr algn="ctr"/>
            <a:r>
              <a:rPr lang="en-GB" sz="2900" b="1" dirty="0" smtClean="0">
                <a:solidFill>
                  <a:schemeClr val="bg1"/>
                </a:solidFill>
                <a:latin typeface="Verdana"/>
                <a:ea typeface="Verdana"/>
              </a:rPr>
              <a:t>Forecast Out-turn</a:t>
            </a:r>
            <a:endParaRPr lang="en-GB" sz="2900" b="1" dirty="0">
              <a:solidFill>
                <a:schemeClr val="bg1"/>
              </a:solidFill>
              <a:latin typeface="Verdana"/>
              <a:ea typeface="Verdana"/>
            </a:endParaRPr>
          </a:p>
          <a:p>
            <a:pPr algn="ctr"/>
            <a:endParaRPr lang="en-GB" dirty="0">
              <a:solidFill>
                <a:srgbClr val="E60E65"/>
              </a:solidFill>
            </a:endParaRPr>
          </a:p>
        </p:txBody>
      </p:sp>
      <p:sp>
        <p:nvSpPr>
          <p:cNvPr id="10" name="Rectangle 9"/>
          <p:cNvSpPr/>
          <p:nvPr/>
        </p:nvSpPr>
        <p:spPr>
          <a:xfrm>
            <a:off x="11575"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algn="ctr"/>
            <a:r>
              <a:rPr lang="cy-GB" sz="600" b="1" dirty="0">
                <a:solidFill>
                  <a:schemeClr val="bg1"/>
                </a:solidFill>
              </a:rPr>
              <a:t>CREU</a:t>
            </a:r>
            <a:endParaRPr lang="en-GB" sz="600" b="1" dirty="0">
              <a:solidFill>
                <a:schemeClr val="bg1"/>
              </a:solidFill>
            </a:endParaRPr>
          </a:p>
          <a:p>
            <a:pPr algn="ctr"/>
            <a:r>
              <a:rPr lang="cy-GB" sz="600" b="1" dirty="0">
                <a:solidFill>
                  <a:schemeClr val="bg1"/>
                </a:solidFill>
              </a:rPr>
              <a:t>IECHYD</a:t>
            </a:r>
            <a:endParaRPr lang="en-GB" sz="600" b="1" dirty="0">
              <a:solidFill>
                <a:schemeClr val="bg1"/>
              </a:solidFill>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algn="ctr"/>
            <a:r>
              <a:rPr lang="cy-GB" sz="600" b="1" dirty="0">
                <a:solidFill>
                  <a:schemeClr val="bg1"/>
                </a:solidFill>
              </a:rPr>
              <a:t>GWELLA</a:t>
            </a:r>
          </a:p>
          <a:p>
            <a:pPr algn="ctr"/>
            <a:r>
              <a:rPr lang="cy-GB" sz="600" b="1" dirty="0">
                <a:solidFill>
                  <a:schemeClr val="bg1"/>
                </a:solidFill>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algn="ctr"/>
            <a:r>
              <a:rPr lang="cy-GB" sz="600" b="1" dirty="0">
                <a:solidFill>
                  <a:schemeClr val="bg1"/>
                </a:solidFill>
              </a:rPr>
              <a:t>YSBRYDOLI</a:t>
            </a:r>
          </a:p>
          <a:p>
            <a:pPr algn="ctr"/>
            <a:r>
              <a:rPr lang="cy-GB" sz="600" b="1" dirty="0">
                <a:solidFill>
                  <a:schemeClr val="bg1"/>
                </a:solidFill>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algn="ctr"/>
            <a:r>
              <a:rPr lang="cy-GB" sz="600" b="1" dirty="0">
                <a:solidFill>
                  <a:schemeClr val="bg1"/>
                </a:solidFill>
              </a:rPr>
              <a:t>CYNNAL EIN</a:t>
            </a:r>
          </a:p>
          <a:p>
            <a:pPr algn="ctr"/>
            <a:r>
              <a:rPr lang="cy-GB" sz="600" b="1" dirty="0">
                <a:solidFill>
                  <a:schemeClr val="bg1"/>
                </a:solidFill>
              </a:rPr>
              <a:t>DYFODOL</a:t>
            </a:r>
          </a:p>
        </p:txBody>
      </p:sp>
      <p:pic>
        <p:nvPicPr>
          <p:cNvPr id="1026" name="Picture 2" descr="11446454_CTM_ValuesAndBehaviours_Launch_EmailHeader_biling_600x150_REPRO_v01_ME-022 (00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7"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algn="r"/>
              <a:r>
                <a:rPr lang="cy-GB" sz="1600" b="1" spc="0" dirty="0">
                  <a:latin typeface="+mj-lt"/>
                </a:rPr>
                <a:t>Ein Hiechyd</a:t>
              </a:r>
              <a:endParaRPr lang="en-GB" sz="1600" b="1" spc="0" dirty="0">
                <a:latin typeface="+mj-lt"/>
              </a:endParaRPr>
            </a:p>
            <a:p>
              <a:pPr algn="r"/>
              <a:r>
                <a:rPr lang="cy-GB" sz="1600" b="1" spc="0" dirty="0">
                  <a:latin typeface="+mj-lt"/>
                </a:rPr>
                <a:t>Ein Dyfodol</a:t>
              </a:r>
              <a:endParaRPr lang="en-GB" sz="1600" b="1" spc="0" dirty="0">
                <a:latin typeface="+mj-lt"/>
              </a:endParaRPr>
            </a:p>
            <a:p>
              <a:pPr algn="r"/>
              <a:r>
                <a:rPr lang="cy-GB" sz="800" b="1" spc="0" dirty="0">
                  <a:solidFill>
                    <a:srgbClr val="DD931E"/>
                  </a:solidFill>
                  <a:latin typeface="+mj-lt"/>
                </a:rPr>
                <a:t>DATBLYGU CYMUNEDAU</a:t>
              </a:r>
              <a:endParaRPr lang="en-GB" sz="800" b="1" spc="0" dirty="0">
                <a:solidFill>
                  <a:srgbClr val="DD931E"/>
                </a:solidFill>
                <a:latin typeface="+mj-lt"/>
              </a:endParaRPr>
            </a:p>
            <a:p>
              <a:pPr algn="r"/>
              <a:r>
                <a:rPr lang="cy-GB" sz="800" b="1" spc="0" dirty="0">
                  <a:solidFill>
                    <a:srgbClr val="DD931E"/>
                  </a:solidFill>
                  <a:latin typeface="+mj-lt"/>
                </a:rPr>
                <a:t>IACHACH GYDA’N GILYDD</a:t>
              </a:r>
              <a:endParaRPr lang="en-GB" sz="800" b="1" spc="0" dirty="0">
                <a:solidFill>
                  <a:srgbClr val="DD931E"/>
                </a:solidFill>
                <a:latin typeface="+mj-lt"/>
              </a:endParaRPr>
            </a:p>
            <a:p>
              <a:pPr algn="r"/>
              <a:endParaRPr lang="en-GB" sz="800" b="1" spc="0" dirty="0">
                <a:latin typeface="+mj-lt"/>
              </a:endParaRPr>
            </a:p>
          </p:txBody>
        </p:sp>
        <p:pic>
          <p:nvPicPr>
            <p:cNvPr id="22"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b="1" dirty="0">
              <a:solidFill>
                <a:srgbClr val="E60E65"/>
              </a:solidFill>
            </a:endParaRPr>
          </a:p>
        </p:txBody>
      </p:sp>
      <p:sp>
        <p:nvSpPr>
          <p:cNvPr id="26" name="TextBox 25"/>
          <p:cNvSpPr txBox="1"/>
          <p:nvPr/>
        </p:nvSpPr>
        <p:spPr>
          <a:xfrm>
            <a:off x="221805" y="4174244"/>
            <a:ext cx="4121150" cy="2169825"/>
          </a:xfrm>
          <a:prstGeom prst="rect">
            <a:avLst/>
          </a:prstGeom>
          <a:noFill/>
        </p:spPr>
        <p:txBody>
          <a:bodyPr wrap="square" rtlCol="0">
            <a:spAutoFit/>
          </a:bodyPr>
          <a:lstStyle/>
          <a:p>
            <a:pPr marL="285750" indent="-285750" algn="just">
              <a:buFont typeface="Wingdings" panose="05000000000000000000" pitchFamily="2" charset="2"/>
              <a:buChar char="q"/>
            </a:pPr>
            <a:r>
              <a:rPr lang="en-GB" sz="1350" dirty="0">
                <a:solidFill>
                  <a:schemeClr val="tx1">
                    <a:lumMod val="50000"/>
                  </a:schemeClr>
                </a:solidFill>
              </a:rPr>
              <a:t>Planned £26.5m deficit remains the forecast for 2022/23 position.</a:t>
            </a:r>
          </a:p>
          <a:p>
            <a:pPr marL="285750" indent="-285750" algn="just">
              <a:buFont typeface="Wingdings" panose="05000000000000000000" pitchFamily="2" charset="2"/>
              <a:buChar char="q"/>
            </a:pPr>
            <a:endParaRPr lang="en-GB" sz="1350" dirty="0">
              <a:solidFill>
                <a:schemeClr val="tx1">
                  <a:lumMod val="50000"/>
                </a:schemeClr>
              </a:solidFill>
            </a:endParaRPr>
          </a:p>
          <a:p>
            <a:pPr marL="285750" indent="-285750" algn="just">
              <a:buFont typeface="Wingdings" panose="05000000000000000000" pitchFamily="2" charset="2"/>
              <a:buChar char="q"/>
            </a:pPr>
            <a:r>
              <a:rPr lang="en-GB" sz="1350" dirty="0">
                <a:solidFill>
                  <a:schemeClr val="tx1">
                    <a:lumMod val="50000"/>
                  </a:schemeClr>
                </a:solidFill>
              </a:rPr>
              <a:t>Position underpinned by:</a:t>
            </a:r>
          </a:p>
          <a:p>
            <a:pPr marL="538163" indent="-180975" algn="just">
              <a:buFont typeface="Arial" panose="020B0604020202020204" pitchFamily="34" charset="0"/>
              <a:buChar char="•"/>
            </a:pPr>
            <a:r>
              <a:rPr lang="en-GB" sz="1350" dirty="0">
                <a:solidFill>
                  <a:schemeClr val="tx1">
                    <a:lumMod val="50000"/>
                  </a:schemeClr>
                </a:solidFill>
              </a:rPr>
              <a:t>£10m non recurrent a</a:t>
            </a:r>
            <a:r>
              <a:rPr lang="en-GB" sz="1350" dirty="0" smtClean="0">
                <a:solidFill>
                  <a:schemeClr val="tx1">
                    <a:lumMod val="50000"/>
                  </a:schemeClr>
                </a:solidFill>
              </a:rPr>
              <a:t>nnual </a:t>
            </a:r>
            <a:r>
              <a:rPr lang="en-GB" sz="1350" dirty="0">
                <a:solidFill>
                  <a:schemeClr val="tx1">
                    <a:lumMod val="50000"/>
                  </a:schemeClr>
                </a:solidFill>
              </a:rPr>
              <a:t>leave benefits</a:t>
            </a:r>
          </a:p>
          <a:p>
            <a:pPr marL="538163" indent="-180975" algn="just">
              <a:buFont typeface="Arial" panose="020B0604020202020204" pitchFamily="34" charset="0"/>
              <a:buChar char="•"/>
            </a:pPr>
            <a:r>
              <a:rPr lang="en-GB" sz="1350" dirty="0">
                <a:solidFill>
                  <a:schemeClr val="tx1">
                    <a:lumMod val="50000"/>
                  </a:schemeClr>
                </a:solidFill>
              </a:rPr>
              <a:t>£7.9m non recurrent savings</a:t>
            </a:r>
          </a:p>
          <a:p>
            <a:pPr marL="538163" indent="-180975" algn="just">
              <a:buFont typeface="Arial" panose="020B0604020202020204" pitchFamily="34" charset="0"/>
              <a:buChar char="•"/>
            </a:pPr>
            <a:r>
              <a:rPr lang="en-GB" sz="1350" dirty="0">
                <a:solidFill>
                  <a:schemeClr val="tx1">
                    <a:lumMod val="50000"/>
                  </a:schemeClr>
                </a:solidFill>
              </a:rPr>
              <a:t>£8.9m accountancy gains</a:t>
            </a:r>
          </a:p>
          <a:p>
            <a:pPr marL="538163" indent="-180975" algn="just">
              <a:buFont typeface="Arial" panose="020B0604020202020204" pitchFamily="34" charset="0"/>
              <a:buChar char="•"/>
            </a:pPr>
            <a:r>
              <a:rPr lang="en-GB" sz="1350" dirty="0">
                <a:solidFill>
                  <a:schemeClr val="tx1">
                    <a:lumMod val="50000"/>
                  </a:schemeClr>
                </a:solidFill>
              </a:rPr>
              <a:t>£7.3m 22/23 in year non recurrent </a:t>
            </a:r>
            <a:r>
              <a:rPr lang="en-GB" sz="1350" dirty="0" smtClean="0">
                <a:solidFill>
                  <a:schemeClr val="tx1">
                    <a:lumMod val="50000"/>
                  </a:schemeClr>
                </a:solidFill>
              </a:rPr>
              <a:t>benefits</a:t>
            </a:r>
          </a:p>
          <a:p>
            <a:pPr marL="538163" indent="-180975" algn="just">
              <a:buFont typeface="Arial" panose="020B0604020202020204" pitchFamily="34" charset="0"/>
              <a:buChar char="•"/>
            </a:pPr>
            <a:r>
              <a:rPr lang="en-GB" sz="1350" dirty="0" smtClean="0">
                <a:solidFill>
                  <a:schemeClr val="tx1">
                    <a:lumMod val="50000"/>
                  </a:schemeClr>
                </a:solidFill>
              </a:rPr>
              <a:t>£10.0m On-going COVID response</a:t>
            </a:r>
            <a:endParaRPr lang="en-GB" sz="1350" dirty="0">
              <a:solidFill>
                <a:schemeClr val="tx1">
                  <a:lumMod val="50000"/>
                </a:schemeClr>
              </a:solidFill>
            </a:endParaRPr>
          </a:p>
          <a:p>
            <a:pPr marL="538163" indent="-180975" algn="just">
              <a:buFont typeface="Arial" panose="020B0604020202020204" pitchFamily="34" charset="0"/>
              <a:buChar char="•"/>
            </a:pPr>
            <a:endParaRPr lang="en-GB" sz="1350" dirty="0" smtClean="0">
              <a:solidFill>
                <a:schemeClr val="tx1">
                  <a:lumMod val="50000"/>
                </a:schemeClr>
              </a:solidFill>
            </a:endParaRPr>
          </a:p>
        </p:txBody>
      </p:sp>
      <p:sp>
        <p:nvSpPr>
          <p:cNvPr id="25" name="TextBox 24"/>
          <p:cNvSpPr txBox="1"/>
          <p:nvPr/>
        </p:nvSpPr>
        <p:spPr>
          <a:xfrm>
            <a:off x="199836" y="1347816"/>
            <a:ext cx="3249619" cy="369332"/>
          </a:xfrm>
          <a:prstGeom prst="rect">
            <a:avLst/>
          </a:prstGeom>
          <a:noFill/>
        </p:spPr>
        <p:txBody>
          <a:bodyPr wrap="square" rtlCol="0">
            <a:spAutoFit/>
          </a:bodyPr>
          <a:lstStyle/>
          <a:p>
            <a:r>
              <a:rPr lang="en-GB" b="1" dirty="0" smtClean="0">
                <a:solidFill>
                  <a:schemeClr val="tx1">
                    <a:lumMod val="75000"/>
                  </a:schemeClr>
                </a:solidFill>
              </a:rPr>
              <a:t>Reconciliation</a:t>
            </a:r>
            <a:endParaRPr lang="en-GB" b="1" dirty="0">
              <a:solidFill>
                <a:schemeClr val="tx1">
                  <a:lumMod val="75000"/>
                </a:schemeClr>
              </a:solidFill>
            </a:endParaRPr>
          </a:p>
        </p:txBody>
      </p:sp>
      <p:graphicFrame>
        <p:nvGraphicFramePr>
          <p:cNvPr id="27" name="Table 26"/>
          <p:cNvGraphicFramePr>
            <a:graphicFrameLocks noGrp="1"/>
          </p:cNvGraphicFramePr>
          <p:nvPr>
            <p:extLst/>
          </p:nvPr>
        </p:nvGraphicFramePr>
        <p:xfrm>
          <a:off x="290151" y="1717148"/>
          <a:ext cx="4052804" cy="2514435"/>
        </p:xfrm>
        <a:graphic>
          <a:graphicData uri="http://schemas.openxmlformats.org/drawingml/2006/table">
            <a:tbl>
              <a:tblPr/>
              <a:tblGrid>
                <a:gridCol w="3350513">
                  <a:extLst>
                    <a:ext uri="{9D8B030D-6E8A-4147-A177-3AD203B41FA5}">
                      <a16:colId xmlns:a16="http://schemas.microsoft.com/office/drawing/2014/main" val="2676318657"/>
                    </a:ext>
                  </a:extLst>
                </a:gridCol>
                <a:gridCol w="702291">
                  <a:extLst>
                    <a:ext uri="{9D8B030D-6E8A-4147-A177-3AD203B41FA5}">
                      <a16:colId xmlns:a16="http://schemas.microsoft.com/office/drawing/2014/main" val="835161703"/>
                    </a:ext>
                  </a:extLst>
                </a:gridCol>
              </a:tblGrid>
              <a:tr h="179790">
                <a:tc>
                  <a:txBody>
                    <a:bodyPr/>
                    <a:lstStyle/>
                    <a:p>
                      <a:pPr algn="l" fontAlgn="b"/>
                      <a:r>
                        <a:rPr lang="en-GB" sz="1100" b="0" i="0" u="none" strike="noStrike" dirty="0">
                          <a:solidFill>
                            <a:srgbClr val="FFFFFF"/>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r" fontAlgn="b"/>
                      <a:r>
                        <a:rPr lang="en-GB" sz="1100" b="1" i="0" u="none" strike="noStrike" dirty="0">
                          <a:solidFill>
                            <a:srgbClr val="FFFFFF"/>
                          </a:solidFill>
                          <a:effectLst/>
                          <a:latin typeface="Calibri" panose="020F0502020204030204" pitchFamily="34" charset="0"/>
                        </a:rPr>
                        <a:t>£'m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extLst>
                  <a:ext uri="{0D108BD9-81ED-4DB2-BD59-A6C34878D82A}">
                    <a16:rowId xmlns:a16="http://schemas.microsoft.com/office/drawing/2014/main" val="179177136"/>
                  </a:ext>
                </a:extLst>
              </a:tr>
              <a:tr h="168082">
                <a:tc>
                  <a:txBody>
                    <a:bodyPr/>
                    <a:lstStyle/>
                    <a:p>
                      <a:pPr algn="l" fontAlgn="b"/>
                      <a:r>
                        <a:rPr lang="en-GB" sz="1100" b="0" i="0" u="none" strike="noStrike" dirty="0">
                          <a:solidFill>
                            <a:srgbClr val="000000"/>
                          </a:solidFill>
                          <a:effectLst/>
                          <a:latin typeface="Calibri" panose="020F0502020204030204" pitchFamily="34" charset="0"/>
                        </a:rPr>
                        <a:t>Forecast 22/23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Calibri" panose="020F0502020204030204" pitchFamily="34" charset="0"/>
                        </a:rPr>
                        <a:t>26.5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69239238"/>
                  </a:ext>
                </a:extLst>
              </a:tr>
              <a:tr h="179790">
                <a:tc>
                  <a:txBody>
                    <a:bodyPr/>
                    <a:lstStyle/>
                    <a:p>
                      <a:pPr algn="l" fontAlgn="b"/>
                      <a:r>
                        <a:rPr lang="en-GB" sz="1100" b="0" i="0" u="none" strike="noStrike" dirty="0">
                          <a:solidFill>
                            <a:srgbClr val="000000"/>
                          </a:solidFill>
                          <a:effectLst/>
                          <a:latin typeface="Calibri" panose="020F0502020204030204" pitchFamily="34" charset="0"/>
                        </a:rPr>
                        <a:t>Writeback Annual Leave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smtClean="0">
                          <a:solidFill>
                            <a:srgbClr val="000000"/>
                          </a:solidFill>
                          <a:effectLst/>
                          <a:latin typeface="Calibri" panose="020F0502020204030204" pitchFamily="34" charset="0"/>
                        </a:rPr>
                        <a:t>10.0</a:t>
                      </a:r>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96241289"/>
                  </a:ext>
                </a:extLst>
              </a:tr>
              <a:tr h="179790">
                <a:tc>
                  <a:txBody>
                    <a:bodyPr/>
                    <a:lstStyle/>
                    <a:p>
                      <a:pPr algn="l" fontAlgn="b"/>
                      <a:r>
                        <a:rPr lang="en-GB" sz="1100" b="0" i="0" u="none" strike="noStrike" dirty="0">
                          <a:solidFill>
                            <a:srgbClr val="000000"/>
                          </a:solidFill>
                          <a:effectLst/>
                          <a:latin typeface="Calibri" panose="020F0502020204030204" pitchFamily="34" charset="0"/>
                        </a:rPr>
                        <a:t>Discount Rate Change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smtClean="0">
                          <a:solidFill>
                            <a:srgbClr val="000000"/>
                          </a:solidFill>
                          <a:effectLst/>
                          <a:latin typeface="Calibri" panose="020F0502020204030204" pitchFamily="34" charset="0"/>
                        </a:rPr>
                        <a:t>2.0</a:t>
                      </a:r>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11169198"/>
                  </a:ext>
                </a:extLst>
              </a:tr>
              <a:tr h="179790">
                <a:tc>
                  <a:txBody>
                    <a:bodyPr/>
                    <a:lstStyle/>
                    <a:p>
                      <a:pPr algn="l" fontAlgn="b"/>
                      <a:r>
                        <a:rPr lang="en-GB" sz="1100" b="0" i="0" u="none" strike="noStrike" dirty="0">
                          <a:solidFill>
                            <a:srgbClr val="000000"/>
                          </a:solidFill>
                          <a:effectLst/>
                          <a:latin typeface="Calibri" panose="020F0502020204030204" pitchFamily="34" charset="0"/>
                        </a:rPr>
                        <a:t>Accountancy Gains MMR M9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smtClean="0">
                          <a:solidFill>
                            <a:srgbClr val="000000"/>
                          </a:solidFill>
                          <a:effectLst/>
                          <a:latin typeface="Calibri" panose="020F0502020204030204" pitchFamily="34" charset="0"/>
                        </a:rPr>
                        <a:t>6.0</a:t>
                      </a:r>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7152474"/>
                  </a:ext>
                </a:extLst>
              </a:tr>
              <a:tr h="179790">
                <a:tc>
                  <a:txBody>
                    <a:bodyPr/>
                    <a:lstStyle/>
                    <a:p>
                      <a:pPr algn="l" fontAlgn="b"/>
                      <a:r>
                        <a:rPr lang="en-GB" sz="1100" b="0" i="0" u="none" strike="noStrike" dirty="0">
                          <a:solidFill>
                            <a:srgbClr val="000000"/>
                          </a:solidFill>
                          <a:effectLst/>
                          <a:latin typeface="Calibri" panose="020F0502020204030204" pitchFamily="34" charset="0"/>
                        </a:rPr>
                        <a:t>N/R WHSSC Benefits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Calibri" panose="020F0502020204030204" pitchFamily="34" charset="0"/>
                        </a:rPr>
                        <a:t>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3248168"/>
                  </a:ext>
                </a:extLst>
              </a:tr>
              <a:tr h="179790">
                <a:tc>
                  <a:txBody>
                    <a:bodyPr/>
                    <a:lstStyle/>
                    <a:p>
                      <a:pPr algn="l" fontAlgn="b"/>
                      <a:r>
                        <a:rPr lang="en-GB" sz="1100" b="0" i="0" u="none" strike="noStrike" dirty="0">
                          <a:solidFill>
                            <a:srgbClr val="000000"/>
                          </a:solidFill>
                          <a:effectLst/>
                          <a:latin typeface="Calibri" panose="020F0502020204030204" pitchFamily="34" charset="0"/>
                        </a:rPr>
                        <a:t>N/R Dental Surplus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Calibri" panose="020F0502020204030204" pitchFamily="34" charset="0"/>
                        </a:rPr>
                        <a:t>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89008928"/>
                  </a:ext>
                </a:extLst>
              </a:tr>
              <a:tr h="179790">
                <a:tc>
                  <a:txBody>
                    <a:bodyPr/>
                    <a:lstStyle/>
                    <a:p>
                      <a:pPr algn="l" fontAlgn="b"/>
                      <a:r>
                        <a:rPr lang="en-GB" sz="1100" b="0" i="0" u="none" strike="noStrike" dirty="0">
                          <a:solidFill>
                            <a:srgbClr val="000000"/>
                          </a:solidFill>
                          <a:effectLst/>
                          <a:latin typeface="Calibri" panose="020F0502020204030204" pitchFamily="34" charset="0"/>
                        </a:rPr>
                        <a:t>N/R VAT Recovery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Calibri" panose="020F0502020204030204" pitchFamily="34" charset="0"/>
                        </a:rPr>
                        <a:t>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13897456"/>
                  </a:ext>
                </a:extLst>
              </a:tr>
              <a:tr h="179790">
                <a:tc>
                  <a:txBody>
                    <a:bodyPr/>
                    <a:lstStyle/>
                    <a:p>
                      <a:pPr algn="l" fontAlgn="b"/>
                      <a:r>
                        <a:rPr lang="en-GB" sz="1100" b="0" i="0" u="none" strike="noStrike" dirty="0">
                          <a:solidFill>
                            <a:srgbClr val="000000"/>
                          </a:solidFill>
                          <a:effectLst/>
                          <a:latin typeface="Calibri" panose="020F0502020204030204" pitchFamily="34" charset="0"/>
                        </a:rPr>
                        <a:t>Other Accountancy Gains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Calibri" panose="020F0502020204030204" pitchFamily="34" charset="0"/>
                        </a:rPr>
                        <a:t>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12479720"/>
                  </a:ext>
                </a:extLst>
              </a:tr>
              <a:tr h="179790">
                <a:tc>
                  <a:txBody>
                    <a:bodyPr/>
                    <a:lstStyle/>
                    <a:p>
                      <a:pPr algn="l" fontAlgn="b"/>
                      <a:r>
                        <a:rPr lang="en-GB" sz="1100" b="0" i="0" u="none" strike="noStrike" dirty="0">
                          <a:solidFill>
                            <a:srgbClr val="000000"/>
                          </a:solidFill>
                          <a:effectLst/>
                          <a:latin typeface="Calibri" panose="020F0502020204030204" pitchFamily="34" charset="0"/>
                        </a:rPr>
                        <a:t>Other Net N/R Movements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Calibri" panose="020F0502020204030204" pitchFamily="34" charset="0"/>
                        </a:rPr>
                        <a:t>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2220428"/>
                  </a:ext>
                </a:extLst>
              </a:tr>
              <a:tr h="179790">
                <a:tc>
                  <a:txBody>
                    <a:bodyPr/>
                    <a:lstStyle/>
                    <a:p>
                      <a:pPr algn="l" fontAlgn="b"/>
                      <a:r>
                        <a:rPr lang="en-GB" sz="1100" b="0" i="0" u="none" strike="noStrike" dirty="0">
                          <a:solidFill>
                            <a:srgbClr val="000000"/>
                          </a:solidFill>
                          <a:effectLst/>
                          <a:latin typeface="Calibri" panose="020F0502020204030204" pitchFamily="34" charset="0"/>
                        </a:rPr>
                        <a:t>N/R Savings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Calibri" panose="020F0502020204030204" pitchFamily="34" charset="0"/>
                        </a:rPr>
                        <a:t>7.9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5115485"/>
                  </a:ext>
                </a:extLst>
              </a:tr>
              <a:tr h="179790">
                <a:tc>
                  <a:txBody>
                    <a:bodyPr/>
                    <a:lstStyle/>
                    <a:p>
                      <a:pPr algn="l" fontAlgn="b"/>
                      <a:r>
                        <a:rPr lang="en-GB" sz="1100" b="0" i="0" u="none" strike="noStrike" dirty="0">
                          <a:solidFill>
                            <a:srgbClr val="000000"/>
                          </a:solidFill>
                          <a:effectLst/>
                          <a:latin typeface="Calibri" panose="020F0502020204030204" pitchFamily="34" charset="0"/>
                        </a:rPr>
                        <a:t>FYE of Rec Savings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Calibri" panose="020F0502020204030204" pitchFamily="34" charset="0"/>
                        </a:rPr>
                        <a:t>-</a:t>
                      </a:r>
                      <a:r>
                        <a:rPr lang="en-GB" sz="1100" b="0" i="0" u="none" strike="noStrike" dirty="0" smtClean="0">
                          <a:solidFill>
                            <a:srgbClr val="000000"/>
                          </a:solidFill>
                          <a:effectLst/>
                          <a:latin typeface="Calibri" panose="020F0502020204030204" pitchFamily="34" charset="0"/>
                        </a:rPr>
                        <a:t>1.0</a:t>
                      </a:r>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8830083"/>
                  </a:ext>
                </a:extLst>
              </a:tr>
              <a:tr h="179790">
                <a:tc>
                  <a:txBody>
                    <a:bodyPr/>
                    <a:lstStyle/>
                    <a:p>
                      <a:pPr algn="l" fontAlgn="b"/>
                      <a:r>
                        <a:rPr lang="en-GB" sz="1100" b="0" i="0" u="none" strike="noStrike" dirty="0" smtClean="0">
                          <a:solidFill>
                            <a:srgbClr val="000000"/>
                          </a:solidFill>
                          <a:effectLst/>
                          <a:latin typeface="Calibri" panose="020F0502020204030204" pitchFamily="34" charset="0"/>
                        </a:rPr>
                        <a:t>COVID On-going Response</a:t>
                      </a:r>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smtClean="0">
                          <a:solidFill>
                            <a:srgbClr val="000000"/>
                          </a:solidFill>
                          <a:effectLst/>
                          <a:latin typeface="Calibri" panose="020F0502020204030204" pitchFamily="34" charset="0"/>
                        </a:rPr>
                        <a:t>10.0</a:t>
                      </a:r>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0948457"/>
                  </a:ext>
                </a:extLst>
              </a:tr>
              <a:tr h="179790">
                <a:tc>
                  <a:txBody>
                    <a:bodyPr/>
                    <a:lstStyle/>
                    <a:p>
                      <a:pPr algn="l" fontAlgn="b"/>
                      <a:r>
                        <a:rPr lang="en-GB" sz="1100" b="1" i="0" u="none" strike="noStrike" dirty="0">
                          <a:solidFill>
                            <a:srgbClr val="FFFFFF"/>
                          </a:solidFill>
                          <a:effectLst/>
                          <a:latin typeface="Calibri" panose="020F0502020204030204" pitchFamily="34" charset="0"/>
                        </a:rPr>
                        <a:t>Total Deficit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r" fontAlgn="b"/>
                      <a:r>
                        <a:rPr lang="en-GB" sz="1100" b="1" i="0" u="none" strike="noStrike" dirty="0">
                          <a:solidFill>
                            <a:srgbClr val="FFFFFF"/>
                          </a:solidFill>
                          <a:effectLst/>
                          <a:latin typeface="Calibri" panose="020F0502020204030204" pitchFamily="34" charset="0"/>
                        </a:rPr>
                        <a:t>7</a:t>
                      </a:r>
                      <a:r>
                        <a:rPr lang="en-GB" sz="1100" b="1" i="0" u="none" strike="noStrike" dirty="0" smtClean="0">
                          <a:solidFill>
                            <a:srgbClr val="FFFFFF"/>
                          </a:solidFill>
                          <a:effectLst/>
                          <a:latin typeface="Calibri" panose="020F0502020204030204" pitchFamily="34" charset="0"/>
                        </a:rPr>
                        <a:t>0.9</a:t>
                      </a:r>
                      <a:endParaRPr lang="en-GB" sz="1100" b="1" i="0" u="none" strike="noStrike" dirty="0">
                        <a:solidFill>
                          <a:srgbClr val="FFFFFF"/>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extLst>
                  <a:ext uri="{0D108BD9-81ED-4DB2-BD59-A6C34878D82A}">
                    <a16:rowId xmlns:a16="http://schemas.microsoft.com/office/drawing/2014/main" val="201582487"/>
                  </a:ext>
                </a:extLst>
              </a:tr>
            </a:tbl>
          </a:graphicData>
        </a:graphic>
      </p:graphicFrame>
      <mc:AlternateContent xmlns:mc="http://schemas.openxmlformats.org/markup-compatibility/2006">
        <mc:Choice xmlns:cx1="http://schemas.microsoft.com/office/drawing/2015/9/8/chartex" xmlns="" Requires="cx1">
          <p:graphicFrame>
            <p:nvGraphicFramePr>
              <p:cNvPr id="30" name="Chart 29"/>
              <p:cNvGraphicFramePr/>
              <p:nvPr>
                <p:extLst/>
              </p:nvPr>
            </p:nvGraphicFramePr>
            <p:xfrm>
              <a:off x="4433271" y="1441942"/>
              <a:ext cx="7438154" cy="4746912"/>
            </p:xfrm>
            <a:graphic>
              <a:graphicData uri="http://schemas.microsoft.com/office/drawing/2014/chartex">
                <cx:chart xmlns:cx="http://schemas.microsoft.com/office/drawing/2014/chartex" xmlns:r="http://schemas.openxmlformats.org/officeDocument/2006/relationships" r:id="rId9"/>
              </a:graphicData>
            </a:graphic>
          </p:graphicFrame>
        </mc:Choice>
        <mc:Fallback>
          <p:pic>
            <p:nvPicPr>
              <p:cNvPr id="30" name="Chart 29"/>
              <p:cNvPicPr>
                <a:picLocks noGrp="1" noRot="1" noChangeAspect="1" noMove="1" noResize="1" noEditPoints="1" noAdjustHandles="1" noChangeArrowheads="1" noChangeShapeType="1"/>
              </p:cNvPicPr>
              <p:nvPr/>
            </p:nvPicPr>
            <p:blipFill>
              <a:blip r:embed="rId10"/>
              <a:stretch>
                <a:fillRect/>
              </a:stretch>
            </p:blipFill>
            <p:spPr>
              <a:xfrm>
                <a:off x="4433271" y="1441942"/>
                <a:ext cx="7438154" cy="4746912"/>
              </a:xfrm>
              <a:prstGeom prst="rect">
                <a:avLst/>
              </a:prstGeom>
            </p:spPr>
          </p:pic>
        </mc:Fallback>
      </mc:AlternateContent>
      <p:sp>
        <p:nvSpPr>
          <p:cNvPr id="28" name="Footer Placeholder 5">
            <a:extLst>
              <a:ext uri="{FF2B5EF4-FFF2-40B4-BE49-F238E27FC236}">
                <a16:creationId xmlns:a16="http://schemas.microsoft.com/office/drawing/2014/main" id="{2491064D-A9BE-4A93-B91E-71C0EB621351}"/>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Tree>
    <p:extLst>
      <p:ext uri="{BB962C8B-B14F-4D97-AF65-F5344CB8AC3E}">
        <p14:creationId xmlns:p14="http://schemas.microsoft.com/office/powerpoint/2010/main" val="10357440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a:xfrm>
            <a:off x="959429" y="4885634"/>
            <a:ext cx="10273141" cy="548680"/>
          </a:xfrm>
        </p:spPr>
        <p:txBody>
          <a:bodyPr/>
          <a:lstStyle/>
          <a:p>
            <a:r>
              <a:rPr lang="en-US" dirty="0"/>
              <a:t>Presentation title - edit in Header and Footer</a:t>
            </a:r>
          </a:p>
        </p:txBody>
      </p:sp>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itle 1"/>
          <p:cNvSpPr txBox="1">
            <a:spLocks/>
          </p:cNvSpPr>
          <p:nvPr/>
        </p:nvSpPr>
        <p:spPr>
          <a:xfrm>
            <a:off x="3893769" y="224414"/>
            <a:ext cx="4985555" cy="873622"/>
          </a:xfrm>
          <a:prstGeom prst="rect">
            <a:avLst/>
          </a:prstGeom>
        </p:spPr>
        <p:txBody>
          <a:bodyPr vert="horz" lIns="0" tIns="0" rIns="0" bIns="0" rtlCol="0" anchor="t" anchorCtr="0">
            <a:normAutofit fontScale="92500" lnSpcReduction="20000"/>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algn="ctr"/>
            <a:r>
              <a:rPr lang="en-GB" b="1" dirty="0">
                <a:solidFill>
                  <a:schemeClr val="bg1"/>
                </a:solidFill>
                <a:latin typeface="Verdana"/>
                <a:ea typeface="Verdana"/>
              </a:rPr>
              <a:t>New Cost Pressures: Inflationary Costs</a:t>
            </a:r>
            <a:r>
              <a:rPr lang="en-GB" dirty="0">
                <a:solidFill>
                  <a:srgbClr val="E60E65"/>
                </a:solidFill>
                <a:latin typeface="Verdana"/>
                <a:ea typeface="Verdana"/>
              </a:rPr>
              <a:t> </a:t>
            </a:r>
            <a:endParaRPr lang="en-GB" dirty="0">
              <a:solidFill>
                <a:srgbClr val="E60E65"/>
              </a:solidFill>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algn="ctr"/>
            <a:r>
              <a:rPr lang="cy-GB" sz="600" b="1" dirty="0">
                <a:solidFill>
                  <a:schemeClr val="bg1"/>
                </a:solidFill>
              </a:rPr>
              <a:t>CREU</a:t>
            </a:r>
            <a:endParaRPr lang="en-GB" sz="600" b="1" dirty="0">
              <a:solidFill>
                <a:schemeClr val="bg1"/>
              </a:solidFill>
            </a:endParaRPr>
          </a:p>
          <a:p>
            <a:pPr algn="ctr"/>
            <a:r>
              <a:rPr lang="cy-GB" sz="600" b="1" dirty="0">
                <a:solidFill>
                  <a:schemeClr val="bg1"/>
                </a:solidFill>
              </a:rPr>
              <a:t>IECHYD</a:t>
            </a:r>
            <a:endParaRPr lang="en-GB" sz="600" b="1" dirty="0">
              <a:solidFill>
                <a:schemeClr val="bg1"/>
              </a:solidFill>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algn="ctr"/>
            <a:r>
              <a:rPr lang="cy-GB" sz="600" b="1" dirty="0">
                <a:solidFill>
                  <a:schemeClr val="bg1"/>
                </a:solidFill>
              </a:rPr>
              <a:t>GWELLA</a:t>
            </a:r>
          </a:p>
          <a:p>
            <a:pPr algn="ctr"/>
            <a:r>
              <a:rPr lang="cy-GB" sz="600" b="1" dirty="0">
                <a:solidFill>
                  <a:schemeClr val="bg1"/>
                </a:solidFill>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algn="ctr"/>
            <a:r>
              <a:rPr lang="cy-GB" sz="600" b="1" dirty="0">
                <a:solidFill>
                  <a:schemeClr val="bg1"/>
                </a:solidFill>
              </a:rPr>
              <a:t>YSBRYDOLI</a:t>
            </a:r>
          </a:p>
          <a:p>
            <a:pPr algn="ctr"/>
            <a:r>
              <a:rPr lang="cy-GB" sz="600" b="1" dirty="0">
                <a:solidFill>
                  <a:schemeClr val="bg1"/>
                </a:solidFill>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algn="ctr"/>
            <a:r>
              <a:rPr lang="cy-GB" sz="600" b="1" dirty="0">
                <a:solidFill>
                  <a:schemeClr val="bg1"/>
                </a:solidFill>
              </a:rPr>
              <a:t>CYNNAL EIN</a:t>
            </a:r>
          </a:p>
          <a:p>
            <a:pPr algn="ctr"/>
            <a:r>
              <a:rPr lang="cy-GB" sz="600" b="1" dirty="0">
                <a:solidFill>
                  <a:schemeClr val="bg1"/>
                </a:solidFill>
              </a:rPr>
              <a:t>DYFODOL</a:t>
            </a:r>
          </a:p>
        </p:txBody>
      </p:sp>
      <p:pic>
        <p:nvPicPr>
          <p:cNvPr id="1026" name="Picture 2" descr="11446454_CTM_ValuesAndBehaviours_Launch_EmailHeader_biling_600x150_REPRO_v01_ME-022 (00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7"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algn="r"/>
              <a:r>
                <a:rPr lang="cy-GB" sz="1600" b="1" spc="0" dirty="0">
                  <a:latin typeface="+mj-lt"/>
                </a:rPr>
                <a:t>Ein Hiechyd</a:t>
              </a:r>
              <a:endParaRPr lang="en-GB" sz="1600" b="1" spc="0" dirty="0">
                <a:latin typeface="+mj-lt"/>
              </a:endParaRPr>
            </a:p>
            <a:p>
              <a:pPr algn="r"/>
              <a:r>
                <a:rPr lang="cy-GB" sz="1600" b="1" spc="0" dirty="0">
                  <a:latin typeface="+mj-lt"/>
                </a:rPr>
                <a:t>Ein Dyfodol</a:t>
              </a:r>
              <a:endParaRPr lang="en-GB" sz="1600" b="1" spc="0" dirty="0">
                <a:latin typeface="+mj-lt"/>
              </a:endParaRPr>
            </a:p>
            <a:p>
              <a:pPr algn="r"/>
              <a:r>
                <a:rPr lang="cy-GB" sz="800" b="1" spc="0" dirty="0">
                  <a:solidFill>
                    <a:srgbClr val="DD931E"/>
                  </a:solidFill>
                  <a:latin typeface="+mj-lt"/>
                </a:rPr>
                <a:t>DATBLYGU CYMUNEDAU</a:t>
              </a:r>
              <a:endParaRPr lang="en-GB" sz="800" b="1" spc="0" dirty="0">
                <a:solidFill>
                  <a:srgbClr val="DD931E"/>
                </a:solidFill>
                <a:latin typeface="+mj-lt"/>
              </a:endParaRPr>
            </a:p>
            <a:p>
              <a:pPr algn="r"/>
              <a:r>
                <a:rPr lang="cy-GB" sz="800" b="1" spc="0" dirty="0">
                  <a:solidFill>
                    <a:srgbClr val="DD931E"/>
                  </a:solidFill>
                  <a:latin typeface="+mj-lt"/>
                </a:rPr>
                <a:t>IACHACH GYDA’N GILYDD</a:t>
              </a:r>
              <a:endParaRPr lang="en-GB" sz="800" b="1" spc="0" dirty="0">
                <a:solidFill>
                  <a:srgbClr val="DD931E"/>
                </a:solidFill>
                <a:latin typeface="+mj-lt"/>
              </a:endParaRPr>
            </a:p>
            <a:p>
              <a:pPr algn="r"/>
              <a:endParaRPr lang="en-GB" sz="800" b="1" spc="0" dirty="0">
                <a:latin typeface="+mj-lt"/>
              </a:endParaRPr>
            </a:p>
          </p:txBody>
        </p:sp>
        <p:pic>
          <p:nvPicPr>
            <p:cNvPr id="22"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7" name="Content Placeholder 6"/>
          <p:cNvSpPr>
            <a:spLocks noGrp="1"/>
          </p:cNvSpPr>
          <p:nvPr>
            <p:ph idx="1"/>
          </p:nvPr>
        </p:nvSpPr>
        <p:spPr>
          <a:xfrm>
            <a:off x="600076" y="1642386"/>
            <a:ext cx="10847924" cy="4049905"/>
          </a:xfrm>
        </p:spPr>
        <p:txBody>
          <a:bodyPr>
            <a:normAutofit/>
          </a:bodyPr>
          <a:lstStyle/>
          <a:p>
            <a:pPr marL="342900" indent="-342900">
              <a:buFont typeface="Wingdings" panose="05000000000000000000" pitchFamily="2" charset="2"/>
              <a:buChar char="q"/>
            </a:pPr>
            <a:endParaRPr lang="en-GB" sz="1800" dirty="0"/>
          </a:p>
          <a:p>
            <a:pPr marL="342900" indent="-342900">
              <a:buFont typeface="Wingdings" panose="05000000000000000000" pitchFamily="2" charset="2"/>
              <a:buChar char="q"/>
            </a:pPr>
            <a:endParaRPr lang="en-GB" sz="1800" dirty="0"/>
          </a:p>
        </p:txBody>
      </p:sp>
      <p:graphicFrame>
        <p:nvGraphicFramePr>
          <p:cNvPr id="6" name="Table 5"/>
          <p:cNvGraphicFramePr>
            <a:graphicFrameLocks noGrp="1"/>
          </p:cNvGraphicFramePr>
          <p:nvPr>
            <p:extLst>
              <p:ext uri="{D42A27DB-BD31-4B8C-83A1-F6EECF244321}">
                <p14:modId xmlns:p14="http://schemas.microsoft.com/office/powerpoint/2010/main" val="3501451804"/>
              </p:ext>
            </p:extLst>
          </p:nvPr>
        </p:nvGraphicFramePr>
        <p:xfrm>
          <a:off x="600076" y="1990463"/>
          <a:ext cx="10991848" cy="4318857"/>
        </p:xfrm>
        <a:graphic>
          <a:graphicData uri="http://schemas.openxmlformats.org/drawingml/2006/table">
            <a:tbl>
              <a:tblPr>
                <a:tableStyleId>{5C22544A-7EE6-4342-B048-85BDC9FD1C3A}</a:tableStyleId>
              </a:tblPr>
              <a:tblGrid>
                <a:gridCol w="4376481">
                  <a:extLst>
                    <a:ext uri="{9D8B030D-6E8A-4147-A177-3AD203B41FA5}">
                      <a16:colId xmlns:a16="http://schemas.microsoft.com/office/drawing/2014/main" val="3228094731"/>
                    </a:ext>
                  </a:extLst>
                </a:gridCol>
                <a:gridCol w="1491777">
                  <a:extLst>
                    <a:ext uri="{9D8B030D-6E8A-4147-A177-3AD203B41FA5}">
                      <a16:colId xmlns:a16="http://schemas.microsoft.com/office/drawing/2014/main" val="3475123638"/>
                    </a:ext>
                  </a:extLst>
                </a:gridCol>
                <a:gridCol w="5123590">
                  <a:extLst>
                    <a:ext uri="{9D8B030D-6E8A-4147-A177-3AD203B41FA5}">
                      <a16:colId xmlns:a16="http://schemas.microsoft.com/office/drawing/2014/main" val="3239927650"/>
                    </a:ext>
                  </a:extLst>
                </a:gridCol>
              </a:tblGrid>
              <a:tr h="266966">
                <a:tc>
                  <a:txBody>
                    <a:bodyPr/>
                    <a:lstStyle/>
                    <a:p>
                      <a:pPr algn="l" fontAlgn="b"/>
                      <a:endParaRPr lang="en-GB" sz="16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ctr"/>
                      <a:r>
                        <a:rPr lang="en-GB" sz="1600" b="1" u="none" strike="noStrike" dirty="0">
                          <a:effectLst/>
                        </a:rPr>
                        <a:t>£m </a:t>
                      </a:r>
                      <a:endParaRPr lang="en-GB"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600" b="1" u="none" strike="noStrike" kern="1200" dirty="0">
                          <a:solidFill>
                            <a:schemeClr val="dk1"/>
                          </a:solidFill>
                          <a:effectLst/>
                          <a:latin typeface="+mn-lt"/>
                          <a:ea typeface="+mn-ea"/>
                          <a:cs typeface="+mn-cs"/>
                        </a:rPr>
                        <a:t>Comment</a:t>
                      </a:r>
                    </a:p>
                  </a:txBody>
                  <a:tcPr marL="0" marR="0" marT="0" marB="0" anchor="ctr"/>
                </a:tc>
                <a:extLst>
                  <a:ext uri="{0D108BD9-81ED-4DB2-BD59-A6C34878D82A}">
                    <a16:rowId xmlns:a16="http://schemas.microsoft.com/office/drawing/2014/main" val="4028951192"/>
                  </a:ext>
                </a:extLst>
              </a:tr>
              <a:tr h="266966">
                <a:tc>
                  <a:txBody>
                    <a:bodyPr/>
                    <a:lstStyle/>
                    <a:p>
                      <a:pPr algn="l" fontAlgn="ctr"/>
                      <a:r>
                        <a:rPr lang="en-GB" sz="1600" u="none" strike="noStrike" dirty="0">
                          <a:effectLst/>
                        </a:rPr>
                        <a:t>CHC inflation- estimate 10% on £50m</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n-GB" sz="1600" u="none" strike="noStrike" dirty="0">
                          <a:effectLst/>
                        </a:rPr>
                        <a:t>5.0</a:t>
                      </a:r>
                      <a:endParaRPr lang="en-GB" sz="16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GB" sz="1600" u="none" strike="noStrike" kern="1200" dirty="0">
                          <a:solidFill>
                            <a:schemeClr val="dk1"/>
                          </a:solidFill>
                          <a:effectLst/>
                          <a:latin typeface="+mn-lt"/>
                          <a:ea typeface="+mn-ea"/>
                          <a:cs typeface="+mn-cs"/>
                        </a:rPr>
                        <a:t>NCCU estimates are higher. Risk</a:t>
                      </a:r>
                      <a:r>
                        <a:rPr lang="en-GB" sz="1600" u="none" strike="noStrike" kern="1200" baseline="0" dirty="0">
                          <a:solidFill>
                            <a:schemeClr val="dk1"/>
                          </a:solidFill>
                          <a:effectLst/>
                          <a:latin typeface="+mn-lt"/>
                          <a:ea typeface="+mn-ea"/>
                          <a:cs typeface="+mn-cs"/>
                        </a:rPr>
                        <a:t> of £2.4m included in risk table .</a:t>
                      </a:r>
                      <a:endParaRPr lang="en-GB" sz="16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2591520459"/>
                  </a:ext>
                </a:extLst>
              </a:tr>
              <a:tr h="266966">
                <a:tc>
                  <a:txBody>
                    <a:bodyPr/>
                    <a:lstStyle/>
                    <a:p>
                      <a:pPr algn="l" fontAlgn="ctr"/>
                      <a:r>
                        <a:rPr lang="en-GB" sz="1600" u="none" strike="noStrike" dirty="0">
                          <a:effectLst/>
                        </a:rPr>
                        <a:t>FNC inflation- estimate 10% on £5m</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n-GB" sz="1600" u="none" strike="noStrike" dirty="0">
                          <a:effectLst/>
                        </a:rPr>
                        <a:t>0.5</a:t>
                      </a:r>
                      <a:endParaRPr lang="en-GB" sz="16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endParaRPr lang="en-GB" sz="16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971917977"/>
                  </a:ext>
                </a:extLst>
              </a:tr>
              <a:tr h="266966">
                <a:tc>
                  <a:txBody>
                    <a:bodyPr/>
                    <a:lstStyle/>
                    <a:p>
                      <a:pPr algn="l" fontAlgn="ctr"/>
                      <a:r>
                        <a:rPr lang="en-GB" sz="1600" u="none" strike="noStrike" dirty="0">
                          <a:effectLst/>
                        </a:rPr>
                        <a:t>Non-pay inflation- estimate 9.2% on £100m</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n-GB" sz="1600" u="none" strike="noStrike" dirty="0">
                          <a:effectLst/>
                        </a:rPr>
                        <a:t>9.2</a:t>
                      </a:r>
                      <a:endParaRPr lang="en-GB" sz="16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GB" sz="1600" u="none" strike="noStrike" kern="1200" dirty="0">
                          <a:solidFill>
                            <a:schemeClr val="dk1"/>
                          </a:solidFill>
                          <a:effectLst/>
                          <a:latin typeface="+mn-lt"/>
                          <a:ea typeface="+mn-ea"/>
                          <a:cs typeface="+mn-cs"/>
                        </a:rPr>
                        <a:t>Based upon DoF CPI agreement.</a:t>
                      </a:r>
                    </a:p>
                  </a:txBody>
                  <a:tcPr marL="0" marR="0" marT="0" marB="0" anchor="b"/>
                </a:tc>
                <a:extLst>
                  <a:ext uri="{0D108BD9-81ED-4DB2-BD59-A6C34878D82A}">
                    <a16:rowId xmlns:a16="http://schemas.microsoft.com/office/drawing/2014/main" val="270254048"/>
                  </a:ext>
                </a:extLst>
              </a:tr>
              <a:tr h="266966">
                <a:tc>
                  <a:txBody>
                    <a:bodyPr/>
                    <a:lstStyle/>
                    <a:p>
                      <a:pPr algn="l" fontAlgn="ctr"/>
                      <a:r>
                        <a:rPr lang="en-GB" sz="1600" u="none" strike="noStrike" dirty="0">
                          <a:effectLst/>
                        </a:rPr>
                        <a:t>Primary care prescribing inflation - estimate 4.5% on £100m</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n-GB" sz="1600" u="none" strike="noStrike" dirty="0">
                          <a:effectLst/>
                        </a:rPr>
                        <a:t>4.2</a:t>
                      </a:r>
                      <a:endParaRPr lang="en-GB" sz="16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GB" sz="1600" u="none" strike="noStrike" kern="1200" dirty="0">
                          <a:solidFill>
                            <a:schemeClr val="dk1"/>
                          </a:solidFill>
                          <a:effectLst/>
                          <a:latin typeface="+mn-lt"/>
                          <a:ea typeface="+mn-ea"/>
                          <a:cs typeface="+mn-cs"/>
                        </a:rPr>
                        <a:t>This</a:t>
                      </a:r>
                      <a:r>
                        <a:rPr lang="en-GB" sz="1600" u="none" strike="noStrike" kern="1200" baseline="0" dirty="0">
                          <a:solidFill>
                            <a:schemeClr val="dk1"/>
                          </a:solidFill>
                          <a:effectLst/>
                          <a:latin typeface="+mn-lt"/>
                          <a:ea typeface="+mn-ea"/>
                          <a:cs typeface="+mn-cs"/>
                        </a:rPr>
                        <a:t> is consistent with our estimate of the actual price growth in 22/23.</a:t>
                      </a:r>
                      <a:endParaRPr lang="en-GB" sz="16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208426259"/>
                  </a:ext>
                </a:extLst>
              </a:tr>
              <a:tr h="266966">
                <a:tc>
                  <a:txBody>
                    <a:bodyPr/>
                    <a:lstStyle/>
                    <a:p>
                      <a:pPr algn="l" fontAlgn="ctr"/>
                      <a:r>
                        <a:rPr lang="en-GB" sz="1600" u="none" strike="noStrike" dirty="0">
                          <a:effectLst/>
                        </a:rPr>
                        <a:t>Primary care prescribing inflation - FYE of CAT M price changes</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n-GB" sz="1600" u="none" strike="noStrike" dirty="0">
                          <a:effectLst/>
                        </a:rPr>
                        <a:t>2.1</a:t>
                      </a:r>
                      <a:endParaRPr lang="en-GB" sz="1600" b="0" i="0" u="none" strike="noStrike" dirty="0">
                        <a:solidFill>
                          <a:srgbClr val="000000"/>
                        </a:solidFill>
                        <a:effectLst/>
                        <a:latin typeface="Calibri" panose="020F0502020204030204" pitchFamily="34" charset="0"/>
                      </a:endParaRPr>
                    </a:p>
                  </a:txBody>
                  <a:tcPr marL="0" marR="0" marT="0" marB="0" anchor="b"/>
                </a:tc>
                <a:tc>
                  <a:txBody>
                    <a:bodyPr/>
                    <a:lstStyle/>
                    <a:p>
                      <a:pPr marL="0" algn="l" defTabSz="914400" rtl="0" eaLnBrk="1" fontAlgn="b" latinLnBrk="0" hangingPunct="1"/>
                      <a:r>
                        <a:rPr lang="en-GB" sz="1600" u="none" strike="noStrike" kern="1200" dirty="0">
                          <a:solidFill>
                            <a:schemeClr val="dk1"/>
                          </a:solidFill>
                          <a:effectLst/>
                          <a:latin typeface="+mn-lt"/>
                          <a:ea typeface="+mn-ea"/>
                          <a:cs typeface="+mn-cs"/>
                        </a:rPr>
                        <a:t>Assumes Q4 price changes continue for 23/24. This excludes NCSO where we are assuming forecast 22/23 out-turn will continue in 23/24. Included in risk table.</a:t>
                      </a:r>
                    </a:p>
                  </a:txBody>
                  <a:tcPr marL="0" marR="0" marT="0" marB="0" anchor="b"/>
                </a:tc>
                <a:extLst>
                  <a:ext uri="{0D108BD9-81ED-4DB2-BD59-A6C34878D82A}">
                    <a16:rowId xmlns:a16="http://schemas.microsoft.com/office/drawing/2014/main" val="544842421"/>
                  </a:ext>
                </a:extLst>
              </a:tr>
              <a:tr h="266966">
                <a:tc>
                  <a:txBody>
                    <a:bodyPr/>
                    <a:lstStyle/>
                    <a:p>
                      <a:pPr algn="l" fontAlgn="ctr"/>
                      <a:r>
                        <a:rPr lang="en-GB" sz="1600" u="none" strike="noStrike" dirty="0">
                          <a:effectLst/>
                        </a:rPr>
                        <a:t>LTA Inflation- core 1.5%</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n-GB" sz="1600" u="none" strike="noStrike" dirty="0">
                          <a:effectLst/>
                        </a:rPr>
                        <a:t>2.3</a:t>
                      </a:r>
                      <a:endParaRPr lang="en-GB" sz="16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GB" sz="1600" u="none" strike="noStrike" kern="1200" dirty="0">
                          <a:solidFill>
                            <a:schemeClr val="dk1"/>
                          </a:solidFill>
                          <a:effectLst/>
                          <a:latin typeface="+mn-lt"/>
                          <a:ea typeface="+mn-ea"/>
                          <a:cs typeface="+mn-cs"/>
                        </a:rPr>
                        <a:t>Assumes that we pass on the 1.5% uplift to other Health Boards.</a:t>
                      </a:r>
                    </a:p>
                  </a:txBody>
                  <a:tcPr marL="0" marR="0" marT="0" marB="0" anchor="b"/>
                </a:tc>
                <a:extLst>
                  <a:ext uri="{0D108BD9-81ED-4DB2-BD59-A6C34878D82A}">
                    <a16:rowId xmlns:a16="http://schemas.microsoft.com/office/drawing/2014/main" val="4057618119"/>
                  </a:ext>
                </a:extLst>
              </a:tr>
              <a:tr h="266966">
                <a:tc>
                  <a:txBody>
                    <a:bodyPr/>
                    <a:lstStyle/>
                    <a:p>
                      <a:pPr algn="l" fontAlgn="ctr"/>
                      <a:r>
                        <a:rPr lang="en-GB" sz="1600" u="none" strike="noStrike" dirty="0">
                          <a:effectLst/>
                        </a:rPr>
                        <a:t>Agency inflation</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600" u="none" strike="noStrike" dirty="0">
                          <a:effectLst/>
                        </a:rPr>
                        <a:t>2.5</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algn="l" fontAlgn="ctr"/>
                      <a:r>
                        <a:rPr lang="en-GB" sz="1600" u="none" strike="noStrike" kern="1200" dirty="0">
                          <a:solidFill>
                            <a:schemeClr val="dk1"/>
                          </a:solidFill>
                          <a:effectLst/>
                          <a:latin typeface="+mn-lt"/>
                          <a:ea typeface="+mn-ea"/>
                          <a:cs typeface="+mn-cs"/>
                        </a:rPr>
                        <a:t> Estimate is based on 5% of £56m. Not part of pay award funding</a:t>
                      </a:r>
                      <a:r>
                        <a:rPr lang="en-GB" sz="1600" u="none" strike="noStrike" kern="1200" baseline="0" dirty="0">
                          <a:solidFill>
                            <a:schemeClr val="dk1"/>
                          </a:solidFill>
                          <a:effectLst/>
                          <a:latin typeface="+mn-lt"/>
                          <a:ea typeface="+mn-ea"/>
                          <a:cs typeface="+mn-cs"/>
                        </a:rPr>
                        <a:t> in 22/23.</a:t>
                      </a:r>
                      <a:endParaRPr lang="en-GB" sz="1600" u="none" strike="noStrike" kern="1200" dirty="0">
                        <a:solidFill>
                          <a:schemeClr val="dk1"/>
                        </a:solidFill>
                        <a:effectLst/>
                        <a:latin typeface="+mn-lt"/>
                        <a:ea typeface="+mn-ea"/>
                        <a:cs typeface="+mn-cs"/>
                      </a:endParaRPr>
                    </a:p>
                  </a:txBody>
                  <a:tcPr marL="0" marR="0" marT="0" marB="0" anchor="ctr"/>
                </a:tc>
                <a:extLst>
                  <a:ext uri="{0D108BD9-81ED-4DB2-BD59-A6C34878D82A}">
                    <a16:rowId xmlns:a16="http://schemas.microsoft.com/office/drawing/2014/main" val="1921205546"/>
                  </a:ext>
                </a:extLst>
              </a:tr>
              <a:tr h="266966">
                <a:tc>
                  <a:txBody>
                    <a:bodyPr/>
                    <a:lstStyle/>
                    <a:p>
                      <a:pPr algn="l" fontAlgn="ctr"/>
                      <a:r>
                        <a:rPr lang="en-GB" sz="1600" u="none" strike="noStrike" dirty="0">
                          <a:effectLst/>
                        </a:rPr>
                        <a:t>Consultant commitment awards</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600" u="none" strike="noStrike" dirty="0">
                          <a:effectLst/>
                        </a:rPr>
                        <a:t>0.3</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algn="l" fontAlgn="ctr"/>
                      <a:endParaRPr lang="en-GB" sz="1600" u="none" strike="noStrike" kern="1200" dirty="0">
                        <a:solidFill>
                          <a:schemeClr val="dk1"/>
                        </a:solidFill>
                        <a:effectLst/>
                        <a:latin typeface="+mn-lt"/>
                        <a:ea typeface="+mn-ea"/>
                        <a:cs typeface="+mn-cs"/>
                      </a:endParaRPr>
                    </a:p>
                  </a:txBody>
                  <a:tcPr marL="0" marR="0" marT="0" marB="0" anchor="ctr"/>
                </a:tc>
                <a:extLst>
                  <a:ext uri="{0D108BD9-81ED-4DB2-BD59-A6C34878D82A}">
                    <a16:rowId xmlns:a16="http://schemas.microsoft.com/office/drawing/2014/main" val="2289938415"/>
                  </a:ext>
                </a:extLst>
              </a:tr>
              <a:tr h="278573">
                <a:tc>
                  <a:txBody>
                    <a:bodyPr/>
                    <a:lstStyle/>
                    <a:p>
                      <a:pPr algn="l" fontAlgn="ctr"/>
                      <a:r>
                        <a:rPr lang="en-GB" sz="1600" b="1" u="none" strike="noStrike" dirty="0">
                          <a:effectLst/>
                        </a:rPr>
                        <a:t> Total</a:t>
                      </a:r>
                      <a:endParaRPr lang="en-GB"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n-GB" sz="1600" b="1" u="none" strike="noStrike" dirty="0">
                          <a:effectLst/>
                        </a:rPr>
                        <a:t>26.1</a:t>
                      </a:r>
                      <a:endParaRPr lang="en-GB" sz="16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endParaRPr lang="en-GB" sz="1600" b="1"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51364971"/>
                  </a:ext>
                </a:extLst>
              </a:tr>
              <a:tr h="290180">
                <a:tc>
                  <a:txBody>
                    <a:bodyPr/>
                    <a:lstStyle/>
                    <a:p>
                      <a:pPr algn="l" fontAlgn="ctr"/>
                      <a:r>
                        <a:rPr lang="en-GB" sz="1000" u="none" strike="noStrike" dirty="0">
                          <a:effectLst/>
                        </a:rPr>
                        <a:t> </a:t>
                      </a:r>
                      <a:endParaRPr lang="en-GB" sz="1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n-GB" sz="1000" u="none" strike="noStrike" dirty="0">
                          <a:effectLst/>
                        </a:rPr>
                        <a:t> </a:t>
                      </a:r>
                      <a:endParaRPr lang="en-GB"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endParaRPr lang="en-GB" sz="1000" b="1"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446416775"/>
                  </a:ext>
                </a:extLst>
              </a:tr>
            </a:tbl>
          </a:graphicData>
        </a:graphic>
      </p:graphicFrame>
      <p:sp>
        <p:nvSpPr>
          <p:cNvPr id="23" name="Rectangle 22">
            <a:extLst>
              <a:ext uri="{FF2B5EF4-FFF2-40B4-BE49-F238E27FC236}">
                <a16:creationId xmlns:a16="http://schemas.microsoft.com/office/drawing/2014/main" id="{FAE2C1E2-BC7F-43A1-A872-0F7F3FE24AF4}"/>
              </a:ext>
            </a:extLst>
          </p:cNvPr>
          <p:cNvSpPr/>
          <p:nvPr/>
        </p:nvSpPr>
        <p:spPr>
          <a:xfrm>
            <a:off x="0" y="1481759"/>
            <a:ext cx="3629520" cy="461665"/>
          </a:xfrm>
          <a:prstGeom prst="rect">
            <a:avLst/>
          </a:prstGeom>
          <a:solidFill>
            <a:srgbClr val="2C4295"/>
          </a:solidFill>
          <a:ln>
            <a:solidFill>
              <a:srgbClr val="002060"/>
            </a:solidFill>
          </a:ln>
        </p:spPr>
        <p:txBody>
          <a:bodyPr wrap="none" lIns="91440" tIns="45720" rIns="91440" bIns="45720" anchor="t">
            <a:spAutoFit/>
          </a:bodyPr>
          <a:lstStyle/>
          <a:p>
            <a:pPr>
              <a:defRPr/>
            </a:pPr>
            <a:r>
              <a:rPr lang="en-GB" sz="2400" b="1" dirty="0">
                <a:solidFill>
                  <a:schemeClr val="bg2"/>
                </a:solidFill>
                <a:latin typeface="Verdana"/>
                <a:ea typeface="Verdana"/>
              </a:rPr>
              <a:t>New Cost Pressures</a:t>
            </a:r>
            <a:endParaRPr kumimoji="0" lang="en-GB" sz="2400" b="1" i="0" u="none" strike="noStrike" kern="1200" cap="none" spc="0" normalizeH="0" baseline="0" noProof="0" dirty="0">
              <a:ln>
                <a:noFill/>
              </a:ln>
              <a:solidFill>
                <a:schemeClr val="bg2"/>
              </a:solidFill>
              <a:effectLst/>
              <a:uLnTx/>
              <a:uFillTx/>
              <a:latin typeface="Verdana" panose="020B0604030504040204" pitchFamily="34" charset="0"/>
              <a:ea typeface="Verdana" panose="020B0604030504040204" pitchFamily="34" charset="0"/>
            </a:endParaRPr>
          </a:p>
        </p:txBody>
      </p:sp>
      <p:sp>
        <p:nvSpPr>
          <p:cNvPr id="24" name="Footer Placeholder 5">
            <a:extLst>
              <a:ext uri="{FF2B5EF4-FFF2-40B4-BE49-F238E27FC236}">
                <a16:creationId xmlns:a16="http://schemas.microsoft.com/office/drawing/2014/main" id="{B1E954A9-B3F4-40B7-901A-0811D662EE58}"/>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Tree>
    <p:extLst>
      <p:ext uri="{BB962C8B-B14F-4D97-AF65-F5344CB8AC3E}">
        <p14:creationId xmlns:p14="http://schemas.microsoft.com/office/powerpoint/2010/main" val="41118634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a:xfrm>
            <a:off x="959429" y="4885634"/>
            <a:ext cx="10273141" cy="548680"/>
          </a:xfrm>
        </p:spPr>
        <p:txBody>
          <a:bodyPr/>
          <a:lstStyle/>
          <a:p>
            <a:r>
              <a:rPr lang="en-US" dirty="0"/>
              <a:t>Presentation title - edit in Header and Footer</a:t>
            </a:r>
          </a:p>
        </p:txBody>
      </p:sp>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itle 1"/>
          <p:cNvSpPr txBox="1">
            <a:spLocks/>
          </p:cNvSpPr>
          <p:nvPr/>
        </p:nvSpPr>
        <p:spPr>
          <a:xfrm>
            <a:off x="3893769" y="224414"/>
            <a:ext cx="4985555" cy="873622"/>
          </a:xfrm>
          <a:prstGeom prst="rect">
            <a:avLst/>
          </a:prstGeom>
        </p:spPr>
        <p:txBody>
          <a:bodyPr vert="horz" lIns="0" tIns="0" rIns="0" bIns="0" rtlCol="0" anchor="t" anchorCtr="0">
            <a:normAutofit fontScale="92500" lnSpcReduction="20000"/>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algn="ctr"/>
            <a:r>
              <a:rPr lang="en-GB" b="1" dirty="0">
                <a:solidFill>
                  <a:schemeClr val="bg1"/>
                </a:solidFill>
                <a:latin typeface="Verdana"/>
                <a:ea typeface="Verdana"/>
              </a:rPr>
              <a:t>New Cost Pressures: </a:t>
            </a:r>
          </a:p>
          <a:p>
            <a:pPr algn="ctr"/>
            <a:r>
              <a:rPr lang="en-GB" b="1" dirty="0">
                <a:solidFill>
                  <a:schemeClr val="bg1"/>
                </a:solidFill>
                <a:latin typeface="Verdana"/>
                <a:ea typeface="Verdana"/>
              </a:rPr>
              <a:t>Service &amp; Demand</a:t>
            </a: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algn="ctr"/>
            <a:r>
              <a:rPr lang="cy-GB" sz="600" b="1" dirty="0">
                <a:solidFill>
                  <a:schemeClr val="bg1"/>
                </a:solidFill>
              </a:rPr>
              <a:t>CREU</a:t>
            </a:r>
            <a:endParaRPr lang="en-GB" sz="600" b="1" dirty="0">
              <a:solidFill>
                <a:schemeClr val="bg1"/>
              </a:solidFill>
            </a:endParaRPr>
          </a:p>
          <a:p>
            <a:pPr algn="ctr"/>
            <a:r>
              <a:rPr lang="cy-GB" sz="600" b="1" dirty="0">
                <a:solidFill>
                  <a:schemeClr val="bg1"/>
                </a:solidFill>
              </a:rPr>
              <a:t>IECHYD</a:t>
            </a:r>
            <a:endParaRPr lang="en-GB" sz="600" b="1" dirty="0">
              <a:solidFill>
                <a:schemeClr val="bg1"/>
              </a:solidFill>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algn="ctr"/>
            <a:r>
              <a:rPr lang="cy-GB" sz="600" b="1" dirty="0">
                <a:solidFill>
                  <a:schemeClr val="bg1"/>
                </a:solidFill>
              </a:rPr>
              <a:t>GWELLA</a:t>
            </a:r>
          </a:p>
          <a:p>
            <a:pPr algn="ctr"/>
            <a:r>
              <a:rPr lang="cy-GB" sz="600" b="1" dirty="0">
                <a:solidFill>
                  <a:schemeClr val="bg1"/>
                </a:solidFill>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algn="ctr"/>
            <a:r>
              <a:rPr lang="cy-GB" sz="600" b="1" dirty="0">
                <a:solidFill>
                  <a:schemeClr val="bg1"/>
                </a:solidFill>
              </a:rPr>
              <a:t>YSBRYDOLI</a:t>
            </a:r>
          </a:p>
          <a:p>
            <a:pPr algn="ctr"/>
            <a:r>
              <a:rPr lang="cy-GB" sz="600" b="1" dirty="0">
                <a:solidFill>
                  <a:schemeClr val="bg1"/>
                </a:solidFill>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algn="ctr"/>
            <a:r>
              <a:rPr lang="cy-GB" sz="600" b="1" dirty="0">
                <a:solidFill>
                  <a:schemeClr val="bg1"/>
                </a:solidFill>
              </a:rPr>
              <a:t>CYNNAL EIN</a:t>
            </a:r>
          </a:p>
          <a:p>
            <a:pPr algn="ctr"/>
            <a:r>
              <a:rPr lang="cy-GB" sz="600" b="1" dirty="0">
                <a:solidFill>
                  <a:schemeClr val="bg1"/>
                </a:solidFill>
              </a:rPr>
              <a:t>DYFODOL</a:t>
            </a:r>
          </a:p>
        </p:txBody>
      </p:sp>
      <p:pic>
        <p:nvPicPr>
          <p:cNvPr id="1026" name="Picture 2" descr="11446454_CTM_ValuesAndBehaviours_Launch_EmailHeader_biling_600x150_REPRO_v01_ME-022 (00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7"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algn="r"/>
              <a:r>
                <a:rPr lang="cy-GB" sz="1600" b="1" spc="0" dirty="0">
                  <a:latin typeface="+mj-lt"/>
                </a:rPr>
                <a:t>Ein Hiechyd</a:t>
              </a:r>
              <a:endParaRPr lang="en-GB" sz="1600" b="1" spc="0" dirty="0">
                <a:latin typeface="+mj-lt"/>
              </a:endParaRPr>
            </a:p>
            <a:p>
              <a:pPr algn="r"/>
              <a:r>
                <a:rPr lang="cy-GB" sz="1600" b="1" spc="0" dirty="0">
                  <a:latin typeface="+mj-lt"/>
                </a:rPr>
                <a:t>Ein Dyfodol</a:t>
              </a:r>
              <a:endParaRPr lang="en-GB" sz="1600" b="1" spc="0" dirty="0">
                <a:latin typeface="+mj-lt"/>
              </a:endParaRPr>
            </a:p>
            <a:p>
              <a:pPr algn="r"/>
              <a:r>
                <a:rPr lang="cy-GB" sz="800" b="1" spc="0" dirty="0">
                  <a:solidFill>
                    <a:srgbClr val="DD931E"/>
                  </a:solidFill>
                  <a:latin typeface="+mj-lt"/>
                </a:rPr>
                <a:t>DATBLYGU CYMUNEDAU</a:t>
              </a:r>
              <a:endParaRPr lang="en-GB" sz="800" b="1" spc="0" dirty="0">
                <a:solidFill>
                  <a:srgbClr val="DD931E"/>
                </a:solidFill>
                <a:latin typeface="+mj-lt"/>
              </a:endParaRPr>
            </a:p>
            <a:p>
              <a:pPr algn="r"/>
              <a:r>
                <a:rPr lang="cy-GB" sz="800" b="1" spc="0" dirty="0">
                  <a:solidFill>
                    <a:srgbClr val="DD931E"/>
                  </a:solidFill>
                  <a:latin typeface="+mj-lt"/>
                </a:rPr>
                <a:t>IACHACH GYDA’N GILYDD</a:t>
              </a:r>
              <a:endParaRPr lang="en-GB" sz="800" b="1" spc="0" dirty="0">
                <a:solidFill>
                  <a:srgbClr val="DD931E"/>
                </a:solidFill>
                <a:latin typeface="+mj-lt"/>
              </a:endParaRPr>
            </a:p>
            <a:p>
              <a:pPr algn="r"/>
              <a:endParaRPr lang="en-GB" sz="800" b="1" spc="0" dirty="0">
                <a:latin typeface="+mj-lt"/>
              </a:endParaRPr>
            </a:p>
          </p:txBody>
        </p:sp>
        <p:pic>
          <p:nvPicPr>
            <p:cNvPr id="22"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7" name="Content Placeholder 6"/>
          <p:cNvSpPr>
            <a:spLocks noGrp="1"/>
          </p:cNvSpPr>
          <p:nvPr>
            <p:ph idx="1"/>
          </p:nvPr>
        </p:nvSpPr>
        <p:spPr>
          <a:xfrm>
            <a:off x="600076" y="1642386"/>
            <a:ext cx="10847924" cy="4049905"/>
          </a:xfrm>
        </p:spPr>
        <p:txBody>
          <a:bodyPr>
            <a:normAutofit/>
          </a:bodyPr>
          <a:lstStyle/>
          <a:p>
            <a:pPr marL="342900" indent="-342900">
              <a:buFont typeface="Wingdings" panose="05000000000000000000" pitchFamily="2" charset="2"/>
              <a:buChar char="q"/>
            </a:pPr>
            <a:endParaRPr lang="en-GB" sz="1800" dirty="0"/>
          </a:p>
          <a:p>
            <a:pPr marL="342900" indent="-342900">
              <a:buFont typeface="Wingdings" panose="05000000000000000000" pitchFamily="2" charset="2"/>
              <a:buChar char="q"/>
            </a:pPr>
            <a:endParaRPr lang="en-GB" sz="1800" dirty="0"/>
          </a:p>
        </p:txBody>
      </p:sp>
      <p:graphicFrame>
        <p:nvGraphicFramePr>
          <p:cNvPr id="8" name="Table 7"/>
          <p:cNvGraphicFramePr>
            <a:graphicFrameLocks noGrp="1"/>
          </p:cNvGraphicFramePr>
          <p:nvPr>
            <p:extLst>
              <p:ext uri="{D42A27DB-BD31-4B8C-83A1-F6EECF244321}">
                <p14:modId xmlns:p14="http://schemas.microsoft.com/office/powerpoint/2010/main" val="3328949332"/>
              </p:ext>
            </p:extLst>
          </p:nvPr>
        </p:nvGraphicFramePr>
        <p:xfrm>
          <a:off x="1071245" y="2074944"/>
          <a:ext cx="9481744" cy="4161929"/>
        </p:xfrm>
        <a:graphic>
          <a:graphicData uri="http://schemas.openxmlformats.org/drawingml/2006/table">
            <a:tbl>
              <a:tblPr>
                <a:tableStyleId>{5C22544A-7EE6-4342-B048-85BDC9FD1C3A}</a:tableStyleId>
              </a:tblPr>
              <a:tblGrid>
                <a:gridCol w="3720332">
                  <a:extLst>
                    <a:ext uri="{9D8B030D-6E8A-4147-A177-3AD203B41FA5}">
                      <a16:colId xmlns:a16="http://schemas.microsoft.com/office/drawing/2014/main" val="1376064203"/>
                    </a:ext>
                  </a:extLst>
                </a:gridCol>
                <a:gridCol w="1269991">
                  <a:extLst>
                    <a:ext uri="{9D8B030D-6E8A-4147-A177-3AD203B41FA5}">
                      <a16:colId xmlns:a16="http://schemas.microsoft.com/office/drawing/2014/main" val="83707668"/>
                    </a:ext>
                  </a:extLst>
                </a:gridCol>
                <a:gridCol w="4491421">
                  <a:extLst>
                    <a:ext uri="{9D8B030D-6E8A-4147-A177-3AD203B41FA5}">
                      <a16:colId xmlns:a16="http://schemas.microsoft.com/office/drawing/2014/main" val="2214767825"/>
                    </a:ext>
                  </a:extLst>
                </a:gridCol>
              </a:tblGrid>
              <a:tr h="239650">
                <a:tc>
                  <a:txBody>
                    <a:bodyPr/>
                    <a:lstStyle/>
                    <a:p>
                      <a:pPr algn="l" fontAlgn="ctr"/>
                      <a:endParaRPr lang="en-GB"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600" b="1" u="none" strike="noStrike" dirty="0">
                          <a:effectLst/>
                        </a:rPr>
                        <a:t> £m</a:t>
                      </a:r>
                      <a:endParaRPr lang="en-GB"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600" b="1" u="none" strike="noStrike" kern="1200" dirty="0">
                          <a:solidFill>
                            <a:schemeClr val="dk1"/>
                          </a:solidFill>
                          <a:effectLst/>
                          <a:latin typeface="+mn-lt"/>
                          <a:ea typeface="+mn-ea"/>
                          <a:cs typeface="+mn-cs"/>
                        </a:rPr>
                        <a:t>Comment</a:t>
                      </a:r>
                    </a:p>
                  </a:txBody>
                  <a:tcPr marL="0" marR="0" marT="0" marB="0" anchor="ctr"/>
                </a:tc>
                <a:extLst>
                  <a:ext uri="{0D108BD9-81ED-4DB2-BD59-A6C34878D82A}">
                    <a16:rowId xmlns:a16="http://schemas.microsoft.com/office/drawing/2014/main" val="3731153395"/>
                  </a:ext>
                </a:extLst>
              </a:tr>
              <a:tr h="239650">
                <a:tc>
                  <a:txBody>
                    <a:bodyPr/>
                    <a:lstStyle/>
                    <a:p>
                      <a:pPr algn="l" fontAlgn="ctr"/>
                      <a:r>
                        <a:rPr lang="en-GB" sz="1600" u="none" strike="noStrike" dirty="0">
                          <a:effectLst/>
                        </a:rPr>
                        <a:t>CHC growth</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600" u="none" strike="noStrike" dirty="0">
                          <a:effectLst/>
                        </a:rPr>
                        <a:t>1.4</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600" u="none" strike="noStrike" kern="1200" dirty="0">
                          <a:solidFill>
                            <a:schemeClr val="dk1"/>
                          </a:solidFill>
                          <a:effectLst/>
                          <a:latin typeface="+mn-lt"/>
                          <a:ea typeface="+mn-ea"/>
                          <a:cs typeface="+mn-cs"/>
                        </a:rPr>
                        <a:t>This</a:t>
                      </a:r>
                      <a:r>
                        <a:rPr lang="en-GB" sz="1600" u="none" strike="noStrike" kern="1200" baseline="0" dirty="0">
                          <a:solidFill>
                            <a:schemeClr val="dk1"/>
                          </a:solidFill>
                          <a:effectLst/>
                          <a:latin typeface="+mn-lt"/>
                          <a:ea typeface="+mn-ea"/>
                          <a:cs typeface="+mn-cs"/>
                        </a:rPr>
                        <a:t> is consistent with our estimate of the actual volume growth in 22/23 ( exc D2RA).</a:t>
                      </a:r>
                      <a:endParaRPr lang="en-GB" sz="1600" u="none" strike="noStrike" kern="1200" dirty="0">
                        <a:solidFill>
                          <a:schemeClr val="dk1"/>
                        </a:solidFill>
                        <a:effectLst/>
                        <a:latin typeface="+mn-lt"/>
                        <a:ea typeface="+mn-ea"/>
                        <a:cs typeface="+mn-cs"/>
                      </a:endParaRPr>
                    </a:p>
                  </a:txBody>
                  <a:tcPr marL="0" marR="0" marT="0" marB="0" anchor="ctr"/>
                </a:tc>
                <a:extLst>
                  <a:ext uri="{0D108BD9-81ED-4DB2-BD59-A6C34878D82A}">
                    <a16:rowId xmlns:a16="http://schemas.microsoft.com/office/drawing/2014/main" val="2537582220"/>
                  </a:ext>
                </a:extLst>
              </a:tr>
              <a:tr h="239650">
                <a:tc>
                  <a:txBody>
                    <a:bodyPr/>
                    <a:lstStyle/>
                    <a:p>
                      <a:pPr algn="l" fontAlgn="ctr"/>
                      <a:r>
                        <a:rPr lang="en-GB" sz="1600" u="none" strike="noStrike" dirty="0">
                          <a:effectLst/>
                        </a:rPr>
                        <a:t>Primary care prescribing - volume growth</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600" u="none" strike="noStrike" dirty="0">
                          <a:effectLst/>
                        </a:rPr>
                        <a:t>1.7</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600" u="none" strike="noStrike" kern="1200" dirty="0">
                          <a:solidFill>
                            <a:schemeClr val="dk1"/>
                          </a:solidFill>
                          <a:effectLst/>
                          <a:latin typeface="+mn-lt"/>
                          <a:ea typeface="+mn-ea"/>
                          <a:cs typeface="+mn-cs"/>
                        </a:rPr>
                        <a:t>This</a:t>
                      </a:r>
                      <a:r>
                        <a:rPr lang="en-GB" sz="1600" u="none" strike="noStrike" kern="1200" baseline="0" dirty="0">
                          <a:solidFill>
                            <a:schemeClr val="dk1"/>
                          </a:solidFill>
                          <a:effectLst/>
                          <a:latin typeface="+mn-lt"/>
                          <a:ea typeface="+mn-ea"/>
                          <a:cs typeface="+mn-cs"/>
                        </a:rPr>
                        <a:t> is consistent with our estimate of the actual volume growth in 22/23.</a:t>
                      </a:r>
                      <a:endParaRPr lang="en-GB" sz="1600" u="none" strike="noStrike" kern="1200" dirty="0">
                        <a:solidFill>
                          <a:schemeClr val="dk1"/>
                        </a:solidFill>
                        <a:effectLst/>
                        <a:latin typeface="+mn-lt"/>
                        <a:ea typeface="+mn-ea"/>
                        <a:cs typeface="+mn-cs"/>
                      </a:endParaRPr>
                    </a:p>
                  </a:txBody>
                  <a:tcPr marL="0" marR="0" marT="0" marB="0" anchor="ctr"/>
                </a:tc>
                <a:extLst>
                  <a:ext uri="{0D108BD9-81ED-4DB2-BD59-A6C34878D82A}">
                    <a16:rowId xmlns:a16="http://schemas.microsoft.com/office/drawing/2014/main" val="396461477"/>
                  </a:ext>
                </a:extLst>
              </a:tr>
              <a:tr h="239650">
                <a:tc>
                  <a:txBody>
                    <a:bodyPr/>
                    <a:lstStyle/>
                    <a:p>
                      <a:pPr algn="l" fontAlgn="ctr"/>
                      <a:r>
                        <a:rPr lang="en-GB" sz="1600" u="none" strike="noStrike" dirty="0">
                          <a:effectLst/>
                        </a:rPr>
                        <a:t>NICE - internal</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600" u="none" strike="noStrike" dirty="0">
                          <a:effectLst/>
                        </a:rPr>
                        <a:t>1.0</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600" u="none" strike="noStrike" kern="1200" dirty="0">
                          <a:solidFill>
                            <a:schemeClr val="dk1"/>
                          </a:solidFill>
                          <a:effectLst/>
                          <a:latin typeface="+mn-lt"/>
                          <a:ea typeface="+mn-ea"/>
                          <a:cs typeface="+mn-cs"/>
                        </a:rPr>
                        <a:t>Potential risk</a:t>
                      </a:r>
                    </a:p>
                  </a:txBody>
                  <a:tcPr marL="0" marR="0" marT="0" marB="0" anchor="ctr"/>
                </a:tc>
                <a:extLst>
                  <a:ext uri="{0D108BD9-81ED-4DB2-BD59-A6C34878D82A}">
                    <a16:rowId xmlns:a16="http://schemas.microsoft.com/office/drawing/2014/main" val="325800574"/>
                  </a:ext>
                </a:extLst>
              </a:tr>
              <a:tr h="239650">
                <a:tc>
                  <a:txBody>
                    <a:bodyPr/>
                    <a:lstStyle/>
                    <a:p>
                      <a:pPr algn="l" fontAlgn="ctr"/>
                      <a:r>
                        <a:rPr lang="en-GB" sz="1600" u="none" strike="noStrike" dirty="0">
                          <a:effectLst/>
                        </a:rPr>
                        <a:t>NICE - external</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600" u="none" strike="noStrike" dirty="0">
                          <a:effectLst/>
                        </a:rPr>
                        <a:t>2.0</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600" u="none" strike="noStrike" kern="1200" dirty="0">
                          <a:solidFill>
                            <a:schemeClr val="dk1"/>
                          </a:solidFill>
                          <a:effectLst/>
                          <a:latin typeface="+mn-lt"/>
                          <a:ea typeface="+mn-ea"/>
                          <a:cs typeface="+mn-cs"/>
                        </a:rPr>
                        <a:t>This</a:t>
                      </a:r>
                      <a:r>
                        <a:rPr lang="en-GB" sz="1600" u="none" strike="noStrike" kern="1200" baseline="0" dirty="0">
                          <a:solidFill>
                            <a:schemeClr val="dk1"/>
                          </a:solidFill>
                          <a:effectLst/>
                          <a:latin typeface="+mn-lt"/>
                          <a:ea typeface="+mn-ea"/>
                          <a:cs typeface="+mn-cs"/>
                        </a:rPr>
                        <a:t> is consistent with our estimate of the actual volume growth in 22/23.</a:t>
                      </a:r>
                      <a:endParaRPr lang="en-GB" sz="1600" u="none" strike="noStrike" kern="1200" dirty="0">
                        <a:solidFill>
                          <a:schemeClr val="dk1"/>
                        </a:solidFill>
                        <a:effectLst/>
                        <a:latin typeface="+mn-lt"/>
                        <a:ea typeface="+mn-ea"/>
                        <a:cs typeface="+mn-cs"/>
                      </a:endParaRPr>
                    </a:p>
                    <a:p>
                      <a:pPr algn="l" fontAlgn="ctr"/>
                      <a:endParaRPr lang="en-GB" sz="1600" u="none" strike="noStrike" kern="1200" dirty="0">
                        <a:solidFill>
                          <a:schemeClr val="dk1"/>
                        </a:solidFill>
                        <a:effectLst/>
                        <a:latin typeface="+mn-lt"/>
                        <a:ea typeface="+mn-ea"/>
                        <a:cs typeface="+mn-cs"/>
                      </a:endParaRPr>
                    </a:p>
                  </a:txBody>
                  <a:tcPr marL="0" marR="0" marT="0" marB="0" anchor="ctr"/>
                </a:tc>
                <a:extLst>
                  <a:ext uri="{0D108BD9-81ED-4DB2-BD59-A6C34878D82A}">
                    <a16:rowId xmlns:a16="http://schemas.microsoft.com/office/drawing/2014/main" val="976373346"/>
                  </a:ext>
                </a:extLst>
              </a:tr>
              <a:tr h="239650">
                <a:tc>
                  <a:txBody>
                    <a:bodyPr/>
                    <a:lstStyle/>
                    <a:p>
                      <a:pPr algn="l" fontAlgn="ctr"/>
                      <a:r>
                        <a:rPr lang="en-GB" sz="1600" u="none" strike="noStrike" dirty="0">
                          <a:effectLst/>
                        </a:rPr>
                        <a:t>Internal unavoidable</a:t>
                      </a:r>
                      <a:r>
                        <a:rPr lang="en-GB" sz="1600" u="none" strike="noStrike" baseline="0" dirty="0">
                          <a:effectLst/>
                        </a:rPr>
                        <a:t> </a:t>
                      </a:r>
                      <a:r>
                        <a:rPr lang="en-GB" sz="1600" u="none" strike="noStrike" dirty="0">
                          <a:effectLst/>
                        </a:rPr>
                        <a:t>cost pressures</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600" u="none" strike="noStrike" dirty="0">
                          <a:effectLst/>
                        </a:rPr>
                        <a:t>2.0</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algn="l" fontAlgn="ctr"/>
                      <a:r>
                        <a:rPr lang="en-GB" sz="1600" u="none" strike="noStrike" kern="1200" dirty="0">
                          <a:solidFill>
                            <a:schemeClr val="dk1"/>
                          </a:solidFill>
                          <a:effectLst/>
                          <a:latin typeface="+mn-lt"/>
                          <a:ea typeface="+mn-ea"/>
                          <a:cs typeface="+mn-cs"/>
                        </a:rPr>
                        <a:t>Statutory and contractual obligations</a:t>
                      </a:r>
                    </a:p>
                  </a:txBody>
                  <a:tcPr marL="0" marR="0" marT="0" marB="0" anchor="ctr"/>
                </a:tc>
                <a:extLst>
                  <a:ext uri="{0D108BD9-81ED-4DB2-BD59-A6C34878D82A}">
                    <a16:rowId xmlns:a16="http://schemas.microsoft.com/office/drawing/2014/main" val="2101270898"/>
                  </a:ext>
                </a:extLst>
              </a:tr>
              <a:tr h="239650">
                <a:tc>
                  <a:txBody>
                    <a:bodyPr/>
                    <a:lstStyle/>
                    <a:p>
                      <a:pPr algn="l" fontAlgn="ctr"/>
                      <a:r>
                        <a:rPr lang="en-GB" sz="1600" u="none" strike="noStrike" dirty="0">
                          <a:effectLst/>
                        </a:rPr>
                        <a:t>Claims WRP</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600" u="none" strike="noStrike" dirty="0">
                          <a:effectLst/>
                        </a:rPr>
                        <a:t>0.2</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endParaRPr lang="en-GB" sz="1600" u="none" strike="noStrike" kern="1200" dirty="0">
                        <a:solidFill>
                          <a:schemeClr val="dk1"/>
                        </a:solidFill>
                        <a:effectLst/>
                        <a:latin typeface="+mn-lt"/>
                        <a:ea typeface="+mn-ea"/>
                        <a:cs typeface="+mn-cs"/>
                      </a:endParaRPr>
                    </a:p>
                  </a:txBody>
                  <a:tcPr marL="0" marR="0" marT="0" marB="0" anchor="ctr"/>
                </a:tc>
                <a:extLst>
                  <a:ext uri="{0D108BD9-81ED-4DB2-BD59-A6C34878D82A}">
                    <a16:rowId xmlns:a16="http://schemas.microsoft.com/office/drawing/2014/main" val="2157421855"/>
                  </a:ext>
                </a:extLst>
              </a:tr>
              <a:tr h="239650">
                <a:tc>
                  <a:txBody>
                    <a:bodyPr/>
                    <a:lstStyle/>
                    <a:p>
                      <a:pPr algn="l" fontAlgn="ctr"/>
                      <a:r>
                        <a:rPr lang="en-GB" sz="1600" u="none" strike="noStrike" dirty="0">
                          <a:effectLst/>
                        </a:rPr>
                        <a:t>WHSSC demand and cost pressures</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600" u="none" strike="noStrike" dirty="0">
                          <a:effectLst/>
                        </a:rPr>
                        <a:t>2.1</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algn="l" fontAlgn="ctr"/>
                      <a:r>
                        <a:rPr lang="en-GB" sz="1600" u="none" strike="noStrike" kern="1200" dirty="0">
                          <a:solidFill>
                            <a:schemeClr val="dk1"/>
                          </a:solidFill>
                          <a:effectLst/>
                          <a:latin typeface="+mn-lt"/>
                          <a:ea typeface="+mn-ea"/>
                          <a:cs typeface="+mn-cs"/>
                        </a:rPr>
                        <a:t>Consistent with</a:t>
                      </a:r>
                      <a:r>
                        <a:rPr lang="en-GB" sz="1600" u="none" strike="noStrike" kern="1200" baseline="0" dirty="0">
                          <a:solidFill>
                            <a:schemeClr val="dk1"/>
                          </a:solidFill>
                          <a:effectLst/>
                          <a:latin typeface="+mn-lt"/>
                          <a:ea typeface="+mn-ea"/>
                          <a:cs typeface="+mn-cs"/>
                        </a:rPr>
                        <a:t> latest WHSSC ICP</a:t>
                      </a:r>
                      <a:endParaRPr lang="en-GB" sz="1600" u="none" strike="noStrike" kern="1200" dirty="0">
                        <a:solidFill>
                          <a:schemeClr val="dk1"/>
                        </a:solidFill>
                        <a:effectLst/>
                        <a:latin typeface="+mn-lt"/>
                        <a:ea typeface="+mn-ea"/>
                        <a:cs typeface="+mn-cs"/>
                      </a:endParaRPr>
                    </a:p>
                  </a:txBody>
                  <a:tcPr marL="0" marR="0" marT="0" marB="0" anchor="ctr"/>
                </a:tc>
                <a:extLst>
                  <a:ext uri="{0D108BD9-81ED-4DB2-BD59-A6C34878D82A}">
                    <a16:rowId xmlns:a16="http://schemas.microsoft.com/office/drawing/2014/main" val="1445105526"/>
                  </a:ext>
                </a:extLst>
              </a:tr>
              <a:tr h="239650">
                <a:tc>
                  <a:txBody>
                    <a:bodyPr/>
                    <a:lstStyle/>
                    <a:p>
                      <a:pPr algn="l" fontAlgn="ctr"/>
                      <a:r>
                        <a:rPr lang="en-GB" sz="1600" u="none" strike="noStrike" dirty="0">
                          <a:effectLst/>
                        </a:rPr>
                        <a:t>EASC demand and cost pressures</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600" u="none" strike="noStrike" dirty="0">
                          <a:effectLst/>
                        </a:rPr>
                        <a:t>0.9</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algn="l" fontAlgn="ctr"/>
                      <a:r>
                        <a:rPr lang="en-GB" sz="1600" u="none" strike="noStrike" kern="1200" dirty="0">
                          <a:solidFill>
                            <a:schemeClr val="dk1"/>
                          </a:solidFill>
                          <a:effectLst/>
                          <a:latin typeface="+mn-lt"/>
                          <a:ea typeface="+mn-ea"/>
                          <a:cs typeface="+mn-cs"/>
                        </a:rPr>
                        <a:t>TBC as awaiting EASC</a:t>
                      </a:r>
                      <a:r>
                        <a:rPr lang="en-GB" sz="1600" u="none" strike="noStrike" kern="1200" baseline="0" dirty="0">
                          <a:solidFill>
                            <a:schemeClr val="dk1"/>
                          </a:solidFill>
                          <a:effectLst/>
                          <a:latin typeface="+mn-lt"/>
                          <a:ea typeface="+mn-ea"/>
                          <a:cs typeface="+mn-cs"/>
                        </a:rPr>
                        <a:t> plans</a:t>
                      </a:r>
                      <a:endParaRPr lang="en-GB" sz="1600" u="none" strike="noStrike" kern="1200" dirty="0">
                        <a:solidFill>
                          <a:schemeClr val="dk1"/>
                        </a:solidFill>
                        <a:effectLst/>
                        <a:latin typeface="+mn-lt"/>
                        <a:ea typeface="+mn-ea"/>
                        <a:cs typeface="+mn-cs"/>
                      </a:endParaRPr>
                    </a:p>
                  </a:txBody>
                  <a:tcPr marL="0" marR="0" marT="0" marB="0" anchor="ctr"/>
                </a:tc>
                <a:extLst>
                  <a:ext uri="{0D108BD9-81ED-4DB2-BD59-A6C34878D82A}">
                    <a16:rowId xmlns:a16="http://schemas.microsoft.com/office/drawing/2014/main" val="1456168337"/>
                  </a:ext>
                </a:extLst>
              </a:tr>
              <a:tr h="239650">
                <a:tc>
                  <a:txBody>
                    <a:bodyPr/>
                    <a:lstStyle/>
                    <a:p>
                      <a:pPr algn="l" fontAlgn="ctr"/>
                      <a:r>
                        <a:rPr lang="en-GB" sz="1600" u="none" strike="noStrike" dirty="0">
                          <a:effectLst/>
                        </a:rPr>
                        <a:t>NCCU </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600" u="none" strike="noStrike" dirty="0">
                          <a:effectLst/>
                        </a:rPr>
                        <a:t>0.0</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endParaRPr lang="en-GB" sz="1600" u="none" strike="noStrike" kern="1200" dirty="0">
                        <a:solidFill>
                          <a:schemeClr val="dk1"/>
                        </a:solidFill>
                        <a:effectLst/>
                        <a:latin typeface="+mn-lt"/>
                        <a:ea typeface="+mn-ea"/>
                        <a:cs typeface="+mn-cs"/>
                      </a:endParaRPr>
                    </a:p>
                  </a:txBody>
                  <a:tcPr marL="0" marR="0" marT="0" marB="0" anchor="ctr"/>
                </a:tc>
                <a:extLst>
                  <a:ext uri="{0D108BD9-81ED-4DB2-BD59-A6C34878D82A}">
                    <a16:rowId xmlns:a16="http://schemas.microsoft.com/office/drawing/2014/main" val="4099206611"/>
                  </a:ext>
                </a:extLst>
              </a:tr>
              <a:tr h="239650">
                <a:tc>
                  <a:txBody>
                    <a:bodyPr/>
                    <a:lstStyle/>
                    <a:p>
                      <a:pPr algn="l" fontAlgn="ctr"/>
                      <a:r>
                        <a:rPr lang="en-GB" sz="1600" u="none" strike="noStrike" dirty="0">
                          <a:effectLst/>
                        </a:rPr>
                        <a:t>DHCW - National priorities</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600" u="none" strike="noStrike" dirty="0">
                          <a:effectLst/>
                        </a:rPr>
                        <a:t>1.0</a:t>
                      </a:r>
                      <a:endParaRPr lang="en-GB" sz="1600" b="0" i="0" u="none" strike="noStrike" dirty="0">
                        <a:solidFill>
                          <a:srgbClr val="000000"/>
                        </a:solidFill>
                        <a:effectLst/>
                        <a:latin typeface="Calibri" panose="020F0502020204030204" pitchFamily="34" charset="0"/>
                      </a:endParaRPr>
                    </a:p>
                  </a:txBody>
                  <a:tcPr marL="0" marR="0" marT="0" marB="0" anchor="ctr"/>
                </a:tc>
                <a:tc>
                  <a:txBody>
                    <a:bodyPr/>
                    <a:lstStyle/>
                    <a:p>
                      <a:pPr algn="l" fontAlgn="ctr"/>
                      <a:r>
                        <a:rPr lang="en-GB" sz="1600" u="none" strike="noStrike" kern="1200" dirty="0">
                          <a:solidFill>
                            <a:schemeClr val="dk1"/>
                          </a:solidFill>
                          <a:effectLst/>
                          <a:latin typeface="+mn-lt"/>
                          <a:ea typeface="+mn-ea"/>
                          <a:cs typeface="+mn-cs"/>
                        </a:rPr>
                        <a:t>Work on going to confirm unavoidable</a:t>
                      </a:r>
                      <a:r>
                        <a:rPr lang="en-GB" sz="1600" u="none" strike="noStrike" kern="1200" baseline="0" dirty="0">
                          <a:solidFill>
                            <a:schemeClr val="dk1"/>
                          </a:solidFill>
                          <a:effectLst/>
                          <a:latin typeface="+mn-lt"/>
                          <a:ea typeface="+mn-ea"/>
                          <a:cs typeface="+mn-cs"/>
                        </a:rPr>
                        <a:t> pressures</a:t>
                      </a:r>
                      <a:endParaRPr lang="en-GB" sz="1600" u="none" strike="noStrike" kern="1200" dirty="0">
                        <a:solidFill>
                          <a:schemeClr val="dk1"/>
                        </a:solidFill>
                        <a:effectLst/>
                        <a:latin typeface="+mn-lt"/>
                        <a:ea typeface="+mn-ea"/>
                        <a:cs typeface="+mn-cs"/>
                      </a:endParaRPr>
                    </a:p>
                  </a:txBody>
                  <a:tcPr marL="0" marR="0" marT="0" marB="0" anchor="ctr"/>
                </a:tc>
                <a:extLst>
                  <a:ext uri="{0D108BD9-81ED-4DB2-BD59-A6C34878D82A}">
                    <a16:rowId xmlns:a16="http://schemas.microsoft.com/office/drawing/2014/main" val="2212431516"/>
                  </a:ext>
                </a:extLst>
              </a:tr>
              <a:tr h="222692">
                <a:tc>
                  <a:txBody>
                    <a:bodyPr/>
                    <a:lstStyle/>
                    <a:p>
                      <a:pPr algn="l" fontAlgn="ctr"/>
                      <a:r>
                        <a:rPr lang="en-GB" sz="1600" b="1" u="none" strike="noStrike" dirty="0">
                          <a:effectLst/>
                        </a:rPr>
                        <a:t>Total </a:t>
                      </a:r>
                      <a:endParaRPr lang="en-GB"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n-GB" sz="1600" b="1" u="none" strike="noStrike" dirty="0">
                          <a:effectLst/>
                        </a:rPr>
                        <a:t>12.3</a:t>
                      </a:r>
                      <a:endParaRPr lang="en-GB" sz="16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endParaRPr lang="en-GB" sz="1600" b="1"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547936010"/>
                  </a:ext>
                </a:extLst>
              </a:tr>
              <a:tr h="260489">
                <a:tc>
                  <a:txBody>
                    <a:bodyPr/>
                    <a:lstStyle/>
                    <a:p>
                      <a:pPr algn="ctr" fontAlgn="ctr"/>
                      <a:r>
                        <a:rPr lang="en-GB" sz="1000" u="none" strike="noStrike" dirty="0">
                          <a:effectLst/>
                        </a:rPr>
                        <a:t> </a:t>
                      </a:r>
                      <a:endParaRPr lang="en-GB" sz="1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000" u="none" strike="noStrike" dirty="0">
                          <a:effectLst/>
                        </a:rPr>
                        <a:t> </a:t>
                      </a:r>
                      <a:endParaRPr lang="en-GB" sz="1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endParaRPr lang="en-GB"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717659723"/>
                  </a:ext>
                </a:extLst>
              </a:tr>
            </a:tbl>
          </a:graphicData>
        </a:graphic>
      </p:graphicFrame>
      <p:sp>
        <p:nvSpPr>
          <p:cNvPr id="23" name="Footer Placeholder 5">
            <a:extLst>
              <a:ext uri="{FF2B5EF4-FFF2-40B4-BE49-F238E27FC236}">
                <a16:creationId xmlns:a16="http://schemas.microsoft.com/office/drawing/2014/main" id="{308DB79B-7EA3-4DB0-BAF9-686A2D8A090A}"/>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4" name="Rectangle 23">
            <a:extLst>
              <a:ext uri="{FF2B5EF4-FFF2-40B4-BE49-F238E27FC236}">
                <a16:creationId xmlns:a16="http://schemas.microsoft.com/office/drawing/2014/main" id="{6606E79D-B51F-40EF-8620-1D3A2598213E}"/>
              </a:ext>
            </a:extLst>
          </p:cNvPr>
          <p:cNvSpPr/>
          <p:nvPr/>
        </p:nvSpPr>
        <p:spPr>
          <a:xfrm>
            <a:off x="0" y="1481759"/>
            <a:ext cx="3629520" cy="461665"/>
          </a:xfrm>
          <a:prstGeom prst="rect">
            <a:avLst/>
          </a:prstGeom>
          <a:solidFill>
            <a:srgbClr val="2C4295"/>
          </a:solidFill>
          <a:ln>
            <a:solidFill>
              <a:srgbClr val="002060"/>
            </a:solidFill>
          </a:ln>
        </p:spPr>
        <p:txBody>
          <a:bodyPr wrap="none" lIns="91440" tIns="45720" rIns="91440" bIns="45720" anchor="t">
            <a:spAutoFit/>
          </a:bodyPr>
          <a:lstStyle/>
          <a:p>
            <a:pPr>
              <a:defRPr/>
            </a:pPr>
            <a:r>
              <a:rPr lang="en-GB" sz="2400" b="1" dirty="0">
                <a:solidFill>
                  <a:schemeClr val="bg2"/>
                </a:solidFill>
                <a:latin typeface="Verdana"/>
                <a:ea typeface="Verdana"/>
              </a:rPr>
              <a:t>New Cost Pressures</a:t>
            </a:r>
            <a:endParaRPr kumimoji="0" lang="en-GB" sz="2400" b="1" i="0" u="none" strike="noStrike" kern="1200" cap="none" spc="0" normalizeH="0" baseline="0" noProof="0" dirty="0">
              <a:ln>
                <a:noFill/>
              </a:ln>
              <a:solidFill>
                <a:schemeClr val="bg2"/>
              </a:solidFill>
              <a:effectLst/>
              <a:uLnTx/>
              <a:uFillTx/>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019693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a:xfrm>
            <a:off x="959429" y="4885634"/>
            <a:ext cx="10273141" cy="548680"/>
          </a:xfrm>
        </p:spPr>
        <p:txBody>
          <a:bodyPr/>
          <a:lstStyle/>
          <a:p>
            <a:r>
              <a:rPr lang="en-US" dirty="0"/>
              <a:t>Presentation title - edit in Header and Footer</a:t>
            </a:r>
          </a:p>
        </p:txBody>
      </p:sp>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itle 1"/>
          <p:cNvSpPr txBox="1">
            <a:spLocks/>
          </p:cNvSpPr>
          <p:nvPr/>
        </p:nvSpPr>
        <p:spPr>
          <a:xfrm>
            <a:off x="3987213" y="294337"/>
            <a:ext cx="4219162" cy="655826"/>
          </a:xfrm>
          <a:prstGeom prst="rect">
            <a:avLst/>
          </a:prstGeom>
        </p:spPr>
        <p:txBody>
          <a:bodyPr vert="horz" lIns="0" tIns="0" rIns="0" bIns="0" rtlCol="0" anchor="t" anchorCtr="0">
            <a:norm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algn="ctr"/>
            <a:r>
              <a:rPr lang="en-GB" b="1" dirty="0">
                <a:solidFill>
                  <a:schemeClr val="bg1"/>
                </a:solidFill>
                <a:latin typeface="Verdana"/>
                <a:ea typeface="Verdana"/>
              </a:rPr>
              <a:t>Savings Plans</a:t>
            </a:r>
            <a:endParaRPr lang="en-GB" dirty="0">
              <a:solidFill>
                <a:srgbClr val="E60E65"/>
              </a:solidFill>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algn="ctr"/>
            <a:r>
              <a:rPr lang="cy-GB" sz="600" b="1" dirty="0">
                <a:solidFill>
                  <a:schemeClr val="bg1"/>
                </a:solidFill>
              </a:rPr>
              <a:t>CREU</a:t>
            </a:r>
            <a:endParaRPr lang="en-GB" sz="600" b="1" dirty="0">
              <a:solidFill>
                <a:schemeClr val="bg1"/>
              </a:solidFill>
            </a:endParaRPr>
          </a:p>
          <a:p>
            <a:pPr algn="ctr"/>
            <a:r>
              <a:rPr lang="cy-GB" sz="600" b="1" dirty="0">
                <a:solidFill>
                  <a:schemeClr val="bg1"/>
                </a:solidFill>
              </a:rPr>
              <a:t>IECHYD</a:t>
            </a:r>
            <a:endParaRPr lang="en-GB" sz="600" b="1" dirty="0">
              <a:solidFill>
                <a:schemeClr val="bg1"/>
              </a:solidFill>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algn="ctr"/>
            <a:r>
              <a:rPr lang="cy-GB" sz="600" b="1" dirty="0">
                <a:solidFill>
                  <a:schemeClr val="bg1"/>
                </a:solidFill>
              </a:rPr>
              <a:t>GWELLA</a:t>
            </a:r>
          </a:p>
          <a:p>
            <a:pPr algn="ctr"/>
            <a:r>
              <a:rPr lang="cy-GB" sz="600" b="1" dirty="0">
                <a:solidFill>
                  <a:schemeClr val="bg1"/>
                </a:solidFill>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algn="ctr"/>
            <a:r>
              <a:rPr lang="cy-GB" sz="600" b="1" dirty="0">
                <a:solidFill>
                  <a:schemeClr val="bg1"/>
                </a:solidFill>
              </a:rPr>
              <a:t>YSBRYDOLI</a:t>
            </a:r>
          </a:p>
          <a:p>
            <a:pPr algn="ctr"/>
            <a:r>
              <a:rPr lang="cy-GB" sz="600" b="1" dirty="0">
                <a:solidFill>
                  <a:schemeClr val="bg1"/>
                </a:solidFill>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algn="ctr"/>
            <a:r>
              <a:rPr lang="cy-GB" sz="600" b="1" dirty="0">
                <a:solidFill>
                  <a:schemeClr val="bg1"/>
                </a:solidFill>
              </a:rPr>
              <a:t>CYNNAL EIN</a:t>
            </a:r>
          </a:p>
          <a:p>
            <a:pPr algn="ctr"/>
            <a:r>
              <a:rPr lang="cy-GB" sz="600" b="1" dirty="0">
                <a:solidFill>
                  <a:schemeClr val="bg1"/>
                </a:solidFill>
              </a:rPr>
              <a:t>DYFODOL</a:t>
            </a:r>
          </a:p>
        </p:txBody>
      </p:sp>
      <p:pic>
        <p:nvPicPr>
          <p:cNvPr id="1026" name="Picture 2" descr="11446454_CTM_ValuesAndBehaviours_Launch_EmailHeader_biling_600x150_REPRO_v01_ME-022 (00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7"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algn="r"/>
              <a:r>
                <a:rPr lang="cy-GB" sz="1600" b="1" spc="0" dirty="0">
                  <a:latin typeface="+mj-lt"/>
                </a:rPr>
                <a:t>Ein Hiechyd</a:t>
              </a:r>
              <a:endParaRPr lang="en-GB" sz="1600" b="1" spc="0" dirty="0">
                <a:latin typeface="+mj-lt"/>
              </a:endParaRPr>
            </a:p>
            <a:p>
              <a:pPr algn="r"/>
              <a:r>
                <a:rPr lang="cy-GB" sz="1600" b="1" spc="0" dirty="0">
                  <a:latin typeface="+mj-lt"/>
                </a:rPr>
                <a:t>Ein Dyfodol</a:t>
              </a:r>
              <a:endParaRPr lang="en-GB" sz="1600" b="1" spc="0" dirty="0">
                <a:latin typeface="+mj-lt"/>
              </a:endParaRPr>
            </a:p>
            <a:p>
              <a:pPr algn="r"/>
              <a:r>
                <a:rPr lang="cy-GB" sz="800" b="1" spc="0" dirty="0">
                  <a:solidFill>
                    <a:srgbClr val="DD931E"/>
                  </a:solidFill>
                  <a:latin typeface="+mj-lt"/>
                </a:rPr>
                <a:t>DATBLYGU CYMUNEDAU</a:t>
              </a:r>
              <a:endParaRPr lang="en-GB" sz="800" b="1" spc="0" dirty="0">
                <a:solidFill>
                  <a:srgbClr val="DD931E"/>
                </a:solidFill>
                <a:latin typeface="+mj-lt"/>
              </a:endParaRPr>
            </a:p>
            <a:p>
              <a:pPr algn="r"/>
              <a:r>
                <a:rPr lang="cy-GB" sz="800" b="1" spc="0" dirty="0">
                  <a:solidFill>
                    <a:srgbClr val="DD931E"/>
                  </a:solidFill>
                  <a:latin typeface="+mj-lt"/>
                </a:rPr>
                <a:t>IACHACH GYDA’N GILYDD</a:t>
              </a:r>
              <a:endParaRPr lang="en-GB" sz="800" b="1" spc="0" dirty="0">
                <a:solidFill>
                  <a:srgbClr val="DD931E"/>
                </a:solidFill>
                <a:latin typeface="+mj-lt"/>
              </a:endParaRPr>
            </a:p>
            <a:p>
              <a:pPr algn="r"/>
              <a:endParaRPr lang="en-GB" sz="800" b="1" spc="0" dirty="0">
                <a:latin typeface="+mj-lt"/>
              </a:endParaRPr>
            </a:p>
          </p:txBody>
        </p:sp>
        <p:pic>
          <p:nvPicPr>
            <p:cNvPr id="22"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7" name="Content Placeholder 6"/>
          <p:cNvSpPr>
            <a:spLocks noGrp="1"/>
          </p:cNvSpPr>
          <p:nvPr>
            <p:ph idx="1"/>
          </p:nvPr>
        </p:nvSpPr>
        <p:spPr>
          <a:xfrm>
            <a:off x="743999" y="2125073"/>
            <a:ext cx="10704000" cy="4049905"/>
          </a:xfrm>
        </p:spPr>
        <p:txBody>
          <a:bodyPr>
            <a:normAutofit fontScale="92500" lnSpcReduction="10000"/>
          </a:bodyPr>
          <a:lstStyle/>
          <a:p>
            <a:pPr marL="342900" indent="-342900">
              <a:buFont typeface="Wingdings" panose="05000000000000000000" pitchFamily="2" charset="2"/>
              <a:buChar char="q"/>
            </a:pPr>
            <a:r>
              <a:rPr lang="en-GB" sz="1800" dirty="0"/>
              <a:t>The draft savings target for 23/24 of £27.3m is big step up from what the Health Board has delivered in recent years. The target is ambitious and the risk has been included in our Risk table.</a:t>
            </a:r>
          </a:p>
          <a:p>
            <a:pPr marL="342900" indent="-342900">
              <a:buFont typeface="Wingdings" panose="05000000000000000000" pitchFamily="2" charset="2"/>
              <a:buChar char="q"/>
            </a:pPr>
            <a:r>
              <a:rPr lang="en-GB" sz="1800" dirty="0"/>
              <a:t>The first cut bottom up plans submitted in December identified only £7.3m of saving plans. Our financial review meetings have focused on the need to improve the savings position and the second cut plans are due on 24 February.</a:t>
            </a:r>
          </a:p>
          <a:p>
            <a:pPr marL="342900" indent="-342900">
              <a:buFont typeface="Wingdings" panose="05000000000000000000" pitchFamily="2" charset="2"/>
              <a:buChar char="q"/>
            </a:pPr>
            <a:r>
              <a:rPr lang="en-GB" sz="1800" dirty="0"/>
              <a:t>The draft plan for 23/24 is based on a Control Total approach, where Care Groups need to deliver a 2% improvement on their forecast out-turn positions for 22/23. This means that, in addition to a new 2% improvement target, they will also need to deliver circa £10m of net NR benefits delivered in 22/23 and manage new In year pressures.</a:t>
            </a:r>
          </a:p>
          <a:p>
            <a:pPr marL="342900" indent="-342900">
              <a:buFont typeface="Wingdings" panose="05000000000000000000" pitchFamily="2" charset="2"/>
              <a:buChar char="q"/>
            </a:pPr>
            <a:r>
              <a:rPr lang="en-GB" sz="1800" dirty="0"/>
              <a:t>The second cut plans due on the 24</a:t>
            </a:r>
            <a:r>
              <a:rPr lang="en-GB" sz="1800" baseline="30000" dirty="0"/>
              <a:t>th</a:t>
            </a:r>
            <a:r>
              <a:rPr lang="en-GB" sz="1800" dirty="0"/>
              <a:t> February will also identify pipeline savings plans for years 2 &amp; 3.</a:t>
            </a:r>
          </a:p>
          <a:p>
            <a:pPr marL="342900" indent="-342900">
              <a:buFont typeface="Wingdings" panose="05000000000000000000" pitchFamily="2" charset="2"/>
              <a:buChar char="q"/>
            </a:pPr>
            <a:r>
              <a:rPr lang="en-GB" sz="1800" dirty="0"/>
              <a:t>The Value &amp; Efficiency programme is also due to submit their enabling programmes by the 24</a:t>
            </a:r>
            <a:r>
              <a:rPr lang="en-GB" sz="1800" baseline="30000" dirty="0"/>
              <a:t>th</a:t>
            </a:r>
            <a:r>
              <a:rPr lang="en-GB" sz="1800" dirty="0"/>
              <a:t> February.</a:t>
            </a:r>
          </a:p>
          <a:p>
            <a:pPr marL="342900" indent="-342900">
              <a:buFont typeface="Wingdings" panose="05000000000000000000" pitchFamily="2" charset="2"/>
              <a:buChar char="q"/>
            </a:pPr>
            <a:endParaRPr lang="en-GB" sz="1800" dirty="0"/>
          </a:p>
        </p:txBody>
      </p:sp>
      <p:sp>
        <p:nvSpPr>
          <p:cNvPr id="23" name="Footer Placeholder 5">
            <a:extLst>
              <a:ext uri="{FF2B5EF4-FFF2-40B4-BE49-F238E27FC236}">
                <a16:creationId xmlns:a16="http://schemas.microsoft.com/office/drawing/2014/main" id="{11911973-A984-4B89-B541-589EF6A4CE1D}"/>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4" name="Rectangle 23">
            <a:extLst>
              <a:ext uri="{FF2B5EF4-FFF2-40B4-BE49-F238E27FC236}">
                <a16:creationId xmlns:a16="http://schemas.microsoft.com/office/drawing/2014/main" id="{32DEF789-FF38-45E5-823D-F577D5AA9105}"/>
              </a:ext>
            </a:extLst>
          </p:cNvPr>
          <p:cNvSpPr/>
          <p:nvPr/>
        </p:nvSpPr>
        <p:spPr>
          <a:xfrm>
            <a:off x="0" y="1481759"/>
            <a:ext cx="2576346" cy="461665"/>
          </a:xfrm>
          <a:prstGeom prst="rect">
            <a:avLst/>
          </a:prstGeom>
          <a:solidFill>
            <a:srgbClr val="2C4295"/>
          </a:solidFill>
          <a:ln>
            <a:solidFill>
              <a:srgbClr val="002060"/>
            </a:solidFill>
          </a:ln>
        </p:spPr>
        <p:txBody>
          <a:bodyPr wrap="none" lIns="91440" tIns="45720" rIns="91440" bIns="45720" anchor="t">
            <a:spAutoFit/>
          </a:bodyPr>
          <a:lstStyle/>
          <a:p>
            <a:pPr>
              <a:defRPr/>
            </a:pPr>
            <a:r>
              <a:rPr lang="en-GB" sz="2400" b="1" dirty="0">
                <a:solidFill>
                  <a:schemeClr val="bg2"/>
                </a:solidFill>
                <a:latin typeface="Verdana"/>
                <a:ea typeface="Verdana"/>
              </a:rPr>
              <a:t>Savings Plans</a:t>
            </a:r>
            <a:endParaRPr kumimoji="0" lang="en-GB" sz="2400" b="1" i="0" u="none" strike="noStrike" kern="1200" cap="none" spc="0" normalizeH="0" baseline="0" noProof="0" dirty="0">
              <a:ln>
                <a:noFill/>
              </a:ln>
              <a:solidFill>
                <a:schemeClr val="bg2"/>
              </a:solidFill>
              <a:effectLst/>
              <a:uLnTx/>
              <a:uFillTx/>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3490086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a:xfrm>
            <a:off x="959429" y="4885634"/>
            <a:ext cx="10273141" cy="548680"/>
          </a:xfrm>
        </p:spPr>
        <p:txBody>
          <a:bodyPr/>
          <a:lstStyle/>
          <a:p>
            <a:r>
              <a:rPr lang="en-US" dirty="0"/>
              <a:t>Presentation title - edit in Header and Footer</a:t>
            </a:r>
          </a:p>
        </p:txBody>
      </p:sp>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itle 1"/>
          <p:cNvSpPr txBox="1">
            <a:spLocks/>
          </p:cNvSpPr>
          <p:nvPr/>
        </p:nvSpPr>
        <p:spPr>
          <a:xfrm>
            <a:off x="3995428" y="319596"/>
            <a:ext cx="4219162" cy="821387"/>
          </a:xfrm>
          <a:prstGeom prst="rect">
            <a:avLst/>
          </a:prstGeom>
        </p:spPr>
        <p:txBody>
          <a:bodyPr vert="horz" lIns="0" tIns="0" rIns="0" bIns="0" rtlCol="0" anchor="t" anchorCtr="0">
            <a:normAutofit fontScale="77500" lnSpcReduction="20000"/>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algn="ctr"/>
            <a:r>
              <a:rPr lang="en-GB" b="1" dirty="0">
                <a:solidFill>
                  <a:schemeClr val="bg1"/>
                </a:solidFill>
                <a:latin typeface="Verdana"/>
                <a:ea typeface="Verdana"/>
              </a:rPr>
              <a:t>Draft Plans Compared </a:t>
            </a:r>
          </a:p>
          <a:p>
            <a:pPr algn="ctr"/>
            <a:r>
              <a:rPr lang="en-GB" b="1" dirty="0">
                <a:solidFill>
                  <a:schemeClr val="bg1"/>
                </a:solidFill>
                <a:latin typeface="Verdana"/>
                <a:ea typeface="Verdana"/>
              </a:rPr>
              <a:t>to First Cut Plans  </a:t>
            </a:r>
            <a:endParaRPr lang="en-GB" dirty="0">
              <a:solidFill>
                <a:srgbClr val="E60E65"/>
              </a:solidFill>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algn="ctr"/>
            <a:r>
              <a:rPr lang="cy-GB" sz="600" b="1" dirty="0">
                <a:solidFill>
                  <a:schemeClr val="bg1"/>
                </a:solidFill>
              </a:rPr>
              <a:t>CREU</a:t>
            </a:r>
            <a:endParaRPr lang="en-GB" sz="600" b="1" dirty="0">
              <a:solidFill>
                <a:schemeClr val="bg1"/>
              </a:solidFill>
            </a:endParaRPr>
          </a:p>
          <a:p>
            <a:pPr algn="ctr"/>
            <a:r>
              <a:rPr lang="cy-GB" sz="600" b="1" dirty="0">
                <a:solidFill>
                  <a:schemeClr val="bg1"/>
                </a:solidFill>
              </a:rPr>
              <a:t>IECHYD</a:t>
            </a:r>
            <a:endParaRPr lang="en-GB" sz="600" b="1" dirty="0">
              <a:solidFill>
                <a:schemeClr val="bg1"/>
              </a:solidFill>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algn="ctr"/>
            <a:r>
              <a:rPr lang="cy-GB" sz="600" b="1" dirty="0">
                <a:solidFill>
                  <a:schemeClr val="bg1"/>
                </a:solidFill>
              </a:rPr>
              <a:t>GWELLA</a:t>
            </a:r>
          </a:p>
          <a:p>
            <a:pPr algn="ctr"/>
            <a:r>
              <a:rPr lang="cy-GB" sz="600" b="1" dirty="0">
                <a:solidFill>
                  <a:schemeClr val="bg1"/>
                </a:solidFill>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algn="ctr"/>
            <a:r>
              <a:rPr lang="cy-GB" sz="600" b="1" dirty="0">
                <a:solidFill>
                  <a:schemeClr val="bg1"/>
                </a:solidFill>
              </a:rPr>
              <a:t>YSBRYDOLI</a:t>
            </a:r>
          </a:p>
          <a:p>
            <a:pPr algn="ctr"/>
            <a:r>
              <a:rPr lang="cy-GB" sz="600" b="1" dirty="0">
                <a:solidFill>
                  <a:schemeClr val="bg1"/>
                </a:solidFill>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algn="ctr"/>
            <a:r>
              <a:rPr lang="cy-GB" sz="600" b="1" dirty="0">
                <a:solidFill>
                  <a:schemeClr val="bg1"/>
                </a:solidFill>
              </a:rPr>
              <a:t>CYNNAL EIN</a:t>
            </a:r>
          </a:p>
          <a:p>
            <a:pPr algn="ctr"/>
            <a:r>
              <a:rPr lang="cy-GB" sz="600" b="1" dirty="0">
                <a:solidFill>
                  <a:schemeClr val="bg1"/>
                </a:solidFill>
              </a:rPr>
              <a:t>DYFODOL</a:t>
            </a:r>
          </a:p>
        </p:txBody>
      </p:sp>
      <p:pic>
        <p:nvPicPr>
          <p:cNvPr id="1026" name="Picture 2" descr="11446454_CTM_ValuesAndBehaviours_Launch_EmailHeader_biling_600x150_REPRO_v01_ME-022 (00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7"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algn="r"/>
              <a:r>
                <a:rPr lang="cy-GB" sz="1600" b="1" spc="0" dirty="0">
                  <a:latin typeface="+mj-lt"/>
                </a:rPr>
                <a:t>Ein Hiechyd</a:t>
              </a:r>
              <a:endParaRPr lang="en-GB" sz="1600" b="1" spc="0" dirty="0">
                <a:latin typeface="+mj-lt"/>
              </a:endParaRPr>
            </a:p>
            <a:p>
              <a:pPr algn="r"/>
              <a:r>
                <a:rPr lang="cy-GB" sz="1600" b="1" spc="0" dirty="0">
                  <a:latin typeface="+mj-lt"/>
                </a:rPr>
                <a:t>Ein Dyfodol</a:t>
              </a:r>
              <a:endParaRPr lang="en-GB" sz="1600" b="1" spc="0" dirty="0">
                <a:latin typeface="+mj-lt"/>
              </a:endParaRPr>
            </a:p>
            <a:p>
              <a:pPr algn="r"/>
              <a:r>
                <a:rPr lang="cy-GB" sz="800" b="1" spc="0" dirty="0">
                  <a:solidFill>
                    <a:srgbClr val="DD931E"/>
                  </a:solidFill>
                  <a:latin typeface="+mj-lt"/>
                </a:rPr>
                <a:t>DATBLYGU CYMUNEDAU</a:t>
              </a:r>
              <a:endParaRPr lang="en-GB" sz="800" b="1" spc="0" dirty="0">
                <a:solidFill>
                  <a:srgbClr val="DD931E"/>
                </a:solidFill>
                <a:latin typeface="+mj-lt"/>
              </a:endParaRPr>
            </a:p>
            <a:p>
              <a:pPr algn="r"/>
              <a:r>
                <a:rPr lang="cy-GB" sz="800" b="1" spc="0" dirty="0">
                  <a:solidFill>
                    <a:srgbClr val="DD931E"/>
                  </a:solidFill>
                  <a:latin typeface="+mj-lt"/>
                </a:rPr>
                <a:t>IACHACH GYDA’N GILYDD</a:t>
              </a:r>
              <a:endParaRPr lang="en-GB" sz="800" b="1" spc="0" dirty="0">
                <a:solidFill>
                  <a:srgbClr val="DD931E"/>
                </a:solidFill>
                <a:latin typeface="+mj-lt"/>
              </a:endParaRPr>
            </a:p>
            <a:p>
              <a:pPr algn="r"/>
              <a:endParaRPr lang="en-GB" sz="800" b="1" spc="0" dirty="0">
                <a:latin typeface="+mj-lt"/>
              </a:endParaRPr>
            </a:p>
          </p:txBody>
        </p:sp>
        <p:pic>
          <p:nvPicPr>
            <p:cNvPr id="22"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5">
            <a:extLst>
              <a:ext uri="{FF2B5EF4-FFF2-40B4-BE49-F238E27FC236}">
                <a16:creationId xmlns:a16="http://schemas.microsoft.com/office/drawing/2014/main" id="{11911973-A984-4B89-B541-589EF6A4CE1D}"/>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4" name="Rectangle 23">
            <a:extLst>
              <a:ext uri="{FF2B5EF4-FFF2-40B4-BE49-F238E27FC236}">
                <a16:creationId xmlns:a16="http://schemas.microsoft.com/office/drawing/2014/main" id="{32DEF789-FF38-45E5-823D-F577D5AA9105}"/>
              </a:ext>
            </a:extLst>
          </p:cNvPr>
          <p:cNvSpPr/>
          <p:nvPr/>
        </p:nvSpPr>
        <p:spPr>
          <a:xfrm>
            <a:off x="0" y="1481759"/>
            <a:ext cx="3098925" cy="461665"/>
          </a:xfrm>
          <a:prstGeom prst="rect">
            <a:avLst/>
          </a:prstGeom>
          <a:solidFill>
            <a:srgbClr val="2C4295"/>
          </a:solidFill>
          <a:ln>
            <a:solidFill>
              <a:srgbClr val="002060"/>
            </a:solidFill>
          </a:ln>
        </p:spPr>
        <p:txBody>
          <a:bodyPr wrap="none" lIns="91440" tIns="45720" rIns="91440" bIns="45720" anchor="t">
            <a:spAutoFit/>
          </a:bodyPr>
          <a:lstStyle/>
          <a:p>
            <a:pPr>
              <a:defRPr/>
            </a:pPr>
            <a:r>
              <a:rPr lang="en-GB" sz="2400" b="1" dirty="0">
                <a:solidFill>
                  <a:schemeClr val="bg2"/>
                </a:solidFill>
                <a:latin typeface="Verdana"/>
                <a:ea typeface="Verdana"/>
              </a:rPr>
              <a:t>Plan Comparison</a:t>
            </a:r>
            <a:endParaRPr kumimoji="0" lang="en-GB" sz="2400" b="1" i="0" u="none" strike="noStrike" kern="1200" cap="none" spc="0" normalizeH="0" baseline="0" noProof="0" dirty="0">
              <a:ln>
                <a:noFill/>
              </a:ln>
              <a:solidFill>
                <a:schemeClr val="bg2"/>
              </a:solidFill>
              <a:effectLst/>
              <a:uLnTx/>
              <a:uFillTx/>
              <a:latin typeface="Verdana" panose="020B0604030504040204" pitchFamily="34" charset="0"/>
              <a:ea typeface="Verdana" panose="020B0604030504040204" pitchFamily="34" charset="0"/>
            </a:endParaRPr>
          </a:p>
        </p:txBody>
      </p:sp>
      <p:graphicFrame>
        <p:nvGraphicFramePr>
          <p:cNvPr id="25" name="Table 24">
            <a:extLst>
              <a:ext uri="{FF2B5EF4-FFF2-40B4-BE49-F238E27FC236}">
                <a16:creationId xmlns:a16="http://schemas.microsoft.com/office/drawing/2014/main" id="{9DAC5A05-2852-49D6-AE70-8DD3D7322470}"/>
              </a:ext>
            </a:extLst>
          </p:cNvPr>
          <p:cNvGraphicFramePr>
            <a:graphicFrameLocks noGrp="1"/>
          </p:cNvGraphicFramePr>
          <p:nvPr>
            <p:extLst>
              <p:ext uri="{D42A27DB-BD31-4B8C-83A1-F6EECF244321}">
                <p14:modId xmlns:p14="http://schemas.microsoft.com/office/powerpoint/2010/main" val="2459710866"/>
              </p:ext>
            </p:extLst>
          </p:nvPr>
        </p:nvGraphicFramePr>
        <p:xfrm>
          <a:off x="2046416" y="2186991"/>
          <a:ext cx="8099166" cy="3695102"/>
        </p:xfrm>
        <a:graphic>
          <a:graphicData uri="http://schemas.openxmlformats.org/drawingml/2006/table">
            <a:tbl>
              <a:tblPr/>
              <a:tblGrid>
                <a:gridCol w="4656469">
                  <a:extLst>
                    <a:ext uri="{9D8B030D-6E8A-4147-A177-3AD203B41FA5}">
                      <a16:colId xmlns:a16="http://schemas.microsoft.com/office/drawing/2014/main" val="2069655391"/>
                    </a:ext>
                  </a:extLst>
                </a:gridCol>
                <a:gridCol w="1169635">
                  <a:extLst>
                    <a:ext uri="{9D8B030D-6E8A-4147-A177-3AD203B41FA5}">
                      <a16:colId xmlns:a16="http://schemas.microsoft.com/office/drawing/2014/main" val="2424238314"/>
                    </a:ext>
                  </a:extLst>
                </a:gridCol>
                <a:gridCol w="1059291">
                  <a:extLst>
                    <a:ext uri="{9D8B030D-6E8A-4147-A177-3AD203B41FA5}">
                      <a16:colId xmlns:a16="http://schemas.microsoft.com/office/drawing/2014/main" val="3920702460"/>
                    </a:ext>
                  </a:extLst>
                </a:gridCol>
                <a:gridCol w="1213771">
                  <a:extLst>
                    <a:ext uri="{9D8B030D-6E8A-4147-A177-3AD203B41FA5}">
                      <a16:colId xmlns:a16="http://schemas.microsoft.com/office/drawing/2014/main" val="510611047"/>
                    </a:ext>
                  </a:extLst>
                </a:gridCol>
              </a:tblGrid>
              <a:tr h="821133">
                <a:tc>
                  <a:txBody>
                    <a:bodyPr/>
                    <a:lstStyle/>
                    <a:p>
                      <a:pPr algn="l" fontAlgn="b"/>
                      <a:r>
                        <a:rPr lang="en-GB" sz="1800" b="1" i="0" u="none" strike="noStrike" dirty="0">
                          <a:solidFill>
                            <a:srgbClr val="000000"/>
                          </a:solidFill>
                          <a:effectLst/>
                          <a:latin typeface="Calibri" panose="020F0502020204030204" pitchFamily="34" charset="0"/>
                        </a:rPr>
                        <a:t>Draft plan v First cut plans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GB" sz="1800" b="1" i="0" u="none" strike="noStrike" dirty="0">
                          <a:solidFill>
                            <a:srgbClr val="000000"/>
                          </a:solidFill>
                          <a:effectLst/>
                          <a:latin typeface="Calibri" panose="020F0502020204030204" pitchFamily="34" charset="0"/>
                        </a:rPr>
                        <a:t>Draft plan</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GB" sz="1800" b="1" i="0" u="none" strike="noStrike" dirty="0">
                          <a:solidFill>
                            <a:srgbClr val="000000"/>
                          </a:solidFill>
                          <a:effectLst/>
                          <a:latin typeface="Calibri" panose="020F0502020204030204" pitchFamily="34" charset="0"/>
                        </a:rPr>
                        <a:t>First cut plans</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GB" sz="1800" b="1" i="0" u="none" strike="noStrike" dirty="0">
                          <a:solidFill>
                            <a:srgbClr val="000000"/>
                          </a:solidFill>
                          <a:effectLst/>
                          <a:latin typeface="Calibri" panose="020F0502020204030204" pitchFamily="34" charset="0"/>
                        </a:rPr>
                        <a:t>Difference</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604035651"/>
                  </a:ext>
                </a:extLst>
              </a:tr>
              <a:tr h="410567">
                <a:tc>
                  <a:txBody>
                    <a:bodyPr/>
                    <a:lstStyle/>
                    <a:p>
                      <a:pPr algn="l" fontAlgn="b"/>
                      <a:r>
                        <a:rPr lang="en-GB" sz="1800" b="1" i="0" u="none" strike="noStrike" dirty="0">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GB" sz="1800" b="1" i="0" u="none" strike="noStrike" dirty="0">
                          <a:solidFill>
                            <a:srgbClr val="000000"/>
                          </a:solidFill>
                          <a:effectLst/>
                          <a:latin typeface="Calibri" panose="020F0502020204030204" pitchFamily="34" charset="0"/>
                        </a:rPr>
                        <a:t>£m</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GB" sz="1800" b="1" i="0" u="none" strike="noStrike" dirty="0">
                          <a:solidFill>
                            <a:srgbClr val="000000"/>
                          </a:solidFill>
                          <a:effectLst/>
                          <a:latin typeface="Calibri" panose="020F0502020204030204" pitchFamily="34" charset="0"/>
                        </a:rPr>
                        <a:t>£m</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GB" sz="1800" b="1" i="0" u="none" strike="noStrike" dirty="0">
                          <a:solidFill>
                            <a:srgbClr val="000000"/>
                          </a:solidFill>
                          <a:effectLst/>
                          <a:latin typeface="Calibri" panose="020F0502020204030204" pitchFamily="34" charset="0"/>
                        </a:rPr>
                        <a:t>£m</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9666139"/>
                  </a:ext>
                </a:extLst>
              </a:tr>
              <a:tr h="410567">
                <a:tc>
                  <a:txBody>
                    <a:bodyPr/>
                    <a:lstStyle/>
                    <a:p>
                      <a:pPr algn="l" fontAlgn="b"/>
                      <a:r>
                        <a:rPr lang="en-GB" sz="1800" b="0" i="0" u="none" strike="noStrike" dirty="0">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endParaRPr lang="en-GB" sz="1800" b="0"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endParaRPr lang="en-GB" sz="1800" b="0" i="0" u="none" strike="noStrike" dirty="0">
                        <a:solidFill>
                          <a:srgbClr val="000000"/>
                        </a:solidFill>
                        <a:effectLst/>
                        <a:latin typeface="Calibri" panose="020F0502020204030204" pitchFamily="34"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GB" sz="1800" b="0" i="0" u="none" strike="noStrike" dirty="0">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936863555"/>
                  </a:ext>
                </a:extLst>
              </a:tr>
              <a:tr h="410567">
                <a:tc>
                  <a:txBody>
                    <a:bodyPr/>
                    <a:lstStyle/>
                    <a:p>
                      <a:pPr algn="l" fontAlgn="b"/>
                      <a:r>
                        <a:rPr lang="en-GB" sz="1800" b="0" i="0" u="none" strike="noStrike" dirty="0">
                          <a:solidFill>
                            <a:srgbClr val="000000"/>
                          </a:solidFill>
                          <a:effectLst/>
                          <a:latin typeface="Calibri" panose="020F0502020204030204" pitchFamily="34" charset="0"/>
                        </a:rPr>
                        <a:t>Internal cost pressures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800" b="0" i="0" u="none" strike="noStrike" dirty="0">
                          <a:solidFill>
                            <a:srgbClr val="000000"/>
                          </a:solidFill>
                          <a:effectLst/>
                          <a:latin typeface="Calibri" panose="020F0502020204030204" pitchFamily="34" charset="0"/>
                        </a:rPr>
                        <a:t>2.0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GB" sz="1800" b="0" i="0" u="none" strike="noStrike" dirty="0">
                          <a:solidFill>
                            <a:srgbClr val="000000"/>
                          </a:solidFill>
                          <a:effectLst/>
                          <a:latin typeface="Calibri" panose="020F0502020204030204" pitchFamily="34" charset="0"/>
                        </a:rPr>
                        <a:t>6.1</a:t>
                      </a:r>
                    </a:p>
                  </a:txBody>
                  <a:tcPr marL="0" marR="0" marT="0" marB="0" anchor="ctr">
                    <a:lnL>
                      <a:noFill/>
                    </a:lnL>
                    <a:lnR>
                      <a:noFill/>
                    </a:lnR>
                    <a:lnT>
                      <a:noFill/>
                    </a:lnT>
                    <a:lnB>
                      <a:noFill/>
                    </a:lnB>
                  </a:tcPr>
                </a:tc>
                <a:tc>
                  <a:txBody>
                    <a:bodyPr/>
                    <a:lstStyle/>
                    <a:p>
                      <a:pPr algn="ctr" fontAlgn="ctr"/>
                      <a:r>
                        <a:rPr lang="en-GB" sz="1800" b="0" i="0" u="none" strike="noStrike" dirty="0">
                          <a:solidFill>
                            <a:srgbClr val="000000"/>
                          </a:solidFill>
                          <a:effectLst/>
                          <a:latin typeface="Calibri" panose="020F0502020204030204" pitchFamily="34" charset="0"/>
                        </a:rPr>
                        <a:t>4.1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963906882"/>
                  </a:ext>
                </a:extLst>
              </a:tr>
              <a:tr h="410567">
                <a:tc>
                  <a:txBody>
                    <a:bodyPr/>
                    <a:lstStyle/>
                    <a:p>
                      <a:pPr algn="l" fontAlgn="b"/>
                      <a:r>
                        <a:rPr lang="en-GB" sz="1800" b="0" i="0" u="none" strike="noStrike" dirty="0">
                          <a:solidFill>
                            <a:srgbClr val="000000"/>
                          </a:solidFill>
                          <a:effectLst/>
                          <a:latin typeface="Calibri" panose="020F0502020204030204" pitchFamily="34" charset="0"/>
                        </a:rPr>
                        <a:t>Savings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800" b="0" i="0" u="none" strike="noStrike" dirty="0">
                          <a:solidFill>
                            <a:srgbClr val="000000"/>
                          </a:solidFill>
                          <a:effectLst/>
                          <a:latin typeface="Calibri" panose="020F0502020204030204" pitchFamily="34" charset="0"/>
                        </a:rPr>
                        <a:t>-27.3</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GB" sz="1800" b="0" i="0" u="none" strike="noStrike" dirty="0">
                          <a:solidFill>
                            <a:srgbClr val="000000"/>
                          </a:solidFill>
                          <a:effectLst/>
                          <a:latin typeface="Calibri" panose="020F0502020204030204" pitchFamily="34" charset="0"/>
                        </a:rPr>
                        <a:t>-7.3</a:t>
                      </a:r>
                    </a:p>
                  </a:txBody>
                  <a:tcPr marL="0" marR="0" marT="0" marB="0" anchor="ctr">
                    <a:lnL>
                      <a:noFill/>
                    </a:lnL>
                    <a:lnR>
                      <a:noFill/>
                    </a:lnR>
                    <a:lnT>
                      <a:noFill/>
                    </a:lnT>
                    <a:lnB>
                      <a:noFill/>
                    </a:lnB>
                  </a:tcPr>
                </a:tc>
                <a:tc>
                  <a:txBody>
                    <a:bodyPr/>
                    <a:lstStyle/>
                    <a:p>
                      <a:pPr algn="ctr" fontAlgn="ctr"/>
                      <a:r>
                        <a:rPr lang="en-GB" sz="1800" b="0" i="0" u="none" strike="noStrike" dirty="0">
                          <a:solidFill>
                            <a:srgbClr val="000000"/>
                          </a:solidFill>
                          <a:effectLst/>
                          <a:latin typeface="Calibri" panose="020F0502020204030204" pitchFamily="34" charset="0"/>
                        </a:rPr>
                        <a:t>20.0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301123814"/>
                  </a:ext>
                </a:extLst>
              </a:tr>
              <a:tr h="410567">
                <a:tc>
                  <a:txBody>
                    <a:bodyPr/>
                    <a:lstStyle/>
                    <a:p>
                      <a:pPr algn="l" fontAlgn="b"/>
                      <a:r>
                        <a:rPr lang="en-GB" sz="1800" b="0" i="0" u="none" strike="noStrike" dirty="0">
                          <a:solidFill>
                            <a:srgbClr val="000000"/>
                          </a:solidFill>
                          <a:effectLst/>
                          <a:latin typeface="Calibri" panose="020F0502020204030204" pitchFamily="34" charset="0"/>
                        </a:rPr>
                        <a:t>Risks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GB" sz="1800" b="0" i="0" u="none" strike="noStrike" dirty="0">
                          <a:solidFill>
                            <a:srgbClr val="000000"/>
                          </a:solidFill>
                          <a:effectLst/>
                          <a:latin typeface="Calibri" panose="020F0502020204030204" pitchFamily="34" charset="0"/>
                        </a:rPr>
                        <a:t>15.8</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GB" sz="1800" b="0" i="0" u="none" strike="noStrike" dirty="0">
                          <a:solidFill>
                            <a:srgbClr val="000000"/>
                          </a:solidFill>
                          <a:effectLst/>
                          <a:latin typeface="Calibri" panose="020F0502020204030204" pitchFamily="34" charset="0"/>
                        </a:rPr>
                        <a:t>15.8</a:t>
                      </a:r>
                    </a:p>
                  </a:txBody>
                  <a:tcPr marL="0" marR="0" marT="0"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0915092"/>
                  </a:ext>
                </a:extLst>
              </a:tr>
              <a:tr h="410567">
                <a:tc>
                  <a:txBody>
                    <a:bodyPr/>
                    <a:lstStyle/>
                    <a:p>
                      <a:pPr algn="l" fontAlgn="b"/>
                      <a:r>
                        <a:rPr lang="en-GB" sz="1800" b="1" i="0" u="none" strike="noStrike" dirty="0">
                          <a:solidFill>
                            <a:srgbClr val="000000"/>
                          </a:solidFill>
                          <a:effectLst/>
                          <a:latin typeface="Calibri" panose="020F0502020204030204" pitchFamily="34" charset="0"/>
                        </a:rPr>
                        <a:t>Total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GB" sz="1800" b="1" i="0" u="none" strike="noStrike" dirty="0">
                          <a:solidFill>
                            <a:srgbClr val="000000"/>
                          </a:solidFill>
                          <a:effectLst/>
                          <a:latin typeface="Calibri" panose="020F0502020204030204" pitchFamily="34" charset="0"/>
                        </a:rPr>
                        <a:t>-25.3</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GB" sz="1800" b="1" i="0" u="none" strike="noStrike" dirty="0">
                          <a:solidFill>
                            <a:srgbClr val="000000"/>
                          </a:solidFill>
                          <a:effectLst/>
                          <a:latin typeface="Calibri" panose="020F0502020204030204" pitchFamily="34" charset="0"/>
                        </a:rPr>
                        <a:t>14.6</a:t>
                      </a:r>
                    </a:p>
                  </a:txBody>
                  <a:tcPr marL="0" marR="0" marT="0" marB="0" anchor="ctr">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GB" sz="1800" b="1" i="0" u="none" strike="noStrike" dirty="0">
                          <a:solidFill>
                            <a:srgbClr val="000000"/>
                          </a:solidFill>
                          <a:effectLst/>
                          <a:latin typeface="Calibri" panose="020F0502020204030204" pitchFamily="34" charset="0"/>
                        </a:rPr>
                        <a:t>39.9</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2321061595"/>
                  </a:ext>
                </a:extLst>
              </a:tr>
              <a:tr h="410567">
                <a:tc>
                  <a:txBody>
                    <a:bodyPr/>
                    <a:lstStyle/>
                    <a:p>
                      <a:pPr algn="l" fontAlgn="b"/>
                      <a:r>
                        <a:rPr lang="en-GB" sz="1800" b="0" i="0" u="none" strike="noStrike" dirty="0">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0" i="0" u="none" strike="noStrike" dirty="0">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0" i="0" u="none" strike="noStrike" dirty="0">
                          <a:solidFill>
                            <a:srgbClr val="000000"/>
                          </a:solidFill>
                          <a:effectLst/>
                          <a:latin typeface="Calibri" panose="020F0502020204030204" pitchFamily="34" charset="0"/>
                        </a:rPr>
                        <a:t> </a:t>
                      </a:r>
                    </a:p>
                  </a:txBody>
                  <a:tcPr marL="0" marR="0" marT="0" marB="0" anchor="ctr">
                    <a:lnL>
                      <a:noFill/>
                    </a:lnL>
                    <a:lnR>
                      <a:noFill/>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800" b="0" i="0" u="none" strike="noStrike" dirty="0">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6615362"/>
                  </a:ext>
                </a:extLst>
              </a:tr>
            </a:tbl>
          </a:graphicData>
        </a:graphic>
      </p:graphicFrame>
    </p:spTree>
    <p:extLst>
      <p:ext uri="{BB962C8B-B14F-4D97-AF65-F5344CB8AC3E}">
        <p14:creationId xmlns:p14="http://schemas.microsoft.com/office/powerpoint/2010/main" val="33052823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a:xfrm>
            <a:off x="959429" y="4885634"/>
            <a:ext cx="10273141" cy="548680"/>
          </a:xfrm>
        </p:spPr>
        <p:txBody>
          <a:bodyPr/>
          <a:lstStyle/>
          <a:p>
            <a:r>
              <a:rPr lang="en-US" dirty="0"/>
              <a:t>Presentation title - edit in Header and Footer</a:t>
            </a:r>
          </a:p>
        </p:txBody>
      </p:sp>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itle 1"/>
          <p:cNvSpPr txBox="1">
            <a:spLocks/>
          </p:cNvSpPr>
          <p:nvPr/>
        </p:nvSpPr>
        <p:spPr>
          <a:xfrm>
            <a:off x="3987213" y="254537"/>
            <a:ext cx="4219162" cy="821387"/>
          </a:xfrm>
          <a:prstGeom prst="rect">
            <a:avLst/>
          </a:prstGeom>
        </p:spPr>
        <p:txBody>
          <a:bodyPr vert="horz" lIns="0" tIns="0" rIns="0" bIns="0" rtlCol="0" anchor="t" anchorCtr="0">
            <a:normAutofit fontScale="92500" lnSpcReduction="20000"/>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algn="ctr"/>
            <a:r>
              <a:rPr lang="en-GB" b="1" dirty="0">
                <a:solidFill>
                  <a:schemeClr val="bg1"/>
                </a:solidFill>
                <a:latin typeface="Verdana"/>
                <a:ea typeface="Verdana"/>
              </a:rPr>
              <a:t>Risk &amp; Opportunities  </a:t>
            </a:r>
            <a:endParaRPr lang="en-GB" dirty="0">
              <a:solidFill>
                <a:srgbClr val="E60E65"/>
              </a:solidFill>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algn="ctr"/>
            <a:r>
              <a:rPr lang="cy-GB" sz="600" b="1" dirty="0">
                <a:solidFill>
                  <a:schemeClr val="bg1"/>
                </a:solidFill>
              </a:rPr>
              <a:t>CREU</a:t>
            </a:r>
            <a:endParaRPr lang="en-GB" sz="600" b="1" dirty="0">
              <a:solidFill>
                <a:schemeClr val="bg1"/>
              </a:solidFill>
            </a:endParaRPr>
          </a:p>
          <a:p>
            <a:pPr algn="ctr"/>
            <a:r>
              <a:rPr lang="cy-GB" sz="600" b="1" dirty="0">
                <a:solidFill>
                  <a:schemeClr val="bg1"/>
                </a:solidFill>
              </a:rPr>
              <a:t>IECHYD</a:t>
            </a:r>
            <a:endParaRPr lang="en-GB" sz="600" b="1" dirty="0">
              <a:solidFill>
                <a:schemeClr val="bg1"/>
              </a:solidFill>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algn="ctr"/>
            <a:r>
              <a:rPr lang="cy-GB" sz="600" b="1" dirty="0">
                <a:solidFill>
                  <a:schemeClr val="bg1"/>
                </a:solidFill>
              </a:rPr>
              <a:t>GWELLA</a:t>
            </a:r>
          </a:p>
          <a:p>
            <a:pPr algn="ctr"/>
            <a:r>
              <a:rPr lang="cy-GB" sz="600" b="1" dirty="0">
                <a:solidFill>
                  <a:schemeClr val="bg1"/>
                </a:solidFill>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algn="ctr"/>
            <a:r>
              <a:rPr lang="cy-GB" sz="600" b="1" dirty="0">
                <a:solidFill>
                  <a:schemeClr val="bg1"/>
                </a:solidFill>
              </a:rPr>
              <a:t>YSBRYDOLI</a:t>
            </a:r>
          </a:p>
          <a:p>
            <a:pPr algn="ctr"/>
            <a:r>
              <a:rPr lang="cy-GB" sz="600" b="1" dirty="0">
                <a:solidFill>
                  <a:schemeClr val="bg1"/>
                </a:solidFill>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algn="ctr"/>
            <a:r>
              <a:rPr lang="cy-GB" sz="600" b="1" dirty="0">
                <a:solidFill>
                  <a:schemeClr val="bg1"/>
                </a:solidFill>
              </a:rPr>
              <a:t>CYNNAL EIN</a:t>
            </a:r>
          </a:p>
          <a:p>
            <a:pPr algn="ctr"/>
            <a:r>
              <a:rPr lang="cy-GB" sz="600" b="1" dirty="0">
                <a:solidFill>
                  <a:schemeClr val="bg1"/>
                </a:solidFill>
              </a:rPr>
              <a:t>DYFODOL</a:t>
            </a:r>
          </a:p>
        </p:txBody>
      </p:sp>
      <p:pic>
        <p:nvPicPr>
          <p:cNvPr id="1026" name="Picture 2" descr="11446454_CTM_ValuesAndBehaviours_Launch_EmailHeader_biling_600x150_REPRO_v01_ME-022 (00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7"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algn="r"/>
              <a:r>
                <a:rPr lang="cy-GB" sz="1600" b="1" spc="0" dirty="0">
                  <a:latin typeface="+mj-lt"/>
                </a:rPr>
                <a:t>Ein Hiechyd</a:t>
              </a:r>
              <a:endParaRPr lang="en-GB" sz="1600" b="1" spc="0" dirty="0">
                <a:latin typeface="+mj-lt"/>
              </a:endParaRPr>
            </a:p>
            <a:p>
              <a:pPr algn="r"/>
              <a:r>
                <a:rPr lang="cy-GB" sz="1600" b="1" spc="0" dirty="0">
                  <a:latin typeface="+mj-lt"/>
                </a:rPr>
                <a:t>Ein Dyfodol</a:t>
              </a:r>
              <a:endParaRPr lang="en-GB" sz="1600" b="1" spc="0" dirty="0">
                <a:latin typeface="+mj-lt"/>
              </a:endParaRPr>
            </a:p>
            <a:p>
              <a:pPr algn="r"/>
              <a:r>
                <a:rPr lang="cy-GB" sz="800" b="1" spc="0" dirty="0">
                  <a:solidFill>
                    <a:srgbClr val="DD931E"/>
                  </a:solidFill>
                  <a:latin typeface="+mj-lt"/>
                </a:rPr>
                <a:t>DATBLYGU CYMUNEDAU</a:t>
              </a:r>
              <a:endParaRPr lang="en-GB" sz="800" b="1" spc="0" dirty="0">
                <a:solidFill>
                  <a:srgbClr val="DD931E"/>
                </a:solidFill>
                <a:latin typeface="+mj-lt"/>
              </a:endParaRPr>
            </a:p>
            <a:p>
              <a:pPr algn="r"/>
              <a:r>
                <a:rPr lang="cy-GB" sz="800" b="1" spc="0" dirty="0">
                  <a:solidFill>
                    <a:srgbClr val="DD931E"/>
                  </a:solidFill>
                  <a:latin typeface="+mj-lt"/>
                </a:rPr>
                <a:t>IACHACH GYDA’N GILYDD</a:t>
              </a:r>
              <a:endParaRPr lang="en-GB" sz="800" b="1" spc="0" dirty="0">
                <a:solidFill>
                  <a:srgbClr val="DD931E"/>
                </a:solidFill>
                <a:latin typeface="+mj-lt"/>
              </a:endParaRPr>
            </a:p>
            <a:p>
              <a:pPr algn="r"/>
              <a:endParaRPr lang="en-GB" sz="800" b="1" spc="0" dirty="0">
                <a:latin typeface="+mj-lt"/>
              </a:endParaRPr>
            </a:p>
          </p:txBody>
        </p:sp>
        <p:pic>
          <p:nvPicPr>
            <p:cNvPr id="22"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5">
            <a:extLst>
              <a:ext uri="{FF2B5EF4-FFF2-40B4-BE49-F238E27FC236}">
                <a16:creationId xmlns:a16="http://schemas.microsoft.com/office/drawing/2014/main" id="{11911973-A984-4B89-B541-589EF6A4CE1D}"/>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4" name="Rectangle 23">
            <a:extLst>
              <a:ext uri="{FF2B5EF4-FFF2-40B4-BE49-F238E27FC236}">
                <a16:creationId xmlns:a16="http://schemas.microsoft.com/office/drawing/2014/main" id="{32DEF789-FF38-45E5-823D-F577D5AA9105}"/>
              </a:ext>
            </a:extLst>
          </p:cNvPr>
          <p:cNvSpPr/>
          <p:nvPr/>
        </p:nvSpPr>
        <p:spPr>
          <a:xfrm>
            <a:off x="0" y="1481759"/>
            <a:ext cx="3770584" cy="461665"/>
          </a:xfrm>
          <a:prstGeom prst="rect">
            <a:avLst/>
          </a:prstGeom>
          <a:solidFill>
            <a:srgbClr val="2C4295"/>
          </a:solidFill>
          <a:ln>
            <a:solidFill>
              <a:srgbClr val="002060"/>
            </a:solidFill>
          </a:ln>
        </p:spPr>
        <p:txBody>
          <a:bodyPr wrap="none" lIns="91440" tIns="45720" rIns="91440" bIns="45720" anchor="t">
            <a:spAutoFit/>
          </a:bodyPr>
          <a:lstStyle/>
          <a:p>
            <a:pPr>
              <a:defRPr/>
            </a:pPr>
            <a:r>
              <a:rPr lang="en-GB" sz="2400" b="1" dirty="0">
                <a:solidFill>
                  <a:schemeClr val="bg2"/>
                </a:solidFill>
                <a:latin typeface="Verdana"/>
                <a:ea typeface="Verdana"/>
              </a:rPr>
              <a:t>Risk &amp; Opportunities</a:t>
            </a:r>
            <a:endParaRPr kumimoji="0" lang="en-GB" sz="2400" b="1" i="0" u="none" strike="noStrike" kern="1200" cap="none" spc="0" normalizeH="0" baseline="0" noProof="0" dirty="0">
              <a:ln>
                <a:noFill/>
              </a:ln>
              <a:solidFill>
                <a:schemeClr val="bg2"/>
              </a:solidFill>
              <a:effectLst/>
              <a:uLnTx/>
              <a:uFillTx/>
              <a:latin typeface="Verdana" panose="020B0604030504040204" pitchFamily="34" charset="0"/>
              <a:ea typeface="Verdana" panose="020B0604030504040204" pitchFamily="34" charset="0"/>
            </a:endParaRPr>
          </a:p>
        </p:txBody>
      </p:sp>
      <p:graphicFrame>
        <p:nvGraphicFramePr>
          <p:cNvPr id="26" name="Table 25">
            <a:extLst>
              <a:ext uri="{FF2B5EF4-FFF2-40B4-BE49-F238E27FC236}">
                <a16:creationId xmlns:a16="http://schemas.microsoft.com/office/drawing/2014/main" id="{9319983A-19EE-436F-A10B-E8F006DB6BC3}"/>
              </a:ext>
            </a:extLst>
          </p:cNvPr>
          <p:cNvGraphicFramePr>
            <a:graphicFrameLocks noGrp="1"/>
          </p:cNvGraphicFramePr>
          <p:nvPr/>
        </p:nvGraphicFramePr>
        <p:xfrm>
          <a:off x="797590" y="2023325"/>
          <a:ext cx="10029054" cy="4212277"/>
        </p:xfrm>
        <a:graphic>
          <a:graphicData uri="http://schemas.openxmlformats.org/drawingml/2006/table">
            <a:tbl>
              <a:tblPr>
                <a:tableStyleId>{5C22544A-7EE6-4342-B048-85BDC9FD1C3A}</a:tableStyleId>
              </a:tblPr>
              <a:tblGrid>
                <a:gridCol w="7261544">
                  <a:extLst>
                    <a:ext uri="{9D8B030D-6E8A-4147-A177-3AD203B41FA5}">
                      <a16:colId xmlns:a16="http://schemas.microsoft.com/office/drawing/2014/main" val="205288991"/>
                    </a:ext>
                  </a:extLst>
                </a:gridCol>
                <a:gridCol w="1218720">
                  <a:extLst>
                    <a:ext uri="{9D8B030D-6E8A-4147-A177-3AD203B41FA5}">
                      <a16:colId xmlns:a16="http://schemas.microsoft.com/office/drawing/2014/main" val="3177654117"/>
                    </a:ext>
                  </a:extLst>
                </a:gridCol>
                <a:gridCol w="1548790">
                  <a:extLst>
                    <a:ext uri="{9D8B030D-6E8A-4147-A177-3AD203B41FA5}">
                      <a16:colId xmlns:a16="http://schemas.microsoft.com/office/drawing/2014/main" val="3403305904"/>
                    </a:ext>
                  </a:extLst>
                </a:gridCol>
              </a:tblGrid>
              <a:tr h="214562">
                <a:tc>
                  <a:txBody>
                    <a:bodyPr/>
                    <a:lstStyle/>
                    <a:p>
                      <a:pPr algn="l"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GB" sz="1100" u="none" strike="noStrike" dirty="0">
                          <a:effectLst/>
                        </a:rPr>
                        <a:t>Risk</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GB" sz="1100" u="none" strike="noStrike" dirty="0">
                          <a:effectLst/>
                        </a:rPr>
                        <a:t>Opportunity</a:t>
                      </a:r>
                      <a:endParaRPr lang="en-GB"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265110153"/>
                  </a:ext>
                </a:extLst>
              </a:tr>
              <a:tr h="187741">
                <a:tc>
                  <a:txBody>
                    <a:bodyPr/>
                    <a:lstStyle/>
                    <a:p>
                      <a:pPr algn="l"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a:effectLst/>
                        </a:rPr>
                        <a:t>£m</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a:effectLst/>
                        </a:rPr>
                        <a:t>£m</a:t>
                      </a:r>
                      <a:endParaRPr lang="en-GB"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684015670"/>
                  </a:ext>
                </a:extLst>
              </a:tr>
              <a:tr h="187741">
                <a:tc>
                  <a:txBody>
                    <a:bodyPr/>
                    <a:lstStyle/>
                    <a:p>
                      <a:pPr algn="l" fontAlgn="b"/>
                      <a:r>
                        <a:rPr lang="en-GB" sz="1100" u="none" strike="noStrike" dirty="0">
                          <a:effectLst/>
                        </a:rPr>
                        <a:t>Shortfall against planned savings delivery of £27.3m</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a:effectLst/>
                        </a:rPr>
                        <a:t>15.0</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677401066"/>
                  </a:ext>
                </a:extLst>
              </a:tr>
              <a:tr h="187741">
                <a:tc>
                  <a:txBody>
                    <a:bodyPr/>
                    <a:lstStyle/>
                    <a:p>
                      <a:pPr algn="l" fontAlgn="b"/>
                      <a:r>
                        <a:rPr lang="en-GB" sz="1100" u="none" strike="noStrike" dirty="0">
                          <a:effectLst/>
                        </a:rPr>
                        <a:t>Return to Cost &amp; Volume LTA arrangements in 23/24</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a:effectLst/>
                        </a:rPr>
                        <a:t>2.0</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590938573"/>
                  </a:ext>
                </a:extLst>
              </a:tr>
              <a:tr h="187741">
                <a:tc>
                  <a:txBody>
                    <a:bodyPr/>
                    <a:lstStyle/>
                    <a:p>
                      <a:pPr algn="l" fontAlgn="b"/>
                      <a:r>
                        <a:rPr lang="en-GB" sz="1100" u="none" strike="noStrike" dirty="0">
                          <a:effectLst/>
                        </a:rPr>
                        <a:t>Contracting risks with other Health Boards</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b="0" i="0" u="none" strike="noStrike" dirty="0">
                          <a:solidFill>
                            <a:schemeClr val="dk1"/>
                          </a:solidFill>
                          <a:effectLst/>
                          <a:latin typeface="+mn-lt"/>
                        </a:rPr>
                        <a:t>5.1</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139517168"/>
                  </a:ext>
                </a:extLst>
              </a:tr>
              <a:tr h="187741">
                <a:tc>
                  <a:txBody>
                    <a:bodyPr/>
                    <a:lstStyle/>
                    <a:p>
                      <a:pPr marL="0" algn="l" defTabSz="914400" rtl="0" eaLnBrk="1" fontAlgn="b" latinLnBrk="0" hangingPunct="1"/>
                      <a:r>
                        <a:rPr lang="en-GB" sz="1100" u="none" strike="noStrike" kern="1200" dirty="0">
                          <a:solidFill>
                            <a:schemeClr val="dk1"/>
                          </a:solidFill>
                          <a:effectLst/>
                          <a:latin typeface="+mn-lt"/>
                          <a:ea typeface="+mn-ea"/>
                          <a:cs typeface="+mn-cs"/>
                        </a:rPr>
                        <a:t>Provider &amp; Commissioner relationship for exceptional inflation/cost pressures – WAST/Velindre/NWSSP/DHCW</a:t>
                      </a:r>
                    </a:p>
                  </a:txBody>
                  <a:tcPr marL="0" marR="0" marT="0" marB="0" anchor="b"/>
                </a:tc>
                <a:tc>
                  <a:txBody>
                    <a:bodyPr/>
                    <a:lstStyle/>
                    <a:p>
                      <a:pPr algn="r" fontAlgn="b"/>
                      <a:r>
                        <a:rPr lang="en-GB" sz="1100" u="none" strike="noStrike" dirty="0">
                          <a:effectLst/>
                        </a:rPr>
                        <a:t>tbc</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en-GB"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110886309"/>
                  </a:ext>
                </a:extLst>
              </a:tr>
              <a:tr h="187741">
                <a:tc>
                  <a:txBody>
                    <a:bodyPr/>
                    <a:lstStyle/>
                    <a:p>
                      <a:pPr algn="l" fontAlgn="b"/>
                      <a:r>
                        <a:rPr lang="en-GB" sz="1100" u="none" strike="noStrike" baseline="0" dirty="0">
                          <a:effectLst/>
                        </a:rPr>
                        <a:t>Funding included in anticipated allocations (Slide 7) </a:t>
                      </a:r>
                      <a:r>
                        <a:rPr lang="en-GB" sz="1100" u="none" strike="noStrike" dirty="0">
                          <a:effectLst/>
                        </a:rPr>
                        <a:t>not fully funded by WG</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a:effectLst/>
                        </a:rPr>
                        <a:t>tbc</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870492222"/>
                  </a:ext>
                </a:extLst>
              </a:tr>
              <a:tr h="187741">
                <a:tc>
                  <a:txBody>
                    <a:bodyPr/>
                    <a:lstStyle/>
                    <a:p>
                      <a:pPr algn="l" fontAlgn="b"/>
                      <a:r>
                        <a:rPr lang="en-GB" sz="1100" u="none" strike="noStrike" dirty="0">
                          <a:effectLst/>
                        </a:rPr>
                        <a:t>CHC price inflation in 23/24 exceeds the £5m (10%) included in draft plan</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a:effectLst/>
                        </a:rPr>
                        <a:t>2.4</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68734666"/>
                  </a:ext>
                </a:extLst>
              </a:tr>
              <a:tr h="193033">
                <a:tc>
                  <a:txBody>
                    <a:bodyPr/>
                    <a:lstStyle/>
                    <a:p>
                      <a:pPr algn="l" fontAlgn="b"/>
                      <a:r>
                        <a:rPr lang="en-GB" sz="1100" u="none" strike="noStrike" kern="1200" dirty="0">
                          <a:solidFill>
                            <a:schemeClr val="dk1"/>
                          </a:solidFill>
                          <a:effectLst/>
                          <a:latin typeface="+mn-lt"/>
                          <a:ea typeface="+mn-ea"/>
                          <a:cs typeface="+mn-cs"/>
                        </a:rPr>
                        <a:t>Potential</a:t>
                      </a:r>
                      <a:r>
                        <a:rPr lang="en-GB" sz="1100" u="none" strike="noStrike" kern="1200" baseline="0" dirty="0">
                          <a:solidFill>
                            <a:schemeClr val="dk1"/>
                          </a:solidFill>
                          <a:effectLst/>
                          <a:latin typeface="+mn-lt"/>
                          <a:ea typeface="+mn-ea"/>
                          <a:cs typeface="+mn-cs"/>
                        </a:rPr>
                        <a:t> a</a:t>
                      </a:r>
                      <a:r>
                        <a:rPr lang="en-GB" sz="1100" u="none" strike="noStrike" kern="1200" dirty="0">
                          <a:solidFill>
                            <a:schemeClr val="dk1"/>
                          </a:solidFill>
                          <a:effectLst/>
                          <a:latin typeface="+mn-lt"/>
                          <a:ea typeface="+mn-ea"/>
                          <a:cs typeface="+mn-cs"/>
                        </a:rPr>
                        <a:t>dditional RLW funding for 23/24 - not yet confirmed</a:t>
                      </a:r>
                    </a:p>
                  </a:txBody>
                  <a:tcPr marL="0" marR="0" marT="0" marB="0" anchor="b"/>
                </a:tc>
                <a:tc>
                  <a:txBody>
                    <a:bodyPr/>
                    <a:lstStyle/>
                    <a:p>
                      <a:pPr algn="r" fontAlgn="b"/>
                      <a:endParaRPr lang="en-GB" sz="1100" u="none" strike="noStrike" kern="1200" dirty="0">
                        <a:solidFill>
                          <a:schemeClr val="dk1"/>
                        </a:solidFill>
                        <a:effectLst/>
                        <a:latin typeface="+mn-lt"/>
                        <a:ea typeface="+mn-ea"/>
                        <a:cs typeface="+mn-cs"/>
                      </a:endParaRPr>
                    </a:p>
                  </a:txBody>
                  <a:tcPr marL="0" marR="0" marT="0" marB="0" anchor="b"/>
                </a:tc>
                <a:tc>
                  <a:txBody>
                    <a:bodyPr/>
                    <a:lstStyle/>
                    <a:p>
                      <a:pPr algn="r" fontAlgn="b"/>
                      <a:r>
                        <a:rPr lang="en-GB" sz="1100" u="none" strike="noStrike" kern="1200" dirty="0">
                          <a:solidFill>
                            <a:schemeClr val="dk1"/>
                          </a:solidFill>
                          <a:effectLst/>
                          <a:latin typeface="+mn-lt"/>
                          <a:ea typeface="+mn-ea"/>
                          <a:cs typeface="+mn-cs"/>
                        </a:rPr>
                        <a:t>2.4</a:t>
                      </a:r>
                    </a:p>
                  </a:txBody>
                  <a:tcPr marL="0" marR="0" marT="0" marB="0" anchor="b"/>
                </a:tc>
                <a:extLst>
                  <a:ext uri="{0D108BD9-81ED-4DB2-BD59-A6C34878D82A}">
                    <a16:rowId xmlns:a16="http://schemas.microsoft.com/office/drawing/2014/main" val="1587004008"/>
                  </a:ext>
                </a:extLst>
              </a:tr>
              <a:tr h="193033">
                <a:tc>
                  <a:txBody>
                    <a:bodyPr/>
                    <a:lstStyle/>
                    <a:p>
                      <a:pPr algn="l" fontAlgn="b"/>
                      <a:r>
                        <a:rPr lang="en-GB" sz="1100" u="none" strike="noStrike" dirty="0">
                          <a:effectLst/>
                        </a:rPr>
                        <a:t>Primary care prescribing - NCSO costs greater than 22/23 out-turn</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a:effectLst/>
                        </a:rPr>
                        <a:t>tbc</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35109437"/>
                  </a:ext>
                </a:extLst>
              </a:tr>
              <a:tr h="187741">
                <a:tc>
                  <a:txBody>
                    <a:bodyPr/>
                    <a:lstStyle/>
                    <a:p>
                      <a:pPr algn="l" fontAlgn="b"/>
                      <a:r>
                        <a:rPr lang="en-GB" sz="1100" u="none" strike="noStrike" dirty="0">
                          <a:effectLst/>
                        </a:rPr>
                        <a:t>Primary care prescribing - CATM price risk in 23/24</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a:effectLst/>
                        </a:rPr>
                        <a:t>tbc</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775709205"/>
                  </a:ext>
                </a:extLst>
              </a:tr>
              <a:tr h="187741">
                <a:tc>
                  <a:txBody>
                    <a:bodyPr/>
                    <a:lstStyle/>
                    <a:p>
                      <a:pPr algn="l" fontAlgn="b"/>
                      <a:r>
                        <a:rPr lang="en-GB" sz="1100" u="none" strike="noStrike" dirty="0">
                          <a:effectLst/>
                        </a:rPr>
                        <a:t>Pension changes to 1995 scheme and more staff opting back in</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a:effectLst/>
                        </a:rPr>
                        <a:t>1.5</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656073162"/>
                  </a:ext>
                </a:extLst>
              </a:tr>
              <a:tr h="187741">
                <a:tc>
                  <a:txBody>
                    <a:bodyPr/>
                    <a:lstStyle/>
                    <a:p>
                      <a:pPr algn="l" fontAlgn="b"/>
                      <a:r>
                        <a:rPr lang="en-GB" sz="1100" u="none" strike="noStrike" dirty="0">
                          <a:effectLst/>
                        </a:rPr>
                        <a:t>Increased GPOOH rates due to annual leave</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a:effectLst/>
                        </a:rPr>
                        <a:t>0.5</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726712160"/>
                  </a:ext>
                </a:extLst>
              </a:tr>
              <a:tr h="187741">
                <a:tc>
                  <a:txBody>
                    <a:bodyPr/>
                    <a:lstStyle/>
                    <a:p>
                      <a:pPr algn="l" fontAlgn="b"/>
                      <a:r>
                        <a:rPr lang="en-GB" sz="1100" u="none" strike="noStrike" dirty="0">
                          <a:effectLst/>
                        </a:rPr>
                        <a:t>Significant uncertainty surrounding energy costs for 23/24</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a:effectLst/>
                        </a:rPr>
                        <a:t>tbc</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a:effectLst/>
                        </a:rPr>
                        <a:t>tbc</a:t>
                      </a:r>
                      <a:endParaRPr lang="en-GB"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922983723"/>
                  </a:ext>
                </a:extLst>
              </a:tr>
              <a:tr h="228747">
                <a:tc>
                  <a:txBody>
                    <a:bodyPr/>
                    <a:lstStyle/>
                    <a:p>
                      <a:pPr algn="l" fontAlgn="b"/>
                      <a:r>
                        <a:rPr lang="en-GB" sz="1100" u="none" strike="noStrike" dirty="0">
                          <a:effectLst/>
                        </a:rPr>
                        <a:t>Uncertainty surrounding which local costs can be charged against the Regional PCR top slice of £7.7m</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a:effectLst/>
                        </a:rPr>
                        <a:t>7.7</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743373163"/>
                  </a:ext>
                </a:extLst>
              </a:tr>
              <a:tr h="190374">
                <a:tc>
                  <a:txBody>
                    <a:bodyPr/>
                    <a:lstStyle/>
                    <a:p>
                      <a:pPr algn="l" fontAlgn="b"/>
                      <a:r>
                        <a:rPr lang="en-GB" sz="1100" u="none" strike="noStrike" dirty="0">
                          <a:effectLst/>
                        </a:rPr>
                        <a:t>Additional balance sheet opportunities - above £3m included in draft plan</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a:effectLst/>
                        </a:rPr>
                        <a:t>5.0</a:t>
                      </a:r>
                      <a:endParaRPr lang="en-GB"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925437389"/>
                  </a:ext>
                </a:extLst>
              </a:tr>
              <a:tr h="187741">
                <a:tc>
                  <a:txBody>
                    <a:bodyPr/>
                    <a:lstStyle/>
                    <a:p>
                      <a:pPr algn="l" fontAlgn="b"/>
                      <a:r>
                        <a:rPr lang="en-GB" sz="1100" u="none" strike="noStrike" dirty="0">
                          <a:effectLst/>
                        </a:rPr>
                        <a:t>Movement in Annual leave provision</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a:effectLst/>
                        </a:rPr>
                        <a:t>tbc</a:t>
                      </a:r>
                      <a:endParaRPr lang="en-GB"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409106214"/>
                  </a:ext>
                </a:extLst>
              </a:tr>
              <a:tr h="193033">
                <a:tc>
                  <a:txBody>
                    <a:bodyPr/>
                    <a:lstStyle/>
                    <a:p>
                      <a:pPr algn="l" fontAlgn="b"/>
                      <a:r>
                        <a:rPr lang="en-GB" sz="1100" u="none" strike="noStrike" dirty="0">
                          <a:effectLst/>
                        </a:rPr>
                        <a:t>Retrospective vat recoveries - Primary care and Microsoft contract</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a:effectLst/>
                        </a:rPr>
                        <a:t>1.0</a:t>
                      </a:r>
                      <a:endParaRPr lang="en-GB"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418420673"/>
                  </a:ext>
                </a:extLst>
              </a:tr>
              <a:tr h="203481">
                <a:tc>
                  <a:txBody>
                    <a:bodyPr/>
                    <a:lstStyle/>
                    <a:p>
                      <a:pPr algn="l" fontAlgn="b"/>
                      <a:r>
                        <a:rPr lang="en-GB" sz="1100" u="none" strike="noStrike" dirty="0">
                          <a:effectLst/>
                        </a:rPr>
                        <a:t>Potential to recharge NWSSP for increased energy costs for laundry</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a:effectLst/>
                        </a:rPr>
                        <a:t>1.5</a:t>
                      </a:r>
                      <a:endParaRPr lang="en-GB"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253097808"/>
                  </a:ext>
                </a:extLst>
              </a:tr>
              <a:tr h="187741">
                <a:tc>
                  <a:txBody>
                    <a:bodyPr/>
                    <a:lstStyle/>
                    <a:p>
                      <a:pPr marL="0" algn="l" defTabSz="914400" rtl="0" eaLnBrk="1" fontAlgn="b" latinLnBrk="0" hangingPunct="1"/>
                      <a:r>
                        <a:rPr lang="en-GB" sz="1100" u="none" strike="noStrike" kern="1200" dirty="0">
                          <a:solidFill>
                            <a:schemeClr val="dk1"/>
                          </a:solidFill>
                          <a:effectLst/>
                          <a:latin typeface="+mn-lt"/>
                          <a:ea typeface="+mn-ea"/>
                          <a:cs typeface="+mn-cs"/>
                        </a:rPr>
                        <a:t>Potential restriction of investment/cost pressures – WHSSC/EASC/DHCW</a:t>
                      </a:r>
                    </a:p>
                  </a:txBody>
                  <a:tcPr marL="0" marR="0" marT="0" marB="0" anchor="b"/>
                </a:tc>
                <a:tc>
                  <a:txBody>
                    <a:bodyPr/>
                    <a:lstStyle/>
                    <a:p>
                      <a:pPr marL="0" algn="l" defTabSz="914400" rtl="0" eaLnBrk="1" fontAlgn="b" latinLnBrk="0" hangingPunct="1"/>
                      <a:endParaRPr lang="en-GB" sz="1100" u="none" strike="noStrike" kern="1200" dirty="0">
                        <a:solidFill>
                          <a:schemeClr val="dk1"/>
                        </a:solidFill>
                        <a:effectLst/>
                        <a:latin typeface="+mn-lt"/>
                        <a:ea typeface="+mn-ea"/>
                        <a:cs typeface="+mn-cs"/>
                      </a:endParaRPr>
                    </a:p>
                  </a:txBody>
                  <a:tcPr marL="0" marR="0" marT="0" marB="0" anchor="b"/>
                </a:tc>
                <a:tc>
                  <a:txBody>
                    <a:bodyPr/>
                    <a:lstStyle/>
                    <a:p>
                      <a:pPr marL="0" algn="r" defTabSz="914400" rtl="0" eaLnBrk="1" fontAlgn="b" latinLnBrk="0" hangingPunct="1"/>
                      <a:r>
                        <a:rPr lang="en-GB" sz="1100" u="none" strike="noStrike" kern="1200" dirty="0">
                          <a:solidFill>
                            <a:schemeClr val="dk1"/>
                          </a:solidFill>
                          <a:effectLst/>
                          <a:latin typeface="+mn-lt"/>
                          <a:ea typeface="+mn-ea"/>
                          <a:cs typeface="+mn-cs"/>
                        </a:rPr>
                        <a:t>1.0</a:t>
                      </a:r>
                    </a:p>
                  </a:txBody>
                  <a:tcPr marL="0" marR="0" marT="0" marB="0" anchor="b"/>
                </a:tc>
                <a:extLst>
                  <a:ext uri="{0D108BD9-81ED-4DB2-BD59-A6C34878D82A}">
                    <a16:rowId xmlns:a16="http://schemas.microsoft.com/office/drawing/2014/main" val="3278349646"/>
                  </a:ext>
                </a:extLst>
              </a:tr>
              <a:tr h="187741">
                <a:tc>
                  <a:txBody>
                    <a:bodyPr/>
                    <a:lstStyle/>
                    <a:p>
                      <a:pPr algn="l" fontAlgn="b"/>
                      <a:r>
                        <a:rPr lang="en-GB" sz="1100" b="1" u="none" strike="noStrike" dirty="0">
                          <a:effectLst/>
                        </a:rPr>
                        <a:t>Total</a:t>
                      </a:r>
                      <a:endParaRPr lang="en-GB" sz="1100" b="1"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b="1" u="none" strike="noStrike" dirty="0">
                          <a:effectLst/>
                        </a:rPr>
                        <a:t>34.2</a:t>
                      </a:r>
                      <a:endParaRPr lang="en-GB" sz="1100" b="1" i="0" u="none" strike="noStrike" dirty="0">
                        <a:solidFill>
                          <a:srgbClr val="000000"/>
                        </a:solidFill>
                        <a:effectLst/>
                        <a:latin typeface="Calibri" panose="020F0502020204030204" pitchFamily="34" charset="0"/>
                      </a:endParaRPr>
                    </a:p>
                  </a:txBody>
                  <a:tcPr marL="0" marR="0" marT="0" marB="0" anchor="b"/>
                </a:tc>
                <a:tc>
                  <a:txBody>
                    <a:bodyPr/>
                    <a:lstStyle/>
                    <a:p>
                      <a:pPr marL="0" algn="r" defTabSz="914400" rtl="0" eaLnBrk="1" fontAlgn="b" latinLnBrk="0" hangingPunct="1"/>
                      <a:r>
                        <a:rPr lang="en-GB" sz="1100" b="1" u="none" strike="noStrike" kern="1200" dirty="0">
                          <a:solidFill>
                            <a:schemeClr val="dk1"/>
                          </a:solidFill>
                          <a:effectLst/>
                          <a:latin typeface="+mn-lt"/>
                          <a:ea typeface="+mn-ea"/>
                          <a:cs typeface="+mn-cs"/>
                        </a:rPr>
                        <a:t>9.9</a:t>
                      </a:r>
                    </a:p>
                  </a:txBody>
                  <a:tcPr marL="0" marR="0" marT="0" marB="0" anchor="b"/>
                </a:tc>
                <a:extLst>
                  <a:ext uri="{0D108BD9-81ED-4DB2-BD59-A6C34878D82A}">
                    <a16:rowId xmlns:a16="http://schemas.microsoft.com/office/drawing/2014/main" val="2313095650"/>
                  </a:ext>
                </a:extLst>
              </a:tr>
              <a:tr h="155254">
                <a:tc>
                  <a:txBody>
                    <a:bodyPr/>
                    <a:lstStyle/>
                    <a:p>
                      <a:pPr algn="l"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666795773"/>
                  </a:ext>
                </a:extLst>
              </a:tr>
            </a:tbl>
          </a:graphicData>
        </a:graphic>
      </p:graphicFrame>
    </p:spTree>
    <p:extLst>
      <p:ext uri="{BB962C8B-B14F-4D97-AF65-F5344CB8AC3E}">
        <p14:creationId xmlns:p14="http://schemas.microsoft.com/office/powerpoint/2010/main" val="6201772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a:xfrm>
            <a:off x="959429" y="4885634"/>
            <a:ext cx="10273141" cy="548680"/>
          </a:xfrm>
        </p:spPr>
        <p:txBody>
          <a:bodyPr/>
          <a:lstStyle/>
          <a:p>
            <a:r>
              <a:rPr lang="en-US" dirty="0"/>
              <a:t>Presentation title - edit in Header and Footer</a:t>
            </a:r>
          </a:p>
        </p:txBody>
      </p:sp>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itle 1"/>
          <p:cNvSpPr txBox="1">
            <a:spLocks/>
          </p:cNvSpPr>
          <p:nvPr/>
        </p:nvSpPr>
        <p:spPr>
          <a:xfrm>
            <a:off x="4075321" y="224414"/>
            <a:ext cx="4644370" cy="1004189"/>
          </a:xfrm>
          <a:prstGeom prst="rect">
            <a:avLst/>
          </a:prstGeom>
        </p:spPr>
        <p:txBody>
          <a:bodyPr vert="horz" lIns="0" tIns="0" rIns="0" bIns="0" rtlCol="0" anchor="t" anchorCtr="0">
            <a:norm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algn="ctr"/>
            <a:r>
              <a:rPr lang="en-GB" sz="2800" b="1" dirty="0">
                <a:solidFill>
                  <a:schemeClr val="bg1"/>
                </a:solidFill>
                <a:latin typeface="Verdana"/>
                <a:ea typeface="Verdana"/>
              </a:rPr>
              <a:t>WG Enhanced Monitoring Requirements</a:t>
            </a:r>
            <a:endParaRPr lang="en-GB" sz="2800" dirty="0">
              <a:solidFill>
                <a:srgbClr val="E60E65"/>
              </a:solidFill>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algn="ctr"/>
            <a:r>
              <a:rPr lang="cy-GB" sz="600" b="1" dirty="0">
                <a:solidFill>
                  <a:schemeClr val="bg1"/>
                </a:solidFill>
              </a:rPr>
              <a:t>CREU</a:t>
            </a:r>
            <a:endParaRPr lang="en-GB" sz="600" b="1" dirty="0">
              <a:solidFill>
                <a:schemeClr val="bg1"/>
              </a:solidFill>
            </a:endParaRPr>
          </a:p>
          <a:p>
            <a:pPr algn="ctr"/>
            <a:r>
              <a:rPr lang="cy-GB" sz="600" b="1" dirty="0">
                <a:solidFill>
                  <a:schemeClr val="bg1"/>
                </a:solidFill>
              </a:rPr>
              <a:t>IECHYD</a:t>
            </a:r>
            <a:endParaRPr lang="en-GB" sz="600" b="1" dirty="0">
              <a:solidFill>
                <a:schemeClr val="bg1"/>
              </a:solidFill>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algn="ctr"/>
            <a:r>
              <a:rPr lang="cy-GB" sz="600" b="1" dirty="0">
                <a:solidFill>
                  <a:schemeClr val="bg1"/>
                </a:solidFill>
              </a:rPr>
              <a:t>GWELLA</a:t>
            </a:r>
          </a:p>
          <a:p>
            <a:pPr algn="ctr"/>
            <a:r>
              <a:rPr lang="cy-GB" sz="600" b="1" dirty="0">
                <a:solidFill>
                  <a:schemeClr val="bg1"/>
                </a:solidFill>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algn="ctr"/>
            <a:r>
              <a:rPr lang="cy-GB" sz="600" b="1" dirty="0">
                <a:solidFill>
                  <a:schemeClr val="bg1"/>
                </a:solidFill>
              </a:rPr>
              <a:t>YSBRYDOLI</a:t>
            </a:r>
          </a:p>
          <a:p>
            <a:pPr algn="ctr"/>
            <a:r>
              <a:rPr lang="cy-GB" sz="600" b="1" dirty="0">
                <a:solidFill>
                  <a:schemeClr val="bg1"/>
                </a:solidFill>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algn="ctr"/>
            <a:r>
              <a:rPr lang="cy-GB" sz="600" b="1" dirty="0">
                <a:solidFill>
                  <a:schemeClr val="bg1"/>
                </a:solidFill>
              </a:rPr>
              <a:t>CYNNAL EIN</a:t>
            </a:r>
          </a:p>
          <a:p>
            <a:pPr algn="ctr"/>
            <a:r>
              <a:rPr lang="cy-GB" sz="600" b="1" dirty="0">
                <a:solidFill>
                  <a:schemeClr val="bg1"/>
                </a:solidFill>
              </a:rPr>
              <a:t>DYFODOL</a:t>
            </a:r>
          </a:p>
        </p:txBody>
      </p:sp>
      <p:pic>
        <p:nvPicPr>
          <p:cNvPr id="1026" name="Picture 2" descr="11446454_CTM_ValuesAndBehaviours_Launch_EmailHeader_biling_600x150_REPRO_v01_ME-022 (00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7"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algn="r"/>
              <a:r>
                <a:rPr lang="cy-GB" sz="1600" b="1" spc="0" dirty="0">
                  <a:latin typeface="+mj-lt"/>
                </a:rPr>
                <a:t>Ein Hiechyd</a:t>
              </a:r>
              <a:endParaRPr lang="en-GB" sz="1600" b="1" spc="0" dirty="0">
                <a:latin typeface="+mj-lt"/>
              </a:endParaRPr>
            </a:p>
            <a:p>
              <a:pPr algn="r"/>
              <a:r>
                <a:rPr lang="cy-GB" sz="1600" b="1" spc="0" dirty="0">
                  <a:latin typeface="+mj-lt"/>
                </a:rPr>
                <a:t>Ein Dyfodol</a:t>
              </a:r>
              <a:endParaRPr lang="en-GB" sz="1600" b="1" spc="0" dirty="0">
                <a:latin typeface="+mj-lt"/>
              </a:endParaRPr>
            </a:p>
            <a:p>
              <a:pPr algn="r"/>
              <a:r>
                <a:rPr lang="cy-GB" sz="800" b="1" spc="0" dirty="0">
                  <a:solidFill>
                    <a:srgbClr val="DD931E"/>
                  </a:solidFill>
                  <a:latin typeface="+mj-lt"/>
                </a:rPr>
                <a:t>DATBLYGU CYMUNEDAU</a:t>
              </a:r>
              <a:endParaRPr lang="en-GB" sz="800" b="1" spc="0" dirty="0">
                <a:solidFill>
                  <a:srgbClr val="DD931E"/>
                </a:solidFill>
                <a:latin typeface="+mj-lt"/>
              </a:endParaRPr>
            </a:p>
            <a:p>
              <a:pPr algn="r"/>
              <a:r>
                <a:rPr lang="cy-GB" sz="800" b="1" spc="0" dirty="0">
                  <a:solidFill>
                    <a:srgbClr val="DD931E"/>
                  </a:solidFill>
                  <a:latin typeface="+mj-lt"/>
                </a:rPr>
                <a:t>IACHACH GYDA’N GILYDD</a:t>
              </a:r>
              <a:endParaRPr lang="en-GB" sz="800" b="1" spc="0" dirty="0">
                <a:solidFill>
                  <a:srgbClr val="DD931E"/>
                </a:solidFill>
                <a:latin typeface="+mj-lt"/>
              </a:endParaRPr>
            </a:p>
            <a:p>
              <a:pPr algn="r"/>
              <a:endParaRPr lang="en-GB" sz="800" b="1" spc="0" dirty="0">
                <a:latin typeface="+mj-lt"/>
              </a:endParaRPr>
            </a:p>
          </p:txBody>
        </p:sp>
        <p:pic>
          <p:nvPicPr>
            <p:cNvPr id="22"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5">
            <a:extLst>
              <a:ext uri="{FF2B5EF4-FFF2-40B4-BE49-F238E27FC236}">
                <a16:creationId xmlns:a16="http://schemas.microsoft.com/office/drawing/2014/main" id="{11911973-A984-4B89-B541-589EF6A4CE1D}"/>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4" name="Rectangle 23">
            <a:extLst>
              <a:ext uri="{FF2B5EF4-FFF2-40B4-BE49-F238E27FC236}">
                <a16:creationId xmlns:a16="http://schemas.microsoft.com/office/drawing/2014/main" id="{32DEF789-FF38-45E5-823D-F577D5AA9105}"/>
              </a:ext>
            </a:extLst>
          </p:cNvPr>
          <p:cNvSpPr/>
          <p:nvPr/>
        </p:nvSpPr>
        <p:spPr>
          <a:xfrm>
            <a:off x="0" y="1481759"/>
            <a:ext cx="6359433" cy="461665"/>
          </a:xfrm>
          <a:prstGeom prst="rect">
            <a:avLst/>
          </a:prstGeom>
          <a:solidFill>
            <a:srgbClr val="2C4295"/>
          </a:solidFill>
          <a:ln>
            <a:solidFill>
              <a:srgbClr val="002060"/>
            </a:solidFill>
          </a:ln>
        </p:spPr>
        <p:txBody>
          <a:bodyPr wrap="none" lIns="91440" tIns="45720" rIns="91440" bIns="45720" anchor="t">
            <a:spAutoFit/>
          </a:bodyPr>
          <a:lstStyle/>
          <a:p>
            <a:pPr>
              <a:defRPr/>
            </a:pPr>
            <a:r>
              <a:rPr lang="en-GB" sz="2400" b="1" dirty="0">
                <a:solidFill>
                  <a:schemeClr val="bg2"/>
                </a:solidFill>
                <a:latin typeface="Verdana"/>
                <a:ea typeface="Verdana"/>
              </a:rPr>
              <a:t>Enhanced Monitoring Requirements</a:t>
            </a:r>
            <a:endParaRPr kumimoji="0" lang="en-GB" sz="2400" b="1" i="0" u="none" strike="noStrike" kern="1200" cap="none" spc="0" normalizeH="0" baseline="0" noProof="0" dirty="0">
              <a:ln>
                <a:noFill/>
              </a:ln>
              <a:solidFill>
                <a:schemeClr val="bg2"/>
              </a:solidFill>
              <a:effectLst/>
              <a:uLnTx/>
              <a:uFillTx/>
              <a:latin typeface="Verdana" panose="020B0604030504040204" pitchFamily="34" charset="0"/>
              <a:ea typeface="Verdana" panose="020B0604030504040204" pitchFamily="34" charset="0"/>
            </a:endParaRPr>
          </a:p>
        </p:txBody>
      </p:sp>
      <p:sp>
        <p:nvSpPr>
          <p:cNvPr id="27" name="Rectangle 26">
            <a:extLst>
              <a:ext uri="{FF2B5EF4-FFF2-40B4-BE49-F238E27FC236}">
                <a16:creationId xmlns:a16="http://schemas.microsoft.com/office/drawing/2014/main" id="{594E49A9-ECD9-4023-9DC6-ACB43FEB165D}"/>
              </a:ext>
            </a:extLst>
          </p:cNvPr>
          <p:cNvSpPr/>
          <p:nvPr/>
        </p:nvSpPr>
        <p:spPr>
          <a:xfrm>
            <a:off x="1351139" y="2069368"/>
            <a:ext cx="9489719" cy="4093428"/>
          </a:xfrm>
          <a:prstGeom prst="rect">
            <a:avLst/>
          </a:prstGeom>
        </p:spPr>
        <p:txBody>
          <a:bodyPr wrap="square">
            <a:spAutoFit/>
          </a:bodyPr>
          <a:lstStyle/>
          <a:p>
            <a:pPr>
              <a:spcAft>
                <a:spcPts val="0"/>
              </a:spcAft>
            </a:pPr>
            <a:r>
              <a:rPr lang="en-GB" sz="2000" dirty="0">
                <a:solidFill>
                  <a:srgbClr val="1F497D"/>
                </a:solidFill>
                <a:latin typeface="Verdana" panose="020B0604030504040204" pitchFamily="34" charset="0"/>
                <a:ea typeface="Verdana" panose="020B0604030504040204" pitchFamily="34" charset="0"/>
                <a:cs typeface="Calibri" panose="020F0502020204030204" pitchFamily="34" charset="0"/>
              </a:rPr>
              <a:t> </a:t>
            </a:r>
            <a:r>
              <a:rPr lang="en-GB" sz="2000" b="1" dirty="0">
                <a:solidFill>
                  <a:srgbClr val="1F497D"/>
                </a:solidFill>
                <a:latin typeface="Verdana" panose="020B0604030504040204" pitchFamily="34" charset="0"/>
                <a:ea typeface="Verdana" panose="020B0604030504040204" pitchFamily="34" charset="0"/>
                <a:cs typeface="Calibri" panose="020F0502020204030204" pitchFamily="34" charset="0"/>
              </a:rPr>
              <a:t>Enhanced Monitoring requirements:</a:t>
            </a:r>
          </a:p>
          <a:p>
            <a:pPr marL="742950" lvl="1" indent="-285750">
              <a:spcAft>
                <a:spcPts val="0"/>
              </a:spcAft>
              <a:buFont typeface="Symbol" panose="05050102010706020507" pitchFamily="18" charset="2"/>
              <a:buChar char=""/>
            </a:pPr>
            <a:r>
              <a:rPr lang="en-GB" sz="2000" dirty="0">
                <a:solidFill>
                  <a:srgbClr val="1F497D"/>
                </a:solidFill>
                <a:latin typeface="Verdana" panose="020B0604030504040204" pitchFamily="34" charset="0"/>
                <a:ea typeface="Verdana" panose="020B0604030504040204" pitchFamily="34" charset="0"/>
                <a:cs typeface="Calibri" panose="020F0502020204030204" pitchFamily="34" charset="0"/>
              </a:rPr>
              <a:t>Commit to developing and submitting a credible 3-year IMTP in line with the current planning framework. </a:t>
            </a:r>
            <a:endParaRPr lang="en-GB" sz="2000" dirty="0">
              <a:latin typeface="Verdana" panose="020B0604030504040204" pitchFamily="34" charset="0"/>
              <a:ea typeface="Verdana" panose="020B0604030504040204" pitchFamily="34" charset="0"/>
              <a:cs typeface="Calibri" panose="020F0502020204030204" pitchFamily="34" charset="0"/>
            </a:endParaRPr>
          </a:p>
          <a:p>
            <a:pPr marL="742950" lvl="1" indent="-285750">
              <a:spcAft>
                <a:spcPts val="0"/>
              </a:spcAft>
              <a:buFont typeface="Symbol" panose="05050102010706020507" pitchFamily="18" charset="2"/>
              <a:buChar char=""/>
            </a:pPr>
            <a:r>
              <a:rPr lang="en-GB" sz="2000" dirty="0">
                <a:solidFill>
                  <a:srgbClr val="1F497D"/>
                </a:solidFill>
                <a:latin typeface="Verdana" panose="020B0604030504040204" pitchFamily="34" charset="0"/>
                <a:ea typeface="Verdana" panose="020B0604030504040204" pitchFamily="34" charset="0"/>
                <a:cs typeface="Calibri" panose="020F0502020204030204" pitchFamily="34" charset="0"/>
              </a:rPr>
              <a:t>Set out the actions in place to develop the plan and respond to the financial deficit and report monthly on progress.</a:t>
            </a:r>
            <a:endParaRPr lang="en-GB" sz="2000" dirty="0">
              <a:latin typeface="Verdana" panose="020B0604030504040204" pitchFamily="34" charset="0"/>
              <a:ea typeface="Verdana" panose="020B0604030504040204" pitchFamily="34" charset="0"/>
              <a:cs typeface="Calibri" panose="020F0502020204030204" pitchFamily="34" charset="0"/>
            </a:endParaRPr>
          </a:p>
          <a:p>
            <a:pPr>
              <a:spcAft>
                <a:spcPts val="0"/>
              </a:spcAft>
            </a:pPr>
            <a:endParaRPr lang="en-GB" sz="2000" b="1" dirty="0">
              <a:solidFill>
                <a:srgbClr val="1F497D"/>
              </a:solidFill>
              <a:latin typeface="Verdana" panose="020B0604030504040204" pitchFamily="34" charset="0"/>
              <a:ea typeface="Verdana" panose="020B0604030504040204" pitchFamily="34" charset="0"/>
              <a:cs typeface="Calibri" panose="020F0502020204030204" pitchFamily="34" charset="0"/>
            </a:endParaRPr>
          </a:p>
          <a:p>
            <a:pPr>
              <a:spcAft>
                <a:spcPts val="0"/>
              </a:spcAft>
            </a:pPr>
            <a:r>
              <a:rPr lang="en-GB" sz="2000" b="1" dirty="0">
                <a:solidFill>
                  <a:srgbClr val="1F497D"/>
                </a:solidFill>
                <a:latin typeface="Verdana" panose="020B0604030504040204" pitchFamily="34" charset="0"/>
                <a:ea typeface="Verdana" panose="020B0604030504040204" pitchFamily="34" charset="0"/>
                <a:cs typeface="Calibri" panose="020F0502020204030204" pitchFamily="34" charset="0"/>
              </a:rPr>
              <a:t>Conditions for de-escalation:</a:t>
            </a:r>
            <a:endParaRPr lang="en-GB" sz="2000" dirty="0">
              <a:latin typeface="Verdana" panose="020B0604030504040204" pitchFamily="34" charset="0"/>
              <a:ea typeface="Verdana" panose="020B0604030504040204" pitchFamily="34" charset="0"/>
              <a:cs typeface="Calibri" panose="020F0502020204030204" pitchFamily="34" charset="0"/>
            </a:endParaRPr>
          </a:p>
          <a:p>
            <a:pPr marL="800100" lvl="1" indent="-342900">
              <a:buFont typeface="Symbol" panose="05050102010706020507" pitchFamily="18" charset="2"/>
              <a:buChar char=""/>
            </a:pPr>
            <a:r>
              <a:rPr lang="en-GB" sz="2000" dirty="0">
                <a:solidFill>
                  <a:srgbClr val="1F497D"/>
                </a:solidFill>
                <a:latin typeface="Verdana" panose="020B0604030504040204" pitchFamily="34" charset="0"/>
                <a:ea typeface="Verdana" panose="020B0604030504040204" pitchFamily="34" charset="0"/>
                <a:cs typeface="Calibri" panose="020F0502020204030204" pitchFamily="34" charset="0"/>
              </a:rPr>
              <a:t>The development of a credible three-year medium-term plan or an approvable annual plan. </a:t>
            </a:r>
            <a:endParaRPr lang="en-GB" sz="2000" dirty="0">
              <a:latin typeface="Verdana" panose="020B0604030504040204" pitchFamily="34" charset="0"/>
              <a:ea typeface="Verdana" panose="020B0604030504040204" pitchFamily="34" charset="0"/>
              <a:cs typeface="Calibri" panose="020F0502020204030204" pitchFamily="34" charset="0"/>
            </a:endParaRPr>
          </a:p>
          <a:p>
            <a:pPr marL="800100" lvl="1" indent="-342900">
              <a:buFont typeface="Symbol" panose="05050102010706020507" pitchFamily="18" charset="2"/>
              <a:buChar char=""/>
            </a:pPr>
            <a:r>
              <a:rPr lang="en-GB" sz="2000" dirty="0">
                <a:solidFill>
                  <a:srgbClr val="1F497D"/>
                </a:solidFill>
                <a:latin typeface="Verdana" panose="020B0604030504040204" pitchFamily="34" charset="0"/>
                <a:ea typeface="Verdana" panose="020B0604030504040204" pitchFamily="34" charset="0"/>
                <a:cs typeface="Calibri" panose="020F0502020204030204" pitchFamily="34" charset="0"/>
              </a:rPr>
              <a:t>Agreement of a robust three-year financial plan to meet its financial duties. </a:t>
            </a:r>
            <a:endParaRPr lang="en-GB" sz="2000" dirty="0">
              <a:latin typeface="Verdana" panose="020B0604030504040204" pitchFamily="34" charset="0"/>
              <a:ea typeface="Verdana" panose="020B0604030504040204" pitchFamily="34" charset="0"/>
              <a:cs typeface="Calibri" panose="020F0502020204030204" pitchFamily="34" charset="0"/>
            </a:endParaRPr>
          </a:p>
          <a:p>
            <a:pPr marL="800100" lvl="1" indent="-342900">
              <a:buFont typeface="Symbol" panose="05050102010706020507" pitchFamily="18" charset="2"/>
              <a:buChar char=""/>
            </a:pPr>
            <a:r>
              <a:rPr lang="en-GB" sz="2000" dirty="0">
                <a:solidFill>
                  <a:srgbClr val="1F497D"/>
                </a:solidFill>
                <a:latin typeface="Verdana" panose="020B0604030504040204" pitchFamily="34" charset="0"/>
                <a:ea typeface="Verdana" panose="020B0604030504040204" pitchFamily="34" charset="0"/>
                <a:cs typeface="Calibri" panose="020F0502020204030204" pitchFamily="34" charset="0"/>
              </a:rPr>
              <a:t>Agreement of and sustainable progress made towards a finance improvement trajectory </a:t>
            </a:r>
            <a:endParaRPr lang="en-GB" sz="2000" dirty="0">
              <a:effectLst/>
              <a:latin typeface="Verdana" panose="020B0604030504040204" pitchFamily="34" charset="0"/>
              <a:ea typeface="Verdana" panose="020B0604030504040204" pitchFamily="34" charset="0"/>
              <a:cs typeface="Calibri" panose="020F0502020204030204" pitchFamily="34" charset="0"/>
            </a:endParaRPr>
          </a:p>
        </p:txBody>
      </p:sp>
    </p:spTree>
    <p:extLst>
      <p:ext uri="{BB962C8B-B14F-4D97-AF65-F5344CB8AC3E}">
        <p14:creationId xmlns:p14="http://schemas.microsoft.com/office/powerpoint/2010/main" val="16317313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4554126" y="32715"/>
            <a:ext cx="3268944" cy="1184638"/>
          </a:xfrm>
          <a:prstGeom prst="rect">
            <a:avLst/>
          </a:prstGeom>
        </p:spPr>
        <p:txBody>
          <a:bodyPr vert="horz" lIns="0" tIns="0" rIns="0" bIns="0" rtlCol="0" anchor="t" anchorCtr="0">
            <a:no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b="1" dirty="0">
                <a:solidFill>
                  <a:schemeClr val="bg1"/>
                </a:solidFill>
                <a:latin typeface="Verdana"/>
                <a:ea typeface="Verdana"/>
              </a:rPr>
              <a:t>Purpose &amp; Expectations</a:t>
            </a:r>
            <a:endParaRPr kumimoji="0" lang="en-GB" b="0" i="0" u="none" strike="noStrike" kern="1200" cap="none" spc="-150" normalizeH="0" baseline="0" noProof="0" dirty="0">
              <a:ln>
                <a:noFill/>
              </a:ln>
              <a:solidFill>
                <a:srgbClr val="E60E65"/>
              </a:solidFill>
              <a:effectLst/>
              <a:uLnTx/>
              <a:uFillTx/>
              <a:latin typeface="Verdana" panose="020B0604030504040204" pitchFamily="34" charset="0"/>
              <a:ea typeface="Verdana" panose="020B0604030504040204" pitchFamily="34" charset="0"/>
              <a:cs typeface="+mj-cs"/>
            </a:endParaRPr>
          </a:p>
        </p:txBody>
      </p:sp>
      <p:sp>
        <p:nvSpPr>
          <p:cNvPr id="25" name="Rectangle 24">
            <a:extLst>
              <a:ext uri="{FF2B5EF4-FFF2-40B4-BE49-F238E27FC236}">
                <a16:creationId xmlns:a16="http://schemas.microsoft.com/office/drawing/2014/main" id="{4C3F4219-9684-46FD-85B0-7DC45CFFE3C3}"/>
              </a:ext>
            </a:extLst>
          </p:cNvPr>
          <p:cNvSpPr/>
          <p:nvPr/>
        </p:nvSpPr>
        <p:spPr>
          <a:xfrm>
            <a:off x="0" y="1481759"/>
            <a:ext cx="4294765" cy="461665"/>
          </a:xfrm>
          <a:prstGeom prst="rect">
            <a:avLst/>
          </a:prstGeom>
          <a:solidFill>
            <a:srgbClr val="2C4295"/>
          </a:solidFill>
          <a:ln>
            <a:solidFill>
              <a:srgbClr val="002060"/>
            </a:solidFill>
          </a:ln>
        </p:spPr>
        <p:txBody>
          <a:bodyPr wrap="none" lIns="91440" tIns="45720" rIns="91440" bIns="45720" anchor="t">
            <a:spAutoFit/>
          </a:bodyPr>
          <a:lstStyle/>
          <a:p>
            <a:pPr>
              <a:defRPr/>
            </a:pPr>
            <a:r>
              <a:rPr lang="en-GB" sz="2400" b="1" dirty="0">
                <a:solidFill>
                  <a:schemeClr val="bg2"/>
                </a:solidFill>
                <a:latin typeface="Verdana"/>
                <a:ea typeface="Verdana"/>
              </a:rPr>
              <a:t>Purpose &amp; Expectations</a:t>
            </a:r>
            <a:endParaRPr kumimoji="0" lang="en-GB" sz="2400" b="1" i="0" u="none" strike="noStrike" kern="1200" cap="none" spc="0" normalizeH="0" baseline="0" noProof="0" dirty="0">
              <a:ln>
                <a:noFill/>
              </a:ln>
              <a:solidFill>
                <a:schemeClr val="bg2"/>
              </a:solidFill>
              <a:effectLst/>
              <a:uLnTx/>
              <a:uFillTx/>
              <a:latin typeface="Verdana" panose="020B0604030504040204" pitchFamily="34" charset="0"/>
              <a:ea typeface="Verdana" panose="020B0604030504040204" pitchFamily="34" charset="0"/>
            </a:endParaRPr>
          </a:p>
        </p:txBody>
      </p:sp>
      <p:sp>
        <p:nvSpPr>
          <p:cNvPr id="26" name="Footer Placeholder 5">
            <a:extLst>
              <a:ext uri="{FF2B5EF4-FFF2-40B4-BE49-F238E27FC236}">
                <a16:creationId xmlns:a16="http://schemas.microsoft.com/office/drawing/2014/main" id="{79E31BD0-B25A-4D8D-8E57-3653EE6E580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7" name="Content Placeholder 6">
            <a:extLst>
              <a:ext uri="{FF2B5EF4-FFF2-40B4-BE49-F238E27FC236}">
                <a16:creationId xmlns:a16="http://schemas.microsoft.com/office/drawing/2014/main" id="{C7BFF6B3-53C0-42EA-B203-DF2341CBB083}"/>
              </a:ext>
            </a:extLst>
          </p:cNvPr>
          <p:cNvSpPr>
            <a:spLocks noGrp="1"/>
          </p:cNvSpPr>
          <p:nvPr>
            <p:ph idx="1"/>
          </p:nvPr>
        </p:nvSpPr>
        <p:spPr>
          <a:xfrm>
            <a:off x="122490" y="1988930"/>
            <a:ext cx="11947020" cy="4274883"/>
          </a:xfrm>
        </p:spPr>
        <p:txBody>
          <a:bodyPr>
            <a:noAutofit/>
          </a:bodyPr>
          <a:lstStyle/>
          <a:p>
            <a:r>
              <a:rPr lang="en-GB" sz="1800" b="1" dirty="0"/>
              <a:t>Requirement: A Board Approved Plan by 31</a:t>
            </a:r>
            <a:r>
              <a:rPr lang="en-GB" sz="1800" b="1" baseline="30000" dirty="0"/>
              <a:t> </a:t>
            </a:r>
            <a:r>
              <a:rPr lang="en-GB" sz="1800" b="1" dirty="0"/>
              <a:t>March 2023*</a:t>
            </a:r>
          </a:p>
          <a:p>
            <a:pPr marL="571500" indent="-571500">
              <a:buFont typeface="Arial" panose="020B0604020202020204" pitchFamily="34" charset="0"/>
              <a:buChar char="•"/>
            </a:pPr>
            <a:r>
              <a:rPr lang="en-GB" sz="1800" dirty="0"/>
              <a:t>Delivers on statutory obligations</a:t>
            </a:r>
          </a:p>
          <a:p>
            <a:pPr marL="1471500" lvl="3" indent="-571500"/>
            <a:r>
              <a:rPr lang="en-GB" dirty="0"/>
              <a:t>Performance expectations</a:t>
            </a:r>
          </a:p>
          <a:p>
            <a:pPr marL="1471500" lvl="3" indent="-571500"/>
            <a:r>
              <a:rPr lang="en-GB" dirty="0"/>
              <a:t>Financially-balanced plan*</a:t>
            </a:r>
          </a:p>
          <a:p>
            <a:pPr marL="571500" indent="-571500">
              <a:buFont typeface="Arial" panose="020B0604020202020204" pitchFamily="34" charset="0"/>
              <a:buChar char="•"/>
            </a:pPr>
            <a:r>
              <a:rPr lang="en-GB" sz="1800" dirty="0"/>
              <a:t>Set organisational direction (context CTM 2030)</a:t>
            </a:r>
          </a:p>
          <a:p>
            <a:pPr marL="571500" indent="-571500">
              <a:buFont typeface="Arial" panose="020B0604020202020204" pitchFamily="34" charset="0"/>
              <a:buChar char="•"/>
            </a:pPr>
            <a:r>
              <a:rPr lang="en-GB" sz="1800" dirty="0"/>
              <a:t>Aligns performance, service plans, finance, workforce &amp; wider corporate teams’ portfolios</a:t>
            </a:r>
          </a:p>
          <a:p>
            <a:pPr marL="571500" indent="-571500">
              <a:buFont typeface="Arial" panose="020B0604020202020204" pitchFamily="34" charset="0"/>
              <a:buChar char="•"/>
            </a:pPr>
            <a:r>
              <a:rPr lang="en-GB" sz="1800" dirty="0"/>
              <a:t>Identify priorities &amp; interdependences</a:t>
            </a:r>
          </a:p>
          <a:p>
            <a:pPr marL="571500" indent="-571500">
              <a:buFont typeface="Arial" panose="020B0604020202020204" pitchFamily="34" charset="0"/>
              <a:buChar char="•"/>
            </a:pPr>
            <a:r>
              <a:rPr lang="en-GB" sz="1800" dirty="0"/>
              <a:t>Realistic plans based on organisational capability, aligned to both CTM strategy &amp; national requirements</a:t>
            </a:r>
          </a:p>
          <a:p>
            <a:pPr marL="571500" indent="-571500">
              <a:buFont typeface="Arial" panose="020B0604020202020204" pitchFamily="34" charset="0"/>
              <a:buChar char="•"/>
            </a:pPr>
            <a:r>
              <a:rPr lang="en-GB" sz="1800" dirty="0"/>
              <a:t>Data driven, delivery (milestones) &amp; outcome focused (Detailed year 1 action plans)</a:t>
            </a:r>
          </a:p>
          <a:p>
            <a:pPr marL="571500" indent="-571500">
              <a:buFont typeface="Arial" panose="020B0604020202020204" pitchFamily="34" charset="0"/>
              <a:buChar char="•"/>
            </a:pPr>
            <a:r>
              <a:rPr lang="en-GB" sz="1800" dirty="0"/>
              <a:t>Provide assurance on delivery (Internal &amp; Welsh Government)</a:t>
            </a:r>
          </a:p>
        </p:txBody>
      </p:sp>
    </p:spTree>
    <p:extLst>
      <p:ext uri="{BB962C8B-B14F-4D97-AF65-F5344CB8AC3E}">
        <p14:creationId xmlns:p14="http://schemas.microsoft.com/office/powerpoint/2010/main" val="37463725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a:xfrm>
            <a:off x="959429" y="4885634"/>
            <a:ext cx="10273141" cy="548680"/>
          </a:xfrm>
        </p:spPr>
        <p:txBody>
          <a:bodyPr/>
          <a:lstStyle/>
          <a:p>
            <a:r>
              <a:rPr lang="en-US" dirty="0"/>
              <a:t>Presentation title - edit in Header and Footer</a:t>
            </a:r>
          </a:p>
        </p:txBody>
      </p:sp>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itle 1"/>
          <p:cNvSpPr txBox="1">
            <a:spLocks/>
          </p:cNvSpPr>
          <p:nvPr/>
        </p:nvSpPr>
        <p:spPr>
          <a:xfrm>
            <a:off x="4037248" y="291990"/>
            <a:ext cx="4644370" cy="655826"/>
          </a:xfrm>
          <a:prstGeom prst="rect">
            <a:avLst/>
          </a:prstGeom>
        </p:spPr>
        <p:txBody>
          <a:bodyPr vert="horz" lIns="0" tIns="0" rIns="0" bIns="0" rtlCol="0" anchor="t" anchorCtr="0">
            <a:norm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algn="ctr"/>
            <a:r>
              <a:rPr lang="en-GB" sz="3200" b="1" dirty="0" smtClean="0">
                <a:solidFill>
                  <a:schemeClr val="bg1"/>
                </a:solidFill>
                <a:latin typeface="Verdana"/>
                <a:ea typeface="Verdana"/>
              </a:rPr>
              <a:t>Milestones </a:t>
            </a:r>
            <a:endParaRPr lang="en-GB" sz="3200" dirty="0">
              <a:solidFill>
                <a:srgbClr val="E60E65"/>
              </a:solidFill>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algn="ctr"/>
            <a:r>
              <a:rPr lang="cy-GB" sz="600" b="1" dirty="0">
                <a:solidFill>
                  <a:schemeClr val="bg1"/>
                </a:solidFill>
              </a:rPr>
              <a:t>CREU</a:t>
            </a:r>
            <a:endParaRPr lang="en-GB" sz="600" b="1" dirty="0">
              <a:solidFill>
                <a:schemeClr val="bg1"/>
              </a:solidFill>
            </a:endParaRPr>
          </a:p>
          <a:p>
            <a:pPr algn="ctr"/>
            <a:r>
              <a:rPr lang="cy-GB" sz="600" b="1" dirty="0">
                <a:solidFill>
                  <a:schemeClr val="bg1"/>
                </a:solidFill>
              </a:rPr>
              <a:t>IECHYD</a:t>
            </a:r>
            <a:endParaRPr lang="en-GB" sz="600" b="1" dirty="0">
              <a:solidFill>
                <a:schemeClr val="bg1"/>
              </a:solidFill>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algn="ctr"/>
            <a:r>
              <a:rPr lang="cy-GB" sz="600" b="1" dirty="0">
                <a:solidFill>
                  <a:schemeClr val="bg1"/>
                </a:solidFill>
              </a:rPr>
              <a:t>GWELLA</a:t>
            </a:r>
          </a:p>
          <a:p>
            <a:pPr algn="ctr"/>
            <a:r>
              <a:rPr lang="cy-GB" sz="600" b="1" dirty="0">
                <a:solidFill>
                  <a:schemeClr val="bg1"/>
                </a:solidFill>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algn="ctr"/>
            <a:r>
              <a:rPr lang="cy-GB" sz="600" b="1" dirty="0">
                <a:solidFill>
                  <a:schemeClr val="bg1"/>
                </a:solidFill>
              </a:rPr>
              <a:t>YSBRYDOLI</a:t>
            </a:r>
          </a:p>
          <a:p>
            <a:pPr algn="ctr"/>
            <a:r>
              <a:rPr lang="cy-GB" sz="600" b="1" dirty="0">
                <a:solidFill>
                  <a:schemeClr val="bg1"/>
                </a:solidFill>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algn="ctr"/>
            <a:r>
              <a:rPr lang="cy-GB" sz="600" b="1" dirty="0">
                <a:solidFill>
                  <a:schemeClr val="bg1"/>
                </a:solidFill>
              </a:rPr>
              <a:t>CYNNAL EIN</a:t>
            </a:r>
          </a:p>
          <a:p>
            <a:pPr algn="ctr"/>
            <a:r>
              <a:rPr lang="cy-GB" sz="600" b="1" dirty="0">
                <a:solidFill>
                  <a:schemeClr val="bg1"/>
                </a:solidFill>
              </a:rPr>
              <a:t>DYFODOL</a:t>
            </a:r>
          </a:p>
        </p:txBody>
      </p:sp>
      <p:pic>
        <p:nvPicPr>
          <p:cNvPr id="1026" name="Picture 2" descr="11446454_CTM_ValuesAndBehaviours_Launch_EmailHeader_biling_600x150_REPRO_v01_ME-022 (00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7"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algn="r"/>
              <a:r>
                <a:rPr lang="cy-GB" sz="1600" b="1" spc="0" dirty="0">
                  <a:latin typeface="+mj-lt"/>
                </a:rPr>
                <a:t>Ein Hiechyd</a:t>
              </a:r>
              <a:endParaRPr lang="en-GB" sz="1600" b="1" spc="0" dirty="0">
                <a:latin typeface="+mj-lt"/>
              </a:endParaRPr>
            </a:p>
            <a:p>
              <a:pPr algn="r"/>
              <a:r>
                <a:rPr lang="cy-GB" sz="1600" b="1" spc="0" dirty="0">
                  <a:latin typeface="+mj-lt"/>
                </a:rPr>
                <a:t>Ein Dyfodol</a:t>
              </a:r>
              <a:endParaRPr lang="en-GB" sz="1600" b="1" spc="0" dirty="0">
                <a:latin typeface="+mj-lt"/>
              </a:endParaRPr>
            </a:p>
            <a:p>
              <a:pPr algn="r"/>
              <a:r>
                <a:rPr lang="cy-GB" sz="800" b="1" spc="0" dirty="0">
                  <a:solidFill>
                    <a:srgbClr val="DD931E"/>
                  </a:solidFill>
                  <a:latin typeface="+mj-lt"/>
                </a:rPr>
                <a:t>DATBLYGU CYMUNEDAU</a:t>
              </a:r>
              <a:endParaRPr lang="en-GB" sz="800" b="1" spc="0" dirty="0">
                <a:solidFill>
                  <a:srgbClr val="DD931E"/>
                </a:solidFill>
                <a:latin typeface="+mj-lt"/>
              </a:endParaRPr>
            </a:p>
            <a:p>
              <a:pPr algn="r"/>
              <a:r>
                <a:rPr lang="cy-GB" sz="800" b="1" spc="0" dirty="0">
                  <a:solidFill>
                    <a:srgbClr val="DD931E"/>
                  </a:solidFill>
                  <a:latin typeface="+mj-lt"/>
                </a:rPr>
                <a:t>IACHACH GYDA’N GILYDD</a:t>
              </a:r>
              <a:endParaRPr lang="en-GB" sz="800" b="1" spc="0" dirty="0">
                <a:solidFill>
                  <a:srgbClr val="DD931E"/>
                </a:solidFill>
                <a:latin typeface="+mj-lt"/>
              </a:endParaRPr>
            </a:p>
            <a:p>
              <a:pPr algn="r"/>
              <a:endParaRPr lang="en-GB" sz="800" b="1" spc="0" dirty="0">
                <a:latin typeface="+mj-lt"/>
              </a:endParaRPr>
            </a:p>
          </p:txBody>
        </p:sp>
        <p:pic>
          <p:nvPicPr>
            <p:cNvPr id="22"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5">
            <a:extLst>
              <a:ext uri="{FF2B5EF4-FFF2-40B4-BE49-F238E27FC236}">
                <a16:creationId xmlns:a16="http://schemas.microsoft.com/office/drawing/2014/main" id="{11911973-A984-4B89-B541-589EF6A4CE1D}"/>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5" name="Content Placeholder 6">
            <a:extLst>
              <a:ext uri="{FF2B5EF4-FFF2-40B4-BE49-F238E27FC236}">
                <a16:creationId xmlns:a16="http://schemas.microsoft.com/office/drawing/2014/main" id="{D39B1EB4-C4BE-48A8-9A71-134387D7C1D8}"/>
              </a:ext>
            </a:extLst>
          </p:cNvPr>
          <p:cNvSpPr>
            <a:spLocks noGrp="1"/>
          </p:cNvSpPr>
          <p:nvPr>
            <p:ph idx="1"/>
          </p:nvPr>
        </p:nvSpPr>
        <p:spPr>
          <a:xfrm>
            <a:off x="169490" y="1632948"/>
            <a:ext cx="11853017" cy="4467857"/>
          </a:xfrm>
        </p:spPr>
        <p:txBody>
          <a:bodyPr>
            <a:normAutofit fontScale="77500" lnSpcReduction="20000"/>
          </a:bodyPr>
          <a:lstStyle/>
          <a:p>
            <a:pPr marL="342900" indent="-342900">
              <a:buFont typeface="Wingdings" panose="05000000000000000000" pitchFamily="2" charset="2"/>
              <a:buChar char="q"/>
            </a:pPr>
            <a:r>
              <a:rPr lang="en-GB" sz="1800" dirty="0"/>
              <a:t>Continue to test the draft plan with WG ( Shared on 6 Feb) and benchmark our position with other Health Boards. The financial challenge across Wales is also very significant/unaffordable.</a:t>
            </a:r>
          </a:p>
          <a:p>
            <a:pPr marL="342900" indent="-342900">
              <a:buFont typeface="Wingdings" panose="05000000000000000000" pitchFamily="2" charset="2"/>
              <a:buChar char="q"/>
            </a:pPr>
            <a:r>
              <a:rPr lang="en-GB" sz="1800" dirty="0"/>
              <a:t>Care Groups &amp; Directorates to submit second cut finance plans by 24/02/2023 . Continued focus on developing robust, deliverable savings and recovery plans. </a:t>
            </a:r>
          </a:p>
          <a:p>
            <a:pPr marL="342900" indent="-342900">
              <a:buFont typeface="Wingdings" panose="05000000000000000000" pitchFamily="2" charset="2"/>
              <a:buChar char="q"/>
            </a:pPr>
            <a:r>
              <a:rPr lang="en-GB" sz="1800" dirty="0"/>
              <a:t>Health board wide Enabling Projects (Medical, Nursing, Medicines, Non Pay etc) to also submit their detailed plans /deliverables for 23/24 by 24</a:t>
            </a:r>
            <a:r>
              <a:rPr lang="en-GB" sz="1800" baseline="30000" dirty="0"/>
              <a:t>th</a:t>
            </a:r>
            <a:r>
              <a:rPr lang="en-GB" sz="1800" dirty="0"/>
              <a:t> February, including clarity on any investment requirements.</a:t>
            </a:r>
          </a:p>
          <a:p>
            <a:pPr marL="342900" indent="-342900">
              <a:buFont typeface="Wingdings" panose="05000000000000000000" pitchFamily="2" charset="2"/>
              <a:buChar char="q"/>
            </a:pPr>
            <a:r>
              <a:rPr lang="en-GB" sz="1800" dirty="0"/>
              <a:t>Agree the Cost reduction plan for ongoing Covid response costs.</a:t>
            </a:r>
          </a:p>
          <a:p>
            <a:pPr marL="342900" indent="-342900">
              <a:buFont typeface="Wingdings" panose="05000000000000000000" pitchFamily="2" charset="2"/>
              <a:buChar char="q"/>
            </a:pPr>
            <a:r>
              <a:rPr lang="en-GB" sz="1800" dirty="0"/>
              <a:t>Detailed plans needed for the following Ring fenced allocations by 24th February:</a:t>
            </a:r>
          </a:p>
          <a:p>
            <a:pPr marL="1242900" lvl="3" indent="-342900">
              <a:buFont typeface="Wingdings" panose="05000000000000000000" pitchFamily="2" charset="2"/>
              <a:buChar char="q"/>
            </a:pPr>
            <a:r>
              <a:rPr lang="en-GB" sz="1400" dirty="0"/>
              <a:t>Planned Care Recovery</a:t>
            </a:r>
          </a:p>
          <a:p>
            <a:pPr marL="1242900" lvl="3" indent="-342900">
              <a:buFont typeface="Wingdings" panose="05000000000000000000" pitchFamily="2" charset="2"/>
              <a:buChar char="q"/>
            </a:pPr>
            <a:r>
              <a:rPr lang="en-GB" sz="1400" dirty="0"/>
              <a:t>Six Goals </a:t>
            </a:r>
          </a:p>
          <a:p>
            <a:pPr marL="1242900" lvl="3" indent="-342900">
              <a:buFont typeface="Wingdings" panose="05000000000000000000" pitchFamily="2" charset="2"/>
              <a:buChar char="q"/>
            </a:pPr>
            <a:r>
              <a:rPr lang="en-GB" sz="1400" dirty="0"/>
              <a:t>RIF</a:t>
            </a:r>
          </a:p>
          <a:p>
            <a:pPr marL="1242900" lvl="3" indent="-342900">
              <a:buFont typeface="Wingdings" panose="05000000000000000000" pitchFamily="2" charset="2"/>
              <a:buChar char="q"/>
            </a:pPr>
            <a:r>
              <a:rPr lang="en-GB" sz="1400" dirty="0"/>
              <a:t>Dental </a:t>
            </a:r>
          </a:p>
          <a:p>
            <a:pPr marL="1242900" lvl="3" indent="-342900">
              <a:buFont typeface="Wingdings" panose="05000000000000000000" pitchFamily="2" charset="2"/>
              <a:buChar char="q"/>
            </a:pPr>
            <a:r>
              <a:rPr lang="en-GB" sz="1400" dirty="0"/>
              <a:t>Mental Health</a:t>
            </a:r>
          </a:p>
          <a:p>
            <a:pPr marL="1242900" lvl="3" indent="-342900">
              <a:buFont typeface="Wingdings" panose="05000000000000000000" pitchFamily="2" charset="2"/>
              <a:buChar char="q"/>
            </a:pPr>
            <a:r>
              <a:rPr lang="en-GB" sz="1400" dirty="0"/>
              <a:t>Vaccination and TTP</a:t>
            </a:r>
          </a:p>
          <a:p>
            <a:pPr marL="342900" indent="-342900">
              <a:buFont typeface="Wingdings" panose="05000000000000000000" pitchFamily="2" charset="2"/>
              <a:buChar char="q"/>
            </a:pPr>
            <a:r>
              <a:rPr lang="en-GB" sz="1800" dirty="0"/>
              <a:t>Detailed plans &amp; funding sources also needed for the following significant cost pressures (not included in the latest draft plan):</a:t>
            </a:r>
          </a:p>
          <a:p>
            <a:pPr marL="1242900" lvl="3" indent="-342900">
              <a:buFont typeface="Wingdings" panose="05000000000000000000" pitchFamily="2" charset="2"/>
              <a:buChar char="q"/>
            </a:pPr>
            <a:r>
              <a:rPr lang="en-GB" sz="1400" dirty="0"/>
              <a:t>Overseas nursing recruitment </a:t>
            </a:r>
          </a:p>
          <a:p>
            <a:pPr marL="1242900" lvl="3" indent="-342900">
              <a:buFont typeface="Wingdings" panose="05000000000000000000" pitchFamily="2" charset="2"/>
              <a:buChar char="q"/>
            </a:pPr>
            <a:r>
              <a:rPr lang="en-GB" sz="1400" dirty="0"/>
              <a:t>Swansea Bay repatriation schemes ( Orthopaedics and Breast)</a:t>
            </a:r>
          </a:p>
          <a:p>
            <a:pPr marL="1242900" lvl="3" indent="-342900">
              <a:buFont typeface="Wingdings" panose="05000000000000000000" pitchFamily="2" charset="2"/>
              <a:buChar char="q"/>
            </a:pPr>
            <a:r>
              <a:rPr lang="en-GB" sz="1400" dirty="0"/>
              <a:t>Aneurin Bevan Contracting risks</a:t>
            </a:r>
          </a:p>
          <a:p>
            <a:pPr marL="1242900" lvl="3" indent="-342900">
              <a:buFont typeface="Wingdings" panose="05000000000000000000" pitchFamily="2" charset="2"/>
              <a:buChar char="q"/>
            </a:pPr>
            <a:r>
              <a:rPr lang="en-GB" sz="1400" dirty="0"/>
              <a:t>Records Digitisation project</a:t>
            </a:r>
          </a:p>
        </p:txBody>
      </p:sp>
    </p:spTree>
    <p:extLst>
      <p:ext uri="{BB962C8B-B14F-4D97-AF65-F5344CB8AC3E}">
        <p14:creationId xmlns:p14="http://schemas.microsoft.com/office/powerpoint/2010/main" val="31651301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a:xfrm>
            <a:off x="959429" y="4885634"/>
            <a:ext cx="10273141" cy="548680"/>
          </a:xfrm>
        </p:spPr>
        <p:txBody>
          <a:bodyPr/>
          <a:lstStyle/>
          <a:p>
            <a:r>
              <a:rPr lang="en-US" dirty="0"/>
              <a:t>Presentation title - edit in Header and Footer</a:t>
            </a:r>
          </a:p>
        </p:txBody>
      </p:sp>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itle 1"/>
          <p:cNvSpPr txBox="1">
            <a:spLocks/>
          </p:cNvSpPr>
          <p:nvPr/>
        </p:nvSpPr>
        <p:spPr>
          <a:xfrm>
            <a:off x="4037248" y="291990"/>
            <a:ext cx="4644370" cy="655826"/>
          </a:xfrm>
          <a:prstGeom prst="rect">
            <a:avLst/>
          </a:prstGeom>
        </p:spPr>
        <p:txBody>
          <a:bodyPr vert="horz" lIns="0" tIns="0" rIns="0" bIns="0" rtlCol="0" anchor="t" anchorCtr="0">
            <a:norm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algn="ctr"/>
            <a:r>
              <a:rPr lang="en-GB" sz="3200" b="1" dirty="0">
                <a:solidFill>
                  <a:schemeClr val="bg1"/>
                </a:solidFill>
                <a:latin typeface="Verdana"/>
                <a:ea typeface="Verdana"/>
              </a:rPr>
              <a:t>Next </a:t>
            </a:r>
            <a:r>
              <a:rPr lang="en-GB" sz="3200" b="1" dirty="0" smtClean="0">
                <a:solidFill>
                  <a:schemeClr val="bg1"/>
                </a:solidFill>
                <a:latin typeface="Verdana"/>
                <a:ea typeface="Verdana"/>
              </a:rPr>
              <a:t>Steps</a:t>
            </a:r>
            <a:endParaRPr lang="en-GB" sz="3200" dirty="0">
              <a:solidFill>
                <a:srgbClr val="E60E65"/>
              </a:solidFill>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algn="ctr"/>
            <a:r>
              <a:rPr lang="cy-GB" sz="600" b="1" dirty="0">
                <a:solidFill>
                  <a:schemeClr val="bg1"/>
                </a:solidFill>
              </a:rPr>
              <a:t>CREU</a:t>
            </a:r>
            <a:endParaRPr lang="en-GB" sz="600" b="1" dirty="0">
              <a:solidFill>
                <a:schemeClr val="bg1"/>
              </a:solidFill>
            </a:endParaRPr>
          </a:p>
          <a:p>
            <a:pPr algn="ctr"/>
            <a:r>
              <a:rPr lang="cy-GB" sz="600" b="1" dirty="0">
                <a:solidFill>
                  <a:schemeClr val="bg1"/>
                </a:solidFill>
              </a:rPr>
              <a:t>IECHYD</a:t>
            </a:r>
            <a:endParaRPr lang="en-GB" sz="600" b="1" dirty="0">
              <a:solidFill>
                <a:schemeClr val="bg1"/>
              </a:solidFill>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algn="ctr"/>
            <a:r>
              <a:rPr lang="cy-GB" sz="600" b="1" dirty="0">
                <a:solidFill>
                  <a:schemeClr val="bg1"/>
                </a:solidFill>
              </a:rPr>
              <a:t>GWELLA</a:t>
            </a:r>
          </a:p>
          <a:p>
            <a:pPr algn="ctr"/>
            <a:r>
              <a:rPr lang="cy-GB" sz="600" b="1" dirty="0">
                <a:solidFill>
                  <a:schemeClr val="bg1"/>
                </a:solidFill>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algn="ctr"/>
            <a:r>
              <a:rPr lang="cy-GB" sz="600" b="1" dirty="0">
                <a:solidFill>
                  <a:schemeClr val="bg1"/>
                </a:solidFill>
              </a:rPr>
              <a:t>YSBRYDOLI</a:t>
            </a:r>
          </a:p>
          <a:p>
            <a:pPr algn="ctr"/>
            <a:r>
              <a:rPr lang="cy-GB" sz="600" b="1" dirty="0">
                <a:solidFill>
                  <a:schemeClr val="bg1"/>
                </a:solidFill>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algn="ctr"/>
            <a:r>
              <a:rPr lang="cy-GB" sz="600" b="1" dirty="0">
                <a:solidFill>
                  <a:schemeClr val="bg1"/>
                </a:solidFill>
              </a:rPr>
              <a:t>CYNNAL EIN</a:t>
            </a:r>
          </a:p>
          <a:p>
            <a:pPr algn="ctr"/>
            <a:r>
              <a:rPr lang="cy-GB" sz="600" b="1" dirty="0">
                <a:solidFill>
                  <a:schemeClr val="bg1"/>
                </a:solidFill>
              </a:rPr>
              <a:t>DYFODOL</a:t>
            </a:r>
          </a:p>
        </p:txBody>
      </p:sp>
      <p:pic>
        <p:nvPicPr>
          <p:cNvPr id="1026" name="Picture 2" descr="11446454_CTM_ValuesAndBehaviours_Launch_EmailHeader_biling_600x150_REPRO_v01_ME-022 (00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7"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algn="r"/>
              <a:r>
                <a:rPr lang="cy-GB" sz="1600" b="1" spc="0" dirty="0">
                  <a:latin typeface="+mj-lt"/>
                </a:rPr>
                <a:t>Ein Hiechyd</a:t>
              </a:r>
              <a:endParaRPr lang="en-GB" sz="1600" b="1" spc="0" dirty="0">
                <a:latin typeface="+mj-lt"/>
              </a:endParaRPr>
            </a:p>
            <a:p>
              <a:pPr algn="r"/>
              <a:r>
                <a:rPr lang="cy-GB" sz="1600" b="1" spc="0" dirty="0">
                  <a:latin typeface="+mj-lt"/>
                </a:rPr>
                <a:t>Ein Dyfodol</a:t>
              </a:r>
              <a:endParaRPr lang="en-GB" sz="1600" b="1" spc="0" dirty="0">
                <a:latin typeface="+mj-lt"/>
              </a:endParaRPr>
            </a:p>
            <a:p>
              <a:pPr algn="r"/>
              <a:r>
                <a:rPr lang="cy-GB" sz="800" b="1" spc="0" dirty="0">
                  <a:solidFill>
                    <a:srgbClr val="DD931E"/>
                  </a:solidFill>
                  <a:latin typeface="+mj-lt"/>
                </a:rPr>
                <a:t>DATBLYGU CYMUNEDAU</a:t>
              </a:r>
              <a:endParaRPr lang="en-GB" sz="800" b="1" spc="0" dirty="0">
                <a:solidFill>
                  <a:srgbClr val="DD931E"/>
                </a:solidFill>
                <a:latin typeface="+mj-lt"/>
              </a:endParaRPr>
            </a:p>
            <a:p>
              <a:pPr algn="r"/>
              <a:r>
                <a:rPr lang="cy-GB" sz="800" b="1" spc="0" dirty="0">
                  <a:solidFill>
                    <a:srgbClr val="DD931E"/>
                  </a:solidFill>
                  <a:latin typeface="+mj-lt"/>
                </a:rPr>
                <a:t>IACHACH GYDA’N GILYDD</a:t>
              </a:r>
              <a:endParaRPr lang="en-GB" sz="800" b="1" spc="0" dirty="0">
                <a:solidFill>
                  <a:srgbClr val="DD931E"/>
                </a:solidFill>
                <a:latin typeface="+mj-lt"/>
              </a:endParaRPr>
            </a:p>
            <a:p>
              <a:pPr algn="r"/>
              <a:endParaRPr lang="en-GB" sz="800" b="1" spc="0" dirty="0">
                <a:latin typeface="+mj-lt"/>
              </a:endParaRPr>
            </a:p>
          </p:txBody>
        </p:sp>
        <p:pic>
          <p:nvPicPr>
            <p:cNvPr id="22"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5">
            <a:extLst>
              <a:ext uri="{FF2B5EF4-FFF2-40B4-BE49-F238E27FC236}">
                <a16:creationId xmlns:a16="http://schemas.microsoft.com/office/drawing/2014/main" id="{11911973-A984-4B89-B541-589EF6A4CE1D}"/>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5" name="Content Placeholder 6">
            <a:extLst>
              <a:ext uri="{FF2B5EF4-FFF2-40B4-BE49-F238E27FC236}">
                <a16:creationId xmlns:a16="http://schemas.microsoft.com/office/drawing/2014/main" id="{CA3684FF-B50F-493D-9E92-0673EE8D7F61}"/>
              </a:ext>
            </a:extLst>
          </p:cNvPr>
          <p:cNvSpPr>
            <a:spLocks noGrp="1"/>
          </p:cNvSpPr>
          <p:nvPr>
            <p:ph idx="1"/>
          </p:nvPr>
        </p:nvSpPr>
        <p:spPr>
          <a:xfrm>
            <a:off x="149551" y="1591261"/>
            <a:ext cx="11892897" cy="1759268"/>
          </a:xfrm>
        </p:spPr>
        <p:txBody>
          <a:bodyPr>
            <a:normAutofit/>
          </a:bodyPr>
          <a:lstStyle/>
          <a:p>
            <a:pPr marL="342900" indent="-342900">
              <a:buFont typeface="Wingdings" panose="05000000000000000000" pitchFamily="2" charset="2"/>
              <a:buChar char="q"/>
            </a:pPr>
            <a:endParaRPr lang="en-GB" sz="1800" dirty="0"/>
          </a:p>
          <a:p>
            <a:pPr marL="342900" indent="-342900">
              <a:buFont typeface="Wingdings" panose="05000000000000000000" pitchFamily="2" charset="2"/>
              <a:buChar char="q"/>
            </a:pPr>
            <a:r>
              <a:rPr lang="en-GB" sz="1800" dirty="0"/>
              <a:t>Submit an Accountable Officer letter to WG by 28 February if unable to submit a balanced IMTP.</a:t>
            </a:r>
          </a:p>
          <a:p>
            <a:pPr marL="342900" indent="-342900">
              <a:buFont typeface="Wingdings" panose="05000000000000000000" pitchFamily="2" charset="2"/>
              <a:buChar char="q"/>
            </a:pPr>
            <a:r>
              <a:rPr lang="en-GB" sz="1800" dirty="0"/>
              <a:t>Agree the Accountability structure and Accountability letters before the start of 23/24.</a:t>
            </a:r>
          </a:p>
          <a:p>
            <a:pPr marL="342900" indent="-342900">
              <a:buFont typeface="Wingdings" panose="05000000000000000000" pitchFamily="2" charset="2"/>
              <a:buChar char="q"/>
            </a:pPr>
            <a:r>
              <a:rPr lang="en-GB" sz="1800" dirty="0"/>
              <a:t>Develop our savings plans/pipeline savings for years 2 and 3 to help inform a credible 3 year plan.</a:t>
            </a:r>
          </a:p>
          <a:p>
            <a:pPr marL="342900" indent="-342900">
              <a:buFont typeface="Wingdings" panose="05000000000000000000" pitchFamily="2" charset="2"/>
              <a:buChar char="q"/>
            </a:pPr>
            <a:endParaRPr lang="en-GB" sz="1800" dirty="0"/>
          </a:p>
        </p:txBody>
      </p:sp>
    </p:spTree>
    <p:extLst>
      <p:ext uri="{BB962C8B-B14F-4D97-AF65-F5344CB8AC3E}">
        <p14:creationId xmlns:p14="http://schemas.microsoft.com/office/powerpoint/2010/main" val="40501946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85612" y="2296661"/>
            <a:ext cx="519764" cy="23100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pic>
        <p:nvPicPr>
          <p:cNvPr id="2" name="Picture 1"/>
          <p:cNvPicPr>
            <a:picLocks noChangeAspect="1"/>
          </p:cNvPicPr>
          <p:nvPr/>
        </p:nvPicPr>
        <p:blipFill>
          <a:blip r:embed="rId2"/>
          <a:stretch>
            <a:fillRect/>
          </a:stretch>
        </p:blipFill>
        <p:spPr>
          <a:xfrm>
            <a:off x="3857791" y="162026"/>
            <a:ext cx="4610100" cy="1419225"/>
          </a:xfrm>
          <a:prstGeom prst="rect">
            <a:avLst/>
          </a:prstGeom>
        </p:spPr>
      </p:pic>
      <p:sp>
        <p:nvSpPr>
          <p:cNvPr id="10" name="Rectangle 9"/>
          <p:cNvSpPr/>
          <p:nvPr/>
        </p:nvSpPr>
        <p:spPr>
          <a:xfrm>
            <a:off x="1" y="0"/>
            <a:ext cx="12203575" cy="12635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3" name="Rectangle 12"/>
          <p:cNvSpPr/>
          <p:nvPr/>
        </p:nvSpPr>
        <p:spPr>
          <a:xfrm>
            <a:off x="0" y="1744512"/>
            <a:ext cx="12192000" cy="666180"/>
          </a:xfrm>
          <a:prstGeom prst="rect">
            <a:avLst/>
          </a:prstGeom>
          <a:solidFill>
            <a:srgbClr val="DAB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4" name="Title 1"/>
          <p:cNvSpPr>
            <a:spLocks noGrp="1"/>
          </p:cNvSpPr>
          <p:nvPr>
            <p:ph type="ctrTitle"/>
          </p:nvPr>
        </p:nvSpPr>
        <p:spPr>
          <a:xfrm>
            <a:off x="1006901" y="1815562"/>
            <a:ext cx="10178197" cy="653617"/>
          </a:xfrm>
        </p:spPr>
        <p:txBody>
          <a:bodyPr/>
          <a:lstStyle/>
          <a:p>
            <a:pPr algn="ctr"/>
            <a:r>
              <a:rPr lang="en-GB" sz="3200" b="1" dirty="0"/>
              <a:t>Care Groups</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71176" y="4832418"/>
            <a:ext cx="1946064" cy="1946064"/>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46890" y="4885954"/>
            <a:ext cx="1952162" cy="1952162"/>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58682" y="5049214"/>
            <a:ext cx="1808786" cy="1808786"/>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54366" y="4945588"/>
            <a:ext cx="1832894" cy="1832894"/>
          </a:xfrm>
          <a:prstGeom prst="rect">
            <a:avLst/>
          </a:prstGeom>
        </p:spPr>
      </p:pic>
    </p:spTree>
    <p:extLst>
      <p:ext uri="{BB962C8B-B14F-4D97-AF65-F5344CB8AC3E}">
        <p14:creationId xmlns:p14="http://schemas.microsoft.com/office/powerpoint/2010/main" val="27841324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3893769" y="224414"/>
            <a:ext cx="4985555" cy="873622"/>
          </a:xfrm>
          <a:prstGeom prst="rect">
            <a:avLst/>
          </a:prstGeom>
        </p:spPr>
        <p:txBody>
          <a:bodyPr vert="horz" lIns="0" tIns="0" rIns="0" bIns="0" rtlCol="0" anchor="t" anchorCtr="0">
            <a:normAutofit fontScale="92500" lnSpcReduction="20000"/>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150" normalizeH="0" noProof="0" dirty="0">
                <a:ln>
                  <a:noFill/>
                </a:ln>
                <a:solidFill>
                  <a:schemeClr val="bg1"/>
                </a:solidFill>
                <a:effectLst/>
                <a:uLnTx/>
                <a:uFillTx/>
                <a:latin typeface="Verdana"/>
                <a:ea typeface="Verdana"/>
                <a:cs typeface="+mj-cs"/>
              </a:rPr>
              <a:t>Primary &amp;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150" normalizeH="0" noProof="0" dirty="0">
                <a:ln>
                  <a:noFill/>
                </a:ln>
                <a:solidFill>
                  <a:schemeClr val="bg1"/>
                </a:solidFill>
                <a:effectLst/>
                <a:uLnTx/>
                <a:uFillTx/>
                <a:latin typeface="Verdana"/>
                <a:ea typeface="Verdana"/>
                <a:cs typeface="+mj-cs"/>
              </a:rPr>
              <a:t>Community Care</a:t>
            </a:r>
            <a:r>
              <a:rPr kumimoji="0" lang="en-GB" sz="3600" b="0" i="0" u="none" strike="noStrike" kern="1200" cap="none" spc="-150" normalizeH="0" baseline="0" noProof="0" dirty="0">
                <a:ln>
                  <a:noFill/>
                </a:ln>
                <a:solidFill>
                  <a:schemeClr val="bg1"/>
                </a:solidFill>
                <a:effectLst/>
                <a:uLnTx/>
                <a:uFillTx/>
                <a:latin typeface="Verdana"/>
                <a:ea typeface="Verdana"/>
                <a:cs typeface="+mj-cs"/>
              </a:rPr>
              <a:t> </a:t>
            </a:r>
            <a:endParaRPr kumimoji="0" lang="en-GB" sz="3600" b="0" i="0" u="none" strike="noStrike" kern="1200" cap="none" spc="-150" normalizeH="0" baseline="0" noProof="0" dirty="0">
              <a:ln>
                <a:noFill/>
              </a:ln>
              <a:solidFill>
                <a:schemeClr val="bg1"/>
              </a:solidFill>
              <a:effectLst/>
              <a:uLnTx/>
              <a:uFillTx/>
              <a:cs typeface="+mj-cs"/>
            </a:endParaRPr>
          </a:p>
        </p:txBody>
      </p:sp>
      <p:sp>
        <p:nvSpPr>
          <p:cNvPr id="24" name="Content Placeholder 6"/>
          <p:cNvSpPr>
            <a:spLocks noGrp="1"/>
          </p:cNvSpPr>
          <p:nvPr>
            <p:ph idx="1"/>
          </p:nvPr>
        </p:nvSpPr>
        <p:spPr>
          <a:xfrm>
            <a:off x="208017" y="1428313"/>
            <a:ext cx="10704000" cy="4695235"/>
          </a:xfrm>
        </p:spPr>
        <p:txBody>
          <a:bodyPr>
            <a:normAutofit/>
          </a:bodyPr>
          <a:lstStyle/>
          <a:p>
            <a:r>
              <a:rPr lang="en-GB" sz="2200" dirty="0"/>
              <a:t>Ministerial Expectations:</a:t>
            </a:r>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r>
              <a:rPr lang="en-GB" sz="2200" dirty="0"/>
              <a:t>Primary &amp; Community Care Group Transformation Portfolio</a:t>
            </a:r>
          </a:p>
          <a:p>
            <a:pPr marL="558900" lvl="2" indent="-342900"/>
            <a:r>
              <a:rPr lang="en-GB" sz="2000" dirty="0"/>
              <a:t>8 work streams including:</a:t>
            </a:r>
          </a:p>
          <a:p>
            <a:pPr marL="1242900" lvl="3" indent="-342900"/>
            <a:r>
              <a:rPr lang="en-GB" sz="1800" dirty="0"/>
              <a:t>Cross cutting pathways</a:t>
            </a:r>
          </a:p>
          <a:p>
            <a:pPr marL="1242900" lvl="3" indent="-342900"/>
            <a:r>
              <a:rPr lang="en-GB" sz="1800" dirty="0"/>
              <a:t>Primary care contracting reform and access</a:t>
            </a:r>
          </a:p>
          <a:p>
            <a:pPr marL="1242900" lvl="3" indent="-342900"/>
            <a:r>
              <a:rPr lang="en-GB" sz="1800" dirty="0"/>
              <a:t>Workforce</a:t>
            </a:r>
          </a:p>
          <a:p>
            <a:pPr marL="1242900" lvl="3" indent="-342900"/>
            <a:r>
              <a:rPr lang="en-GB" sz="1800" dirty="0"/>
              <a:t>Digital</a:t>
            </a:r>
          </a:p>
          <a:p>
            <a:pPr marL="1242900" lvl="3" indent="-342900"/>
            <a:r>
              <a:rPr lang="en-GB" sz="1800" dirty="0"/>
              <a:t>Estates</a:t>
            </a:r>
          </a:p>
          <a:p>
            <a:pPr marL="1242900" lvl="3" indent="-342900"/>
            <a:r>
              <a:rPr lang="en-GB" sz="1800" dirty="0"/>
              <a:t>Enablers</a:t>
            </a:r>
          </a:p>
          <a:p>
            <a:pPr marL="1242900" lvl="3" indent="-342900"/>
            <a:r>
              <a:rPr lang="en-GB" sz="1800" dirty="0"/>
              <a:t>Community hospital development</a:t>
            </a:r>
          </a:p>
          <a:p>
            <a:pPr marL="1242900" lvl="3" indent="-342900"/>
            <a:r>
              <a:rPr lang="en-GB" sz="1800" dirty="0"/>
              <a:t>Out of hospital service development</a:t>
            </a:r>
            <a:endParaRPr lang="en-GB" sz="2200" dirty="0"/>
          </a:p>
        </p:txBody>
      </p:sp>
      <p:graphicFrame>
        <p:nvGraphicFramePr>
          <p:cNvPr id="4" name="Table 3"/>
          <p:cNvGraphicFramePr>
            <a:graphicFrameLocks noGrp="1"/>
          </p:cNvGraphicFramePr>
          <p:nvPr>
            <p:extLst>
              <p:ext uri="{D42A27DB-BD31-4B8C-83A1-F6EECF244321}">
                <p14:modId xmlns:p14="http://schemas.microsoft.com/office/powerpoint/2010/main" val="716393453"/>
              </p:ext>
            </p:extLst>
          </p:nvPr>
        </p:nvGraphicFramePr>
        <p:xfrm>
          <a:off x="4303680" y="1486045"/>
          <a:ext cx="4533900" cy="743460"/>
        </p:xfrm>
        <a:graphic>
          <a:graphicData uri="http://schemas.openxmlformats.org/drawingml/2006/table">
            <a:tbl>
              <a:tblPr firstRow="1" firstCol="1" bandRow="1">
                <a:tableStyleId>{5C22544A-7EE6-4342-B048-85BDC9FD1C3A}</a:tableStyleId>
              </a:tblPr>
              <a:tblGrid>
                <a:gridCol w="4533900">
                  <a:extLst>
                    <a:ext uri="{9D8B030D-6E8A-4147-A177-3AD203B41FA5}">
                      <a16:colId xmlns:a16="http://schemas.microsoft.com/office/drawing/2014/main" val="3849491256"/>
                    </a:ext>
                  </a:extLst>
                </a:gridCol>
              </a:tblGrid>
              <a:tr h="0">
                <a:tc>
                  <a:txBody>
                    <a:bodyPr/>
                    <a:lstStyle/>
                    <a:p>
                      <a:pPr>
                        <a:lnSpc>
                          <a:spcPct val="107000"/>
                        </a:lnSpc>
                        <a:spcAft>
                          <a:spcPts val="0"/>
                        </a:spcAft>
                        <a:tabLst>
                          <a:tab pos="958850" algn="l"/>
                        </a:tabLst>
                      </a:pPr>
                      <a:r>
                        <a:rPr lang="en-GB" sz="1200" dirty="0">
                          <a:effectLst/>
                        </a:rPr>
                        <a:t>Improved access to GP and Community Services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6990" marR="46990" marT="0" marB="0"/>
                </a:tc>
                <a:extLst>
                  <a:ext uri="{0D108BD9-81ED-4DB2-BD59-A6C34878D82A}">
                    <a16:rowId xmlns:a16="http://schemas.microsoft.com/office/drawing/2014/main" val="3270052981"/>
                  </a:ext>
                </a:extLst>
              </a:tr>
              <a:tr h="0">
                <a:tc>
                  <a:txBody>
                    <a:bodyPr/>
                    <a:lstStyle/>
                    <a:p>
                      <a:pPr>
                        <a:lnSpc>
                          <a:spcPct val="107000"/>
                        </a:lnSpc>
                        <a:spcAft>
                          <a:spcPts val="0"/>
                        </a:spcAft>
                        <a:tabLst>
                          <a:tab pos="958850" algn="l"/>
                        </a:tabLst>
                      </a:pPr>
                      <a:r>
                        <a:rPr lang="en-GB" sz="1200" dirty="0">
                          <a:effectLst/>
                        </a:rPr>
                        <a:t>Increased access to dental services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6990" marR="46990" marT="0" marB="0"/>
                </a:tc>
                <a:extLst>
                  <a:ext uri="{0D108BD9-81ED-4DB2-BD59-A6C34878D82A}">
                    <a16:rowId xmlns:a16="http://schemas.microsoft.com/office/drawing/2014/main" val="357450955"/>
                  </a:ext>
                </a:extLst>
              </a:tr>
              <a:tr h="0">
                <a:tc>
                  <a:txBody>
                    <a:bodyPr/>
                    <a:lstStyle/>
                    <a:p>
                      <a:pPr>
                        <a:lnSpc>
                          <a:spcPct val="107000"/>
                        </a:lnSpc>
                        <a:spcAft>
                          <a:spcPts val="0"/>
                        </a:spcAft>
                        <a:tabLst>
                          <a:tab pos="958850" algn="l"/>
                        </a:tabLst>
                      </a:pPr>
                      <a:r>
                        <a:rPr lang="en-GB" sz="1200" dirty="0">
                          <a:effectLst/>
                        </a:rPr>
                        <a:t>Improved use of community pharmacy</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6990" marR="46990" marT="0" marB="0"/>
                </a:tc>
                <a:extLst>
                  <a:ext uri="{0D108BD9-81ED-4DB2-BD59-A6C34878D82A}">
                    <a16:rowId xmlns:a16="http://schemas.microsoft.com/office/drawing/2014/main" val="3870633581"/>
                  </a:ext>
                </a:extLst>
              </a:tr>
              <a:tr h="0">
                <a:tc>
                  <a:txBody>
                    <a:bodyPr/>
                    <a:lstStyle/>
                    <a:p>
                      <a:pPr>
                        <a:lnSpc>
                          <a:spcPct val="107000"/>
                        </a:lnSpc>
                        <a:spcAft>
                          <a:spcPts val="0"/>
                        </a:spcAft>
                        <a:tabLst>
                          <a:tab pos="958850" algn="l"/>
                        </a:tabLst>
                      </a:pPr>
                      <a:r>
                        <a:rPr lang="en-GB" sz="1200" dirty="0">
                          <a:effectLst/>
                        </a:rPr>
                        <a:t>Improved use of optometry services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6990" marR="46990" marT="0" marB="0"/>
                </a:tc>
                <a:extLst>
                  <a:ext uri="{0D108BD9-81ED-4DB2-BD59-A6C34878D82A}">
                    <a16:rowId xmlns:a16="http://schemas.microsoft.com/office/drawing/2014/main" val="1785910364"/>
                  </a:ext>
                </a:extLst>
              </a:tr>
            </a:tbl>
          </a:graphicData>
        </a:graphic>
      </p:graphicFrame>
      <p:pic>
        <p:nvPicPr>
          <p:cNvPr id="6" name="Picture 5"/>
          <p:cNvPicPr>
            <a:picLocks noChangeAspect="1"/>
          </p:cNvPicPr>
          <p:nvPr/>
        </p:nvPicPr>
        <p:blipFill>
          <a:blip r:embed="rId10"/>
          <a:stretch>
            <a:fillRect/>
          </a:stretch>
        </p:blipFill>
        <p:spPr>
          <a:xfrm>
            <a:off x="9570611" y="1416762"/>
            <a:ext cx="2562104" cy="4818662"/>
          </a:xfrm>
          <a:prstGeom prst="rect">
            <a:avLst/>
          </a:prstGeom>
        </p:spPr>
      </p:pic>
      <p:sp>
        <p:nvSpPr>
          <p:cNvPr id="7" name="Right Arrow 6"/>
          <p:cNvSpPr/>
          <p:nvPr/>
        </p:nvSpPr>
        <p:spPr>
          <a:xfrm>
            <a:off x="8851203" y="2117035"/>
            <a:ext cx="576445" cy="894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Footer Placeholder 5">
            <a:extLst>
              <a:ext uri="{FF2B5EF4-FFF2-40B4-BE49-F238E27FC236}">
                <a16:creationId xmlns:a16="http://schemas.microsoft.com/office/drawing/2014/main" id="{1AA5CAB8-8AA6-4D96-A4DC-DB9B08FD7A8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Tree>
    <p:extLst>
      <p:ext uri="{BB962C8B-B14F-4D97-AF65-F5344CB8AC3E}">
        <p14:creationId xmlns:p14="http://schemas.microsoft.com/office/powerpoint/2010/main" val="24413676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3893769" y="319596"/>
            <a:ext cx="4985555" cy="764853"/>
          </a:xfrm>
          <a:prstGeom prst="rect">
            <a:avLst/>
          </a:prstGeom>
        </p:spPr>
        <p:txBody>
          <a:bodyPr vert="horz" lIns="0" tIns="0" rIns="0" bIns="0" rtlCol="0" anchor="t" anchorCtr="0">
            <a:norm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b="1" dirty="0">
                <a:solidFill>
                  <a:schemeClr val="bg1"/>
                </a:solidFill>
                <a:latin typeface="Verdana"/>
                <a:ea typeface="Verdana"/>
              </a:rPr>
              <a:t>Primary Care Plans</a:t>
            </a:r>
            <a:endParaRPr kumimoji="0" lang="en-GB" sz="3600" b="0" i="0" u="none" strike="noStrike" kern="1200" cap="none" spc="-150" normalizeH="0" baseline="0" noProof="0" dirty="0">
              <a:ln>
                <a:noFill/>
              </a:ln>
              <a:solidFill>
                <a:srgbClr val="E60E65"/>
              </a:solidFill>
              <a:effectLst/>
              <a:uLnTx/>
              <a:uFillTx/>
              <a:latin typeface="Verdana" panose="020B0604030504040204" pitchFamily="34" charset="0"/>
              <a:ea typeface="Verdana" panose="020B0604030504040204" pitchFamily="34" charset="0"/>
              <a:cs typeface="+mj-cs"/>
            </a:endParaRPr>
          </a:p>
        </p:txBody>
      </p:sp>
      <p:sp>
        <p:nvSpPr>
          <p:cNvPr id="24" name="Content Placeholder 6"/>
          <p:cNvSpPr>
            <a:spLocks noGrp="1"/>
          </p:cNvSpPr>
          <p:nvPr>
            <p:ph idx="1"/>
          </p:nvPr>
        </p:nvSpPr>
        <p:spPr>
          <a:xfrm>
            <a:off x="744000" y="1457222"/>
            <a:ext cx="10704000" cy="4695235"/>
          </a:xfrm>
        </p:spPr>
        <p:txBody>
          <a:bodyPr>
            <a:normAutofit/>
          </a:bodyPr>
          <a:lstStyle/>
          <a:p>
            <a:endParaRPr lang="en-GB" sz="18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p:txBody>
      </p:sp>
      <p:sp>
        <p:nvSpPr>
          <p:cNvPr id="25" name="Rounded Rectangle 24"/>
          <p:cNvSpPr/>
          <p:nvPr/>
        </p:nvSpPr>
        <p:spPr>
          <a:xfrm>
            <a:off x="176780" y="1424123"/>
            <a:ext cx="2508505" cy="478527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GMS Contract Reform</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5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Aim: Implementation of the new unified contract and to maximise access to quality GMS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Access Standards – to ensure all practices are compliant with standards and are providing equitable service delivery across the CTM footprint.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Support practices to monitor and improve patient experience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To ensure robust monitoring processes are put in place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To review all current enhanced services to ensure that they are value based.  Links with the cross cutting pathways programme 3</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Sustainability – develop robust sustainability plans</a:t>
            </a:r>
          </a:p>
        </p:txBody>
      </p:sp>
      <p:sp>
        <p:nvSpPr>
          <p:cNvPr id="26" name="Rounded Rectangle 25"/>
          <p:cNvSpPr/>
          <p:nvPr/>
        </p:nvSpPr>
        <p:spPr>
          <a:xfrm>
            <a:off x="3000658" y="1411322"/>
            <a:ext cx="2377064" cy="4827489"/>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Redesign of Primary Care Support Unit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Aim: Return current managed practice to independent status to release workforce to support sustainability plan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Review skillset of  current salaried GP workforce and identify opportunities for service development with clusters and communities.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2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Utilise primary care team to support sustainability within Independent Practices. </a:t>
            </a:r>
          </a:p>
        </p:txBody>
      </p:sp>
      <p:sp>
        <p:nvSpPr>
          <p:cNvPr id="27" name="Rounded Rectangle 26"/>
          <p:cNvSpPr/>
          <p:nvPr/>
        </p:nvSpPr>
        <p:spPr>
          <a:xfrm>
            <a:off x="5738438" y="1453536"/>
            <a:ext cx="3153802" cy="4785275"/>
          </a:xfrm>
          <a:prstGeom prst="roundRec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Dental Services Contract Reform:</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Aim: Implement the new dental services contract reform for 2023/24 and to maximise access to quality dental services.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Ensure revised monitoring processes in place in line with amended WG measures for DCR 23/24</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Continued engagement with WG/practices on activity &amp; monitoring processes for 23/24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      and implementation of new           contract from 01/04/24</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Continue to realign contracts where necessary/re-commission activity to improve access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Development  of new practice [Bridgend]/ dev. of  intermediate services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Establish collaboration groups/cluster lead as part of ACD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Salaried Service Redesign: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Review clinical/A &amp; C staffing structure across DTU/CDS/EDS [undertake OCP to realign services &amp; roles]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Develop plan to review CDS estate across CTM with view to closing clinics/pooling workforce to  improve access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Streamline IT software to enhance clinic utilisation and data collection across all services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1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endParaRPr>
          </a:p>
        </p:txBody>
      </p:sp>
      <p:sp>
        <p:nvSpPr>
          <p:cNvPr id="28" name="Rounded Rectangle 27"/>
          <p:cNvSpPr/>
          <p:nvPr/>
        </p:nvSpPr>
        <p:spPr>
          <a:xfrm>
            <a:off x="9191342" y="1424123"/>
            <a:ext cx="2847162" cy="4785275"/>
          </a:xfrm>
          <a:prstGeom prst="roundRect">
            <a:avLst/>
          </a:prstGeom>
          <a:solidFill>
            <a:srgbClr val="CCCCFF"/>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Optometry Services Contract Reform</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Aim: Implement the new general  optometry service (GOS) contract reform and to maximise access to quality optometry services.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Engage with Occupational Health Dept on WG expectations under new contract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Engagement with SEWROC/contractors around the new optometry contract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Establish levels of WGOS services to be delivered and equity across the CTM footprint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Establish contract monitoring team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Establish contract monitoring processes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Communicate with Secondary Care on revised/new clinical optometry pathways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Establish collaboration groups/cluster lead as part of ACD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Ensure maximum take up of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Maximise access to optometry services</a:t>
            </a:r>
          </a:p>
        </p:txBody>
      </p:sp>
      <p:sp>
        <p:nvSpPr>
          <p:cNvPr id="29" name="Footer Placeholder 5">
            <a:extLst>
              <a:ext uri="{FF2B5EF4-FFF2-40B4-BE49-F238E27FC236}">
                <a16:creationId xmlns:a16="http://schemas.microsoft.com/office/drawing/2014/main" id="{CCB39EEC-CB30-4A71-9979-4BE5A34A6C03}"/>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Tree>
    <p:extLst>
      <p:ext uri="{BB962C8B-B14F-4D97-AF65-F5344CB8AC3E}">
        <p14:creationId xmlns:p14="http://schemas.microsoft.com/office/powerpoint/2010/main" val="38745175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3893769" y="224414"/>
            <a:ext cx="4985555" cy="873622"/>
          </a:xfrm>
          <a:prstGeom prst="rect">
            <a:avLst/>
          </a:prstGeom>
        </p:spPr>
        <p:txBody>
          <a:bodyPr vert="horz" lIns="0" tIns="0" rIns="0" bIns="0" rtlCol="0" anchor="t" anchorCtr="0">
            <a:normAutofit fontScale="92500" lnSpcReduction="20000"/>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150" normalizeH="0" baseline="0" noProof="0" dirty="0">
                <a:ln>
                  <a:noFill/>
                </a:ln>
                <a:solidFill>
                  <a:schemeClr val="bg1"/>
                </a:solidFill>
                <a:effectLst/>
                <a:uLnTx/>
                <a:uFillTx/>
                <a:latin typeface="Verdana"/>
                <a:ea typeface="Verdana"/>
                <a:cs typeface="+mj-cs"/>
              </a:rPr>
              <a:t>Urgent &amp;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150" normalizeH="0" baseline="0" noProof="0" dirty="0">
                <a:ln>
                  <a:noFill/>
                </a:ln>
                <a:solidFill>
                  <a:schemeClr val="bg1"/>
                </a:solidFill>
                <a:effectLst/>
                <a:uLnTx/>
                <a:uFillTx/>
                <a:latin typeface="Verdana"/>
                <a:ea typeface="Verdana"/>
                <a:cs typeface="+mj-cs"/>
              </a:rPr>
              <a:t>Emergency Care</a:t>
            </a:r>
            <a:endParaRPr kumimoji="0" lang="en-GB" sz="3600" b="0" i="0" u="none" strike="noStrike" kern="1200" cap="none" spc="-150" normalizeH="0" baseline="0" noProof="0" dirty="0">
              <a:ln>
                <a:noFill/>
              </a:ln>
              <a:solidFill>
                <a:schemeClr val="bg1"/>
              </a:solidFill>
              <a:effectLst/>
              <a:uLnTx/>
              <a:uFillTx/>
              <a:cs typeface="+mj-cs"/>
            </a:endParaRPr>
          </a:p>
        </p:txBody>
      </p:sp>
      <p:sp>
        <p:nvSpPr>
          <p:cNvPr id="24" name="Content Placeholder 6"/>
          <p:cNvSpPr>
            <a:spLocks noGrp="1"/>
          </p:cNvSpPr>
          <p:nvPr>
            <p:ph idx="1"/>
          </p:nvPr>
        </p:nvSpPr>
        <p:spPr>
          <a:xfrm>
            <a:off x="208721" y="1457222"/>
            <a:ext cx="11877261" cy="4695235"/>
          </a:xfrm>
        </p:spPr>
        <p:txBody>
          <a:bodyPr>
            <a:normAutofit fontScale="62500" lnSpcReduction="20000"/>
          </a:bodyPr>
          <a:lstStyle/>
          <a:p>
            <a:r>
              <a:rPr lang="en-GB" sz="3200" dirty="0"/>
              <a:t>Ministerial Expectations:</a:t>
            </a:r>
          </a:p>
          <a:p>
            <a:endParaRPr lang="en-GB" sz="2200" dirty="0"/>
          </a:p>
          <a:p>
            <a:endParaRPr lang="en-GB" sz="2200" dirty="0"/>
          </a:p>
          <a:p>
            <a:endParaRPr lang="en-GB" sz="2200" dirty="0"/>
          </a:p>
          <a:p>
            <a:endParaRPr lang="en-GB" sz="2200" dirty="0"/>
          </a:p>
          <a:p>
            <a:endParaRPr lang="en-GB" sz="18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fontAlgn="b">
              <a:spcBef>
                <a:spcPts val="0"/>
              </a:spcBef>
              <a:buFont typeface="Arial" panose="020B0604020202020204" pitchFamily="34" charset="0"/>
              <a:buChar char="•"/>
            </a:pPr>
            <a:endParaRPr lang="en-US" sz="2400" dirty="0">
              <a:solidFill>
                <a:srgbClr val="005EB8"/>
              </a:solidFill>
            </a:endParaRPr>
          </a:p>
          <a:p>
            <a:pPr marL="342900" indent="-342900" fontAlgn="b">
              <a:spcBef>
                <a:spcPts val="0"/>
              </a:spcBef>
              <a:buFont typeface="Arial" panose="020B0604020202020204" pitchFamily="34" charset="0"/>
              <a:buChar char="•"/>
            </a:pPr>
            <a:r>
              <a:rPr lang="en-US" sz="2400" dirty="0">
                <a:solidFill>
                  <a:srgbClr val="005EB8"/>
                </a:solidFill>
              </a:rPr>
              <a:t>SDEC T&amp;F to explore the capital opportunities to improve SDEC offer at the sites</a:t>
            </a:r>
            <a:endParaRPr lang="en-GB" sz="4800" dirty="0"/>
          </a:p>
          <a:p>
            <a:pPr marL="342900" indent="-342900" fontAlgn="b">
              <a:spcBef>
                <a:spcPts val="0"/>
              </a:spcBef>
              <a:buFont typeface="Arial" panose="020B0604020202020204" pitchFamily="34" charset="0"/>
              <a:buChar char="•"/>
            </a:pPr>
            <a:r>
              <a:rPr lang="en-US" sz="2400" dirty="0">
                <a:solidFill>
                  <a:srgbClr val="005EB8"/>
                </a:solidFill>
              </a:rPr>
              <a:t>SDEC T&amp;F group to embed, review and refine medical and surgical SDEC offer at all sites</a:t>
            </a:r>
            <a:endParaRPr lang="en-GB" sz="4800" dirty="0"/>
          </a:p>
          <a:p>
            <a:pPr marL="342900" indent="-342900" fontAlgn="b">
              <a:spcBef>
                <a:spcPts val="0"/>
              </a:spcBef>
              <a:buFont typeface="Arial" panose="020B0604020202020204" pitchFamily="34" charset="0"/>
              <a:buChar char="•"/>
            </a:pPr>
            <a:r>
              <a:rPr lang="en-US" sz="2400" dirty="0">
                <a:solidFill>
                  <a:srgbClr val="005EB8"/>
                </a:solidFill>
              </a:rPr>
              <a:t>Acute Medicine T&amp;F Group identify gains in reduced LOS from D2RA and reduced bed occupancy and Improve and sustain LOS in Acute Medical Units</a:t>
            </a:r>
            <a:endParaRPr lang="en-GB" sz="4800" dirty="0"/>
          </a:p>
          <a:p>
            <a:pPr marL="342900" indent="-342900" fontAlgn="b">
              <a:spcBef>
                <a:spcPts val="0"/>
              </a:spcBef>
              <a:buFont typeface="Arial" panose="020B0604020202020204" pitchFamily="34" charset="0"/>
              <a:buChar char="•"/>
            </a:pPr>
            <a:r>
              <a:rPr lang="en-US" sz="2400" dirty="0">
                <a:solidFill>
                  <a:srgbClr val="005EB8"/>
                </a:solidFill>
              </a:rPr>
              <a:t>Hot Clinic Task &amp; Finish group to embed hot clinic model, review and refine and gain a better understanding of demand</a:t>
            </a:r>
            <a:endParaRPr lang="en-GB" sz="4800" dirty="0"/>
          </a:p>
          <a:p>
            <a:pPr marL="342900" indent="-342900" fontAlgn="b">
              <a:spcBef>
                <a:spcPts val="0"/>
              </a:spcBef>
              <a:buFont typeface="Arial" panose="020B0604020202020204" pitchFamily="34" charset="0"/>
              <a:buChar char="•"/>
            </a:pPr>
            <a:r>
              <a:rPr lang="en-US" sz="2400" dirty="0">
                <a:solidFill>
                  <a:srgbClr val="005EB8"/>
                </a:solidFill>
              </a:rPr>
              <a:t>Acute Frailty Task &amp; Finish Group to review and refine phase 1 of Acute Frailty model and implement phase 2</a:t>
            </a:r>
            <a:endParaRPr lang="en-GB" sz="4800" dirty="0"/>
          </a:p>
          <a:p>
            <a:pPr marL="342900" indent="-342900" fontAlgn="b">
              <a:spcBef>
                <a:spcPts val="0"/>
              </a:spcBef>
              <a:buFont typeface="Arial" panose="020B0604020202020204" pitchFamily="34" charset="0"/>
              <a:buChar char="•"/>
            </a:pPr>
            <a:r>
              <a:rPr lang="en-US" sz="2400" dirty="0">
                <a:solidFill>
                  <a:srgbClr val="005EB8"/>
                </a:solidFill>
              </a:rPr>
              <a:t>Pathway 1 T&amp;F Group to implement Stay Well @ Home (SW@H)  in Q1 and review and refine model in Q2 &amp; Q3</a:t>
            </a:r>
          </a:p>
          <a:p>
            <a:pPr marL="342900" indent="-342900" fontAlgn="b">
              <a:spcBef>
                <a:spcPts val="0"/>
              </a:spcBef>
              <a:buFont typeface="Arial" panose="020B0604020202020204" pitchFamily="34" charset="0"/>
              <a:buChar char="•"/>
            </a:pPr>
            <a:r>
              <a:rPr lang="en-US" sz="2400" dirty="0">
                <a:solidFill>
                  <a:srgbClr val="005EB8"/>
                </a:solidFill>
              </a:rPr>
              <a:t>Implementation of ambulance handover improvement plan</a:t>
            </a:r>
            <a:endParaRPr lang="en-GB" sz="4800" dirty="0"/>
          </a:p>
        </p:txBody>
      </p:sp>
      <p:graphicFrame>
        <p:nvGraphicFramePr>
          <p:cNvPr id="8" name="Table 7"/>
          <p:cNvGraphicFramePr>
            <a:graphicFrameLocks noGrp="1"/>
          </p:cNvGraphicFramePr>
          <p:nvPr>
            <p:extLst>
              <p:ext uri="{D42A27DB-BD31-4B8C-83A1-F6EECF244321}">
                <p14:modId xmlns:p14="http://schemas.microsoft.com/office/powerpoint/2010/main" val="933264744"/>
              </p:ext>
            </p:extLst>
          </p:nvPr>
        </p:nvGraphicFramePr>
        <p:xfrm>
          <a:off x="291783" y="1792748"/>
          <a:ext cx="6570980" cy="2380997"/>
        </p:xfrm>
        <a:graphic>
          <a:graphicData uri="http://schemas.openxmlformats.org/drawingml/2006/table">
            <a:tbl>
              <a:tblPr firstRow="1" firstCol="1" bandRow="1">
                <a:tableStyleId>{5C22544A-7EE6-4342-B048-85BDC9FD1C3A}</a:tableStyleId>
              </a:tblPr>
              <a:tblGrid>
                <a:gridCol w="6570980">
                  <a:extLst>
                    <a:ext uri="{9D8B030D-6E8A-4147-A177-3AD203B41FA5}">
                      <a16:colId xmlns:a16="http://schemas.microsoft.com/office/drawing/2014/main" val="2473929708"/>
                    </a:ext>
                  </a:extLst>
                </a:gridCol>
              </a:tblGrid>
              <a:tr h="0">
                <a:tc>
                  <a:txBody>
                    <a:bodyPr/>
                    <a:lstStyle/>
                    <a:p>
                      <a:pPr>
                        <a:lnSpc>
                          <a:spcPct val="107000"/>
                        </a:lnSpc>
                        <a:spcAft>
                          <a:spcPts val="0"/>
                        </a:spcAft>
                        <a:tabLst>
                          <a:tab pos="958850" algn="l"/>
                        </a:tabLst>
                      </a:pPr>
                      <a:r>
                        <a:rPr lang="en-GB" sz="1200" dirty="0">
                          <a:effectLst/>
                        </a:rPr>
                        <a:t>Implementation of a 24/7 urgent care service, accessible via NHS 111 Wales to support improved access and GMS sustainability</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6025473"/>
                  </a:ext>
                </a:extLst>
              </a:tr>
              <a:tr h="0">
                <a:tc>
                  <a:txBody>
                    <a:bodyPr/>
                    <a:lstStyle/>
                    <a:p>
                      <a:pPr>
                        <a:lnSpc>
                          <a:spcPct val="107000"/>
                        </a:lnSpc>
                        <a:spcAft>
                          <a:spcPts val="0"/>
                        </a:spcAft>
                        <a:tabLst>
                          <a:tab pos="958850" algn="l"/>
                        </a:tabLst>
                      </a:pPr>
                      <a:r>
                        <a:rPr lang="en-GB" sz="1200" dirty="0">
                          <a:effectLst/>
                        </a:rPr>
                        <a:t>Implementation of Same Day Emergency Care services that complies with the following:</a:t>
                      </a:r>
                    </a:p>
                    <a:p>
                      <a:pPr marL="342900" lvl="0" indent="-342900">
                        <a:lnSpc>
                          <a:spcPct val="107000"/>
                        </a:lnSpc>
                        <a:spcAft>
                          <a:spcPts val="0"/>
                        </a:spcAft>
                        <a:buFont typeface="Symbol" panose="05050102010706020507" pitchFamily="18" charset="2"/>
                        <a:buChar char=""/>
                      </a:pPr>
                      <a:r>
                        <a:rPr lang="en-GB" sz="1100" dirty="0">
                          <a:effectLst/>
                        </a:rPr>
                        <a:t>Is open 5 days a week moving to 7 days a week 12 hours a day by end of Q2</a:t>
                      </a:r>
                    </a:p>
                    <a:p>
                      <a:pPr marL="342900" lvl="0" indent="-342900">
                        <a:lnSpc>
                          <a:spcPct val="107000"/>
                        </a:lnSpc>
                        <a:spcAft>
                          <a:spcPts val="0"/>
                        </a:spcAft>
                        <a:buFont typeface="Symbol" panose="05050102010706020507" pitchFamily="18" charset="2"/>
                        <a:buChar char=""/>
                      </a:pPr>
                      <a:r>
                        <a:rPr lang="en-GB" sz="1100" dirty="0">
                          <a:effectLst/>
                        </a:rPr>
                        <a:t>Is accessible at key times evidenced by the emergency care demand profile in of each hospital site </a:t>
                      </a:r>
                    </a:p>
                    <a:p>
                      <a:pPr marL="342900" lvl="0" indent="-342900">
                        <a:lnSpc>
                          <a:spcPct val="107000"/>
                        </a:lnSpc>
                        <a:spcAft>
                          <a:spcPts val="0"/>
                        </a:spcAft>
                        <a:buFont typeface="Symbol" panose="05050102010706020507" pitchFamily="18" charset="2"/>
                        <a:buChar char=""/>
                      </a:pPr>
                      <a:r>
                        <a:rPr lang="en-GB" sz="1100" dirty="0">
                          <a:effectLst/>
                        </a:rPr>
                        <a:t>Is direct access and bypasses Emergency depts</a:t>
                      </a:r>
                    </a:p>
                    <a:p>
                      <a:pPr marL="342900" lvl="0" indent="-342900">
                        <a:lnSpc>
                          <a:spcPct val="107000"/>
                        </a:lnSpc>
                        <a:spcAft>
                          <a:spcPts val="0"/>
                        </a:spcAft>
                        <a:buFont typeface="Symbol" panose="05050102010706020507" pitchFamily="18" charset="2"/>
                        <a:buChar char=""/>
                      </a:pPr>
                      <a:r>
                        <a:rPr lang="en-GB" sz="1100" dirty="0">
                          <a:effectLst/>
                        </a:rPr>
                        <a:t>Delivers a service for at least medical and surgical same day care </a:t>
                      </a:r>
                    </a:p>
                    <a:p>
                      <a:pPr marL="342900" lvl="0" indent="-342900">
                        <a:lnSpc>
                          <a:spcPct val="107000"/>
                        </a:lnSpc>
                        <a:spcAft>
                          <a:spcPts val="0"/>
                        </a:spcAft>
                        <a:buFont typeface="Symbol" panose="05050102010706020507" pitchFamily="18" charset="2"/>
                        <a:buChar char=""/>
                      </a:pPr>
                      <a:r>
                        <a:rPr lang="en-GB" sz="1100" dirty="0">
                          <a:effectLst/>
                        </a:rPr>
                        <a:t>Is accessible to by WAST clinicians as set out in their clinician referral policy to support reduction in handover as set out in the six goals handbook.</a:t>
                      </a:r>
                    </a:p>
                    <a:p>
                      <a:pPr marL="342900" lvl="0" indent="-342900">
                        <a:lnSpc>
                          <a:spcPct val="107000"/>
                        </a:lnSpc>
                        <a:spcAft>
                          <a:spcPts val="0"/>
                        </a:spcAft>
                        <a:buFont typeface="Symbol" panose="05050102010706020507" pitchFamily="18" charset="2"/>
                        <a:buChar char=""/>
                      </a:pPr>
                      <a:r>
                        <a:rPr lang="en-GB" sz="1100" dirty="0">
                          <a:effectLst/>
                        </a:rPr>
                        <a:t>Demonstrate utilisation of allocated resources by WG and measures impact as set out by the national programme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16695719"/>
                  </a:ext>
                </a:extLst>
              </a:tr>
              <a:tr h="0">
                <a:tc>
                  <a:txBody>
                    <a:bodyPr/>
                    <a:lstStyle/>
                    <a:p>
                      <a:pPr>
                        <a:lnSpc>
                          <a:spcPct val="107000"/>
                        </a:lnSpc>
                        <a:spcAft>
                          <a:spcPts val="0"/>
                        </a:spcAft>
                        <a:tabLst>
                          <a:tab pos="958850" algn="l"/>
                        </a:tabLst>
                      </a:pPr>
                      <a:r>
                        <a:rPr lang="en-GB" sz="1100" dirty="0">
                          <a:effectLst/>
                        </a:rPr>
                        <a:t>Health boards must honour commitments that have been made to reduce handover waits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11712522"/>
                  </a:ext>
                </a:extLst>
              </a:tr>
            </a:tbl>
          </a:graphicData>
        </a:graphic>
      </p:graphicFrame>
      <p:sp>
        <p:nvSpPr>
          <p:cNvPr id="25" name="Footer Placeholder 5">
            <a:extLst>
              <a:ext uri="{FF2B5EF4-FFF2-40B4-BE49-F238E27FC236}">
                <a16:creationId xmlns:a16="http://schemas.microsoft.com/office/drawing/2014/main" id="{02324A5A-29C2-4E84-9680-6ED3CD4CDF81}"/>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Tree>
    <p:extLst>
      <p:ext uri="{BB962C8B-B14F-4D97-AF65-F5344CB8AC3E}">
        <p14:creationId xmlns:p14="http://schemas.microsoft.com/office/powerpoint/2010/main" val="1210468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3893769" y="224414"/>
            <a:ext cx="4985555" cy="873622"/>
          </a:xfrm>
          <a:prstGeom prst="rect">
            <a:avLst/>
          </a:prstGeom>
        </p:spPr>
        <p:txBody>
          <a:bodyPr vert="horz" lIns="0" tIns="0" rIns="0" bIns="0" rtlCol="0" anchor="t" anchorCtr="0">
            <a:normAutofit fontScale="92500" lnSpcReduction="20000"/>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150" normalizeH="0" baseline="0" noProof="0" dirty="0">
                <a:ln>
                  <a:noFill/>
                </a:ln>
                <a:solidFill>
                  <a:schemeClr val="bg1"/>
                </a:solidFill>
                <a:effectLst/>
                <a:uLnTx/>
                <a:uFillTx/>
                <a:latin typeface="Verdana"/>
                <a:ea typeface="Verdana"/>
                <a:cs typeface="+mj-cs"/>
              </a:rPr>
              <a:t>Urgent &amp;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150" normalizeH="0" baseline="0" noProof="0" dirty="0">
                <a:ln>
                  <a:noFill/>
                </a:ln>
                <a:solidFill>
                  <a:schemeClr val="bg1"/>
                </a:solidFill>
                <a:effectLst/>
                <a:uLnTx/>
                <a:uFillTx/>
                <a:latin typeface="Verdana"/>
                <a:ea typeface="Verdana"/>
                <a:cs typeface="+mj-cs"/>
              </a:rPr>
              <a:t>Emergency Care</a:t>
            </a:r>
            <a:endParaRPr kumimoji="0" lang="en-GB" sz="3600" b="0" i="0" u="none" strike="noStrike" kern="1200" cap="none" spc="-150" normalizeH="0" baseline="0" noProof="0" dirty="0">
              <a:ln>
                <a:noFill/>
              </a:ln>
              <a:solidFill>
                <a:schemeClr val="bg1"/>
              </a:solidFill>
              <a:effectLst/>
              <a:uLnTx/>
              <a:uFillTx/>
              <a:cs typeface="+mj-cs"/>
            </a:endParaRPr>
          </a:p>
        </p:txBody>
      </p:sp>
      <p:sp>
        <p:nvSpPr>
          <p:cNvPr id="24" name="Content Placeholder 6"/>
          <p:cNvSpPr>
            <a:spLocks noGrp="1"/>
          </p:cNvSpPr>
          <p:nvPr>
            <p:ph idx="1"/>
          </p:nvPr>
        </p:nvSpPr>
        <p:spPr>
          <a:xfrm>
            <a:off x="744000" y="1457222"/>
            <a:ext cx="10704000" cy="4695235"/>
          </a:xfrm>
        </p:spPr>
        <p:txBody>
          <a:bodyPr>
            <a:normAutofit/>
          </a:bodyPr>
          <a:lstStyle/>
          <a:p>
            <a:endParaRPr lang="en-GB" sz="18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p:txBody>
      </p:sp>
      <p:sp>
        <p:nvSpPr>
          <p:cNvPr id="25" name="Content Placeholder 3"/>
          <p:cNvSpPr txBox="1">
            <a:spLocks/>
          </p:cNvSpPr>
          <p:nvPr/>
        </p:nvSpPr>
        <p:spPr>
          <a:xfrm>
            <a:off x="309748" y="1665802"/>
            <a:ext cx="11893827" cy="4643518"/>
          </a:xfrm>
          <a:prstGeom prst="rect">
            <a:avLst/>
          </a:prstGeom>
        </p:spPr>
        <p:txBody>
          <a:bodyPr vert="horz" lIns="0" tIns="0" rIns="0" bIns="0" rtlCol="0">
            <a:normAutofit fontScale="85000" lnSpcReduction="10000"/>
          </a:bodyPr>
          <a:lstStyle>
            <a:lvl1pPr marL="0" indent="0" algn="l" defTabSz="914400" rtl="0" eaLnBrk="1" latinLnBrk="0" hangingPunct="1">
              <a:spcBef>
                <a:spcPts val="1200"/>
              </a:spcBef>
              <a:buFont typeface="Arial" pitchFamily="34" charset="0"/>
              <a:buNone/>
              <a:defRPr sz="2000" b="0" i="0" kern="1200" baseline="0">
                <a:solidFill>
                  <a:srgbClr val="211973"/>
                </a:solidFill>
                <a:latin typeface="Verdana" panose="020B0604030504040204" pitchFamily="34" charset="0"/>
                <a:ea typeface="Verdana" panose="020B0604030504040204" pitchFamily="34" charset="0"/>
                <a:cs typeface="+mn-cs"/>
              </a:defRPr>
            </a:lvl1pPr>
            <a:lvl2pPr marL="0" indent="0" algn="l" defTabSz="914400" rtl="0" eaLnBrk="1" latinLnBrk="0" hangingPunct="1">
              <a:spcBef>
                <a:spcPts val="600"/>
              </a:spcBef>
              <a:buFontTx/>
              <a:buNone/>
              <a:defRPr sz="1800" kern="1200" baseline="0">
                <a:solidFill>
                  <a:schemeClr val="tx1"/>
                </a:solidFill>
                <a:latin typeface="Verdana" panose="020B0604030504040204" pitchFamily="34" charset="0"/>
                <a:ea typeface="Verdana" panose="020B0604030504040204" pitchFamily="34" charset="0"/>
                <a:cs typeface="+mn-cs"/>
              </a:defRPr>
            </a:lvl2pPr>
            <a:lvl3pPr marL="216000" indent="-216000" algn="l" defTabSz="914400" rtl="0" eaLnBrk="1" latinLnBrk="0" hangingPunct="1">
              <a:spcBef>
                <a:spcPts val="600"/>
              </a:spcBef>
              <a:buFont typeface="Arial" pitchFamily="34" charset="0"/>
              <a:buChar char="•"/>
              <a:defRPr sz="1800" kern="1200" baseline="0">
                <a:solidFill>
                  <a:schemeClr val="tx1"/>
                </a:solidFill>
                <a:latin typeface="Verdana" panose="020B0604030504040204" pitchFamily="34" charset="0"/>
                <a:ea typeface="Verdana" panose="020B0604030504040204" pitchFamily="34" charset="0"/>
                <a:cs typeface="+mn-cs"/>
              </a:defRPr>
            </a:lvl3pPr>
            <a:lvl4pPr marL="900000" indent="-288000" algn="l" defTabSz="914400" rtl="0" eaLnBrk="1" latinLnBrk="0" hangingPunct="1">
              <a:spcBef>
                <a:spcPts val="600"/>
              </a:spcBef>
              <a:buFont typeface="Arial" pitchFamily="34" charset="0"/>
              <a:buChar char="–"/>
              <a:defRPr sz="1600" kern="1200" baseline="0">
                <a:solidFill>
                  <a:schemeClr val="tx1"/>
                </a:solidFill>
                <a:latin typeface="Verdana" panose="020B0604030504040204" pitchFamily="34" charset="0"/>
                <a:ea typeface="Verdana" panose="020B0604030504040204" pitchFamily="34" charset="0"/>
                <a:cs typeface="+mn-cs"/>
              </a:defRPr>
            </a:lvl4pPr>
            <a:lvl5pPr marL="900000" indent="-288000" algn="l" defTabSz="914400" rtl="0" eaLnBrk="1" latinLnBrk="0" hangingPunct="1">
              <a:spcBef>
                <a:spcPct val="20000"/>
              </a:spcBef>
              <a:buFont typeface="+mj-lt"/>
              <a:buAutoNum type="arabicPeriod"/>
              <a:defRPr sz="1600" kern="1200" baseline="0">
                <a:solidFill>
                  <a:schemeClr val="tx1"/>
                </a:solidFill>
                <a:latin typeface="Verdana" panose="020B0604030504040204" pitchFamily="34" charset="0"/>
                <a:ea typeface="Verdana" panose="020B0604030504040204" pitchFamily="34"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71450" indent="-171450" fontAlgn="t">
              <a:buFont typeface="Arial" pitchFamily="34" charset="0"/>
              <a:buChar char="•"/>
            </a:pPr>
            <a:r>
              <a:rPr lang="en-US" b="1" dirty="0">
                <a:solidFill>
                  <a:srgbClr val="00B050"/>
                </a:solidFill>
                <a:latin typeface="Calibri" panose="020F0502020204030204" pitchFamily="34" charset="0"/>
              </a:rPr>
              <a:t>Sustainable workforce </a:t>
            </a:r>
            <a:r>
              <a:rPr lang="en-US" b="1" dirty="0">
                <a:solidFill>
                  <a:schemeClr val="accent3"/>
                </a:solidFill>
                <a:latin typeface="Calibri" panose="020F0502020204030204" pitchFamily="34" charset="0"/>
              </a:rPr>
              <a:t>– medical/nursing/Ops</a:t>
            </a:r>
          </a:p>
          <a:p>
            <a:pPr marL="171450" indent="-171450" fontAlgn="t">
              <a:buFont typeface="Arial" pitchFamily="34" charset="0"/>
              <a:buChar char="•"/>
            </a:pPr>
            <a:r>
              <a:rPr lang="en-US" b="1" dirty="0">
                <a:solidFill>
                  <a:srgbClr val="00B050"/>
                </a:solidFill>
                <a:latin typeface="Calibri" panose="020F0502020204030204" pitchFamily="34" charset="0"/>
              </a:rPr>
              <a:t>SDEC</a:t>
            </a:r>
            <a:r>
              <a:rPr lang="en-US" b="1" dirty="0">
                <a:solidFill>
                  <a:srgbClr val="000000"/>
                </a:solidFill>
                <a:latin typeface="Calibri" panose="020F0502020204030204" pitchFamily="34" charset="0"/>
              </a:rPr>
              <a:t> – (to develop further through 6 Goals Programme)</a:t>
            </a:r>
          </a:p>
          <a:p>
            <a:pPr marL="171450" indent="-171450" fontAlgn="t">
              <a:buFont typeface="Arial" pitchFamily="34" charset="0"/>
              <a:buChar char="•"/>
            </a:pPr>
            <a:r>
              <a:rPr lang="en-US" b="1" dirty="0">
                <a:solidFill>
                  <a:srgbClr val="00B050"/>
                </a:solidFill>
                <a:latin typeface="Calibri" panose="020F0502020204030204" pitchFamily="34" charset="0"/>
              </a:rPr>
              <a:t>Acute Frailty </a:t>
            </a:r>
            <a:r>
              <a:rPr lang="en-US" b="1" dirty="0">
                <a:solidFill>
                  <a:srgbClr val="000000"/>
                </a:solidFill>
                <a:latin typeface="Calibri" panose="020F0502020204030204" pitchFamily="34" charset="0"/>
              </a:rPr>
              <a:t>– imp of the outcomes of the Acute Frailty T&amp;F group - Acute Frailty offering at the front door (SDEC/SWA) and flow into and out of hospital.</a:t>
            </a:r>
          </a:p>
          <a:p>
            <a:pPr marL="171450" indent="-171450" fontAlgn="t">
              <a:buFont typeface="Arial" pitchFamily="34" charset="0"/>
              <a:buChar char="•"/>
            </a:pPr>
            <a:r>
              <a:rPr lang="en-US" b="1" dirty="0">
                <a:solidFill>
                  <a:srgbClr val="00B050"/>
                </a:solidFill>
                <a:latin typeface="Calibri" panose="020F0502020204030204" pitchFamily="34" charset="0"/>
              </a:rPr>
              <a:t>Escalation procedures and processes across USC </a:t>
            </a:r>
            <a:r>
              <a:rPr lang="en-US" b="1" dirty="0">
                <a:solidFill>
                  <a:srgbClr val="000000"/>
                </a:solidFill>
                <a:latin typeface="Calibri" panose="020F0502020204030204" pitchFamily="34" charset="0"/>
              </a:rPr>
              <a:t>– ensuring that these are robust and consistent pan CTM</a:t>
            </a:r>
          </a:p>
          <a:p>
            <a:pPr marL="171450" indent="-171450" fontAlgn="t">
              <a:buFont typeface="Arial" pitchFamily="34" charset="0"/>
              <a:buChar char="•"/>
            </a:pPr>
            <a:r>
              <a:rPr lang="en-US" b="1" dirty="0">
                <a:solidFill>
                  <a:srgbClr val="00B050"/>
                </a:solidFill>
                <a:latin typeface="Calibri" panose="020F0502020204030204" pitchFamily="34" charset="0"/>
              </a:rPr>
              <a:t>Flow and discharge </a:t>
            </a:r>
            <a:r>
              <a:rPr lang="en-US" b="1" dirty="0">
                <a:solidFill>
                  <a:srgbClr val="000000"/>
                </a:solidFill>
                <a:latin typeface="Calibri" panose="020F0502020204030204" pitchFamily="34" charset="0"/>
              </a:rPr>
              <a:t>– right patient to the right ward/ GP interface with ED/review ED footprints for optimum efficiencies/RATZ to ensure snr decision making at the front door/streaming triaging/moving pts out of ED for red release /care of pts whilst waiting to be offloaded from ambulance/embedding a standard and expected outcomes for Huddles/on-boarding/Red2Green implementation/Safe 2 Start e.g. feeding into 10 am bed meeting/e-whiteboards.</a:t>
            </a:r>
          </a:p>
          <a:p>
            <a:pPr marL="171450" indent="-171450" fontAlgn="t">
              <a:buFont typeface="Arial" pitchFamily="34" charset="0"/>
              <a:buChar char="•"/>
            </a:pPr>
            <a:r>
              <a:rPr lang="en-US" b="1" dirty="0">
                <a:solidFill>
                  <a:srgbClr val="00B050"/>
                </a:solidFill>
                <a:latin typeface="Calibri" panose="020F0502020204030204" pitchFamily="34" charset="0"/>
              </a:rPr>
              <a:t>Deliver a sustainable and reliable proves for improving the acute stroke service </a:t>
            </a:r>
            <a:r>
              <a:rPr lang="en-US" b="1" dirty="0">
                <a:solidFill>
                  <a:srgbClr val="000000"/>
                </a:solidFill>
                <a:latin typeface="Calibri" panose="020F0502020204030204" pitchFamily="34" charset="0"/>
              </a:rPr>
              <a:t>(contribution to wider pathway working with other CGs and support to the regional work. Ref to the Snap KPIs) </a:t>
            </a:r>
          </a:p>
          <a:p>
            <a:pPr marL="171450" indent="-171450" fontAlgn="t">
              <a:buFont typeface="Arial" pitchFamily="34" charset="0"/>
              <a:buChar char="•"/>
            </a:pPr>
            <a:r>
              <a:rPr lang="en-US" b="1" dirty="0">
                <a:solidFill>
                  <a:srgbClr val="00B050"/>
                </a:solidFill>
                <a:latin typeface="Calibri" panose="020F0502020204030204" pitchFamily="34" charset="0"/>
              </a:rPr>
              <a:t>Major Trauma </a:t>
            </a:r>
            <a:r>
              <a:rPr lang="en-US" b="1" dirty="0">
                <a:solidFill>
                  <a:srgbClr val="000000"/>
                </a:solidFill>
                <a:latin typeface="Calibri" panose="020F0502020204030204" pitchFamily="34" charset="0"/>
              </a:rPr>
              <a:t>– compliance with regional standards of MT Care. Development of an Action Plan.</a:t>
            </a:r>
          </a:p>
          <a:p>
            <a:pPr marL="171450" indent="-171450" fontAlgn="t">
              <a:buFont typeface="Arial" pitchFamily="34" charset="0"/>
              <a:buChar char="•"/>
            </a:pPr>
            <a:r>
              <a:rPr lang="en-US" b="1" dirty="0">
                <a:solidFill>
                  <a:srgbClr val="00B050"/>
                </a:solidFill>
                <a:latin typeface="Calibri" panose="020F0502020204030204" pitchFamily="34" charset="0"/>
              </a:rPr>
              <a:t>Critical Care </a:t>
            </a:r>
            <a:r>
              <a:rPr lang="en-US" b="1" dirty="0">
                <a:solidFill>
                  <a:srgbClr val="000000"/>
                </a:solidFill>
                <a:latin typeface="Calibri" panose="020F0502020204030204" pitchFamily="34" charset="0"/>
              </a:rPr>
              <a:t>– support and implement the recs of the CC Re-configuration Programme.</a:t>
            </a:r>
          </a:p>
          <a:p>
            <a:pPr marL="171450" indent="-171450" fontAlgn="t">
              <a:buFont typeface="Arial" pitchFamily="34" charset="0"/>
              <a:buChar char="•"/>
            </a:pPr>
            <a:r>
              <a:rPr lang="en-US" b="1" dirty="0">
                <a:solidFill>
                  <a:srgbClr val="00B050"/>
                </a:solidFill>
                <a:latin typeface="Calibri" panose="020F0502020204030204" pitchFamily="34" charset="0"/>
              </a:rPr>
              <a:t>Virtual Ward </a:t>
            </a:r>
            <a:r>
              <a:rPr lang="en-US" b="1" dirty="0">
                <a:solidFill>
                  <a:srgbClr val="000000"/>
                </a:solidFill>
                <a:latin typeface="Calibri" panose="020F0502020204030204" pitchFamily="34" charset="0"/>
              </a:rPr>
              <a:t>– Pilot via development of an Acute Respiratory Virtual Ward (link with Nav Hub and comm Resp nurses)</a:t>
            </a:r>
          </a:p>
          <a:p>
            <a:pPr marL="171450" indent="-171450" fontAlgn="t">
              <a:buFont typeface="Arial" pitchFamily="34" charset="0"/>
              <a:buChar char="•"/>
            </a:pPr>
            <a:endParaRPr lang="en-US" b="1" dirty="0">
              <a:solidFill>
                <a:srgbClr val="000000"/>
              </a:solidFill>
              <a:latin typeface="Calibri" panose="020F0502020204030204" pitchFamily="34" charset="0"/>
            </a:endParaRPr>
          </a:p>
        </p:txBody>
      </p:sp>
      <p:sp>
        <p:nvSpPr>
          <p:cNvPr id="26" name="Rectangle 25"/>
          <p:cNvSpPr/>
          <p:nvPr/>
        </p:nvSpPr>
        <p:spPr>
          <a:xfrm>
            <a:off x="9102676" y="1413726"/>
            <a:ext cx="2960986" cy="954107"/>
          </a:xfrm>
          <a:prstGeom prst="rect">
            <a:avLst/>
          </a:prstGeom>
          <a:ln w="19050">
            <a:solidFill>
              <a:schemeClr val="accent3"/>
            </a:solidFill>
          </a:ln>
        </p:spPr>
        <p:txBody>
          <a:bodyPr wrap="square">
            <a:spAutoFit/>
          </a:bodyPr>
          <a:lstStyle/>
          <a:p>
            <a:r>
              <a:rPr lang="en-GB" sz="1400" b="1" dirty="0">
                <a:solidFill>
                  <a:srgbClr val="00B050"/>
                </a:solidFill>
              </a:rPr>
              <a:t>Principles</a:t>
            </a:r>
            <a:r>
              <a:rPr lang="en-GB" sz="1400" b="1" dirty="0"/>
              <a:t> </a:t>
            </a:r>
          </a:p>
          <a:p>
            <a:pPr marL="285750" indent="-285750">
              <a:buFont typeface="Arial" panose="020B0604020202020204" pitchFamily="34" charset="0"/>
              <a:buChar char="•"/>
            </a:pPr>
            <a:r>
              <a:rPr lang="en-GB" sz="1400" dirty="0">
                <a:solidFill>
                  <a:schemeClr val="accent3"/>
                </a:solidFill>
              </a:rPr>
              <a:t>Financial sustainability</a:t>
            </a:r>
          </a:p>
          <a:p>
            <a:pPr marL="285750" indent="-285750">
              <a:buFont typeface="Arial" panose="020B0604020202020204" pitchFamily="34" charset="0"/>
              <a:buChar char="•"/>
            </a:pPr>
            <a:r>
              <a:rPr lang="en-GB" sz="1400" dirty="0">
                <a:solidFill>
                  <a:schemeClr val="accent3"/>
                </a:solidFill>
              </a:rPr>
              <a:t>Patient safety and experience</a:t>
            </a:r>
          </a:p>
          <a:p>
            <a:pPr marL="285750" indent="-285750">
              <a:buFont typeface="Arial" panose="020B0604020202020204" pitchFamily="34" charset="0"/>
              <a:buChar char="•"/>
            </a:pPr>
            <a:r>
              <a:rPr lang="en-GB" sz="1400" dirty="0">
                <a:solidFill>
                  <a:schemeClr val="accent3"/>
                </a:solidFill>
              </a:rPr>
              <a:t>Workforce well-being</a:t>
            </a:r>
          </a:p>
        </p:txBody>
      </p:sp>
      <p:sp>
        <p:nvSpPr>
          <p:cNvPr id="27" name="Footer Placeholder 5">
            <a:extLst>
              <a:ext uri="{FF2B5EF4-FFF2-40B4-BE49-F238E27FC236}">
                <a16:creationId xmlns:a16="http://schemas.microsoft.com/office/drawing/2014/main" id="{83F8DF6D-FA82-4CA3-B914-8BCCEF3175D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Tree>
    <p:extLst>
      <p:ext uri="{BB962C8B-B14F-4D97-AF65-F5344CB8AC3E}">
        <p14:creationId xmlns:p14="http://schemas.microsoft.com/office/powerpoint/2010/main" val="8154581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3763883" y="352752"/>
            <a:ext cx="4985555" cy="684128"/>
          </a:xfrm>
          <a:prstGeom prst="rect">
            <a:avLst/>
          </a:prstGeom>
        </p:spPr>
        <p:txBody>
          <a:bodyPr vert="horz" lIns="0" tIns="0" rIns="0" bIns="0" rtlCol="0" anchor="t" anchorCtr="0">
            <a:norm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150" normalizeH="0" baseline="0" noProof="0" dirty="0">
                <a:ln>
                  <a:noFill/>
                </a:ln>
                <a:solidFill>
                  <a:schemeClr val="bg1"/>
                </a:solidFill>
                <a:effectLst/>
                <a:uLnTx/>
                <a:uFillTx/>
                <a:latin typeface="Verdana"/>
                <a:ea typeface="Verdana"/>
                <a:cs typeface="+mj-cs"/>
              </a:rPr>
              <a:t>Planned Care</a:t>
            </a:r>
            <a:endParaRPr kumimoji="0" lang="en-GB" sz="3600" b="0" i="0" u="none" strike="noStrike" kern="1200" cap="none" spc="-150" normalizeH="0" baseline="0" noProof="0" dirty="0">
              <a:ln>
                <a:noFill/>
              </a:ln>
              <a:solidFill>
                <a:schemeClr val="bg1"/>
              </a:solidFill>
              <a:effectLst/>
              <a:uLnTx/>
              <a:uFillTx/>
              <a:cs typeface="+mj-cs"/>
            </a:endParaRPr>
          </a:p>
        </p:txBody>
      </p:sp>
      <p:sp>
        <p:nvSpPr>
          <p:cNvPr id="24" name="Content Placeholder 6"/>
          <p:cNvSpPr>
            <a:spLocks noGrp="1"/>
          </p:cNvSpPr>
          <p:nvPr>
            <p:ph idx="1"/>
          </p:nvPr>
        </p:nvSpPr>
        <p:spPr>
          <a:xfrm>
            <a:off x="744000" y="1457222"/>
            <a:ext cx="10704000" cy="4695235"/>
          </a:xfrm>
        </p:spPr>
        <p:txBody>
          <a:bodyPr>
            <a:normAutofit/>
          </a:bodyPr>
          <a:lstStyle/>
          <a:p>
            <a:endParaRPr lang="en-GB" sz="18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p:txBody>
      </p:sp>
      <p:sp>
        <p:nvSpPr>
          <p:cNvPr id="27" name="Footer Placeholder 5">
            <a:extLst>
              <a:ext uri="{FF2B5EF4-FFF2-40B4-BE49-F238E27FC236}">
                <a16:creationId xmlns:a16="http://schemas.microsoft.com/office/drawing/2014/main" id="{83F8DF6D-FA82-4CA3-B914-8BCCEF3175D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8" name="Rectangle 27">
            <a:extLst>
              <a:ext uri="{FF2B5EF4-FFF2-40B4-BE49-F238E27FC236}">
                <a16:creationId xmlns:a16="http://schemas.microsoft.com/office/drawing/2014/main" id="{29821027-AD2A-4700-AE5D-4D48DD7D99F7}"/>
              </a:ext>
            </a:extLst>
          </p:cNvPr>
          <p:cNvSpPr/>
          <p:nvPr/>
        </p:nvSpPr>
        <p:spPr>
          <a:xfrm>
            <a:off x="0" y="1481759"/>
            <a:ext cx="4325223" cy="461665"/>
          </a:xfrm>
          <a:prstGeom prst="rect">
            <a:avLst/>
          </a:prstGeom>
          <a:solidFill>
            <a:srgbClr val="2C4295"/>
          </a:solidFill>
          <a:ln>
            <a:solidFill>
              <a:srgbClr val="002060"/>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a:solidFill>
                  <a:prstClr val="white"/>
                </a:solidFill>
                <a:latin typeface="Verdana" panose="020B0604030504040204" pitchFamily="34" charset="0"/>
                <a:ea typeface="Verdana" panose="020B0604030504040204" pitchFamily="34" charset="0"/>
              </a:rPr>
              <a:t>Ministerial Expectations</a:t>
            </a:r>
            <a:endParaRPr kumimoji="0" lang="en-GB" sz="24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graphicFrame>
        <p:nvGraphicFramePr>
          <p:cNvPr id="29" name="Table 28">
            <a:extLst>
              <a:ext uri="{FF2B5EF4-FFF2-40B4-BE49-F238E27FC236}">
                <a16:creationId xmlns:a16="http://schemas.microsoft.com/office/drawing/2014/main" id="{30DB2170-7770-400B-809C-BB15D1FD787B}"/>
              </a:ext>
            </a:extLst>
          </p:cNvPr>
          <p:cNvGraphicFramePr>
            <a:graphicFrameLocks noGrp="1"/>
          </p:cNvGraphicFramePr>
          <p:nvPr>
            <p:extLst>
              <p:ext uri="{D42A27DB-BD31-4B8C-83A1-F6EECF244321}">
                <p14:modId xmlns:p14="http://schemas.microsoft.com/office/powerpoint/2010/main" val="1044695945"/>
              </p:ext>
            </p:extLst>
          </p:nvPr>
        </p:nvGraphicFramePr>
        <p:xfrm>
          <a:off x="374284" y="2289376"/>
          <a:ext cx="10734285" cy="3396593"/>
        </p:xfrm>
        <a:graphic>
          <a:graphicData uri="http://schemas.openxmlformats.org/drawingml/2006/table">
            <a:tbl>
              <a:tblPr firstRow="1" firstCol="1" bandRow="1">
                <a:tableStyleId>{5C22544A-7EE6-4342-B048-85BDC9FD1C3A}</a:tableStyleId>
              </a:tblPr>
              <a:tblGrid>
                <a:gridCol w="10734285">
                  <a:extLst>
                    <a:ext uri="{9D8B030D-6E8A-4147-A177-3AD203B41FA5}">
                      <a16:colId xmlns:a16="http://schemas.microsoft.com/office/drawing/2014/main" val="4197787327"/>
                    </a:ext>
                  </a:extLst>
                </a:gridCol>
              </a:tblGrid>
              <a:tr h="927782">
                <a:tc>
                  <a:txBody>
                    <a:bodyPr/>
                    <a:lstStyle/>
                    <a:p>
                      <a:pPr>
                        <a:lnSpc>
                          <a:spcPct val="107000"/>
                        </a:lnSpc>
                        <a:spcAft>
                          <a:spcPts val="0"/>
                        </a:spcAft>
                      </a:pPr>
                      <a:r>
                        <a:rPr lang="en-GB" sz="1400" dirty="0">
                          <a:effectLst/>
                          <a:latin typeface="Verdana" panose="020B0604030504040204" pitchFamily="34" charset="0"/>
                          <a:ea typeface="Verdana" panose="020B0604030504040204" pitchFamily="34" charset="0"/>
                        </a:rPr>
                        <a:t>52 weeks Outpatient Assessment and 104 weeks treatment recovery milestones to be achieved by 30 June 2023 and maintained throughout 2023/24 moving to 36 weeks RTT standards by March 2024</a:t>
                      </a:r>
                      <a:endParaRPr lang="en-GB" sz="14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87181399"/>
                  </a:ext>
                </a:extLst>
              </a:tr>
              <a:tr h="1242315">
                <a:tc>
                  <a:txBody>
                    <a:bodyPr/>
                    <a:lstStyle/>
                    <a:p>
                      <a:pPr>
                        <a:lnSpc>
                          <a:spcPct val="107000"/>
                        </a:lnSpc>
                        <a:spcAft>
                          <a:spcPts val="0"/>
                        </a:spcAft>
                      </a:pPr>
                      <a:r>
                        <a:rPr lang="en-GB" sz="1400" dirty="0">
                          <a:effectLst/>
                          <a:latin typeface="Verdana" panose="020B0604030504040204" pitchFamily="34" charset="0"/>
                          <a:ea typeface="Verdana" panose="020B0604030504040204" pitchFamily="34" charset="0"/>
                        </a:rPr>
                        <a:t>Address the capacity gaps within specific specialities to prevent further growth in waiting list volumes and set foundation for delivery of targets by March 2025 </a:t>
                      </a:r>
                    </a:p>
                    <a:p>
                      <a:pPr>
                        <a:lnSpc>
                          <a:spcPct val="107000"/>
                        </a:lnSpc>
                        <a:spcAft>
                          <a:spcPts val="0"/>
                        </a:spcAft>
                      </a:pPr>
                      <a:r>
                        <a:rPr lang="en-GB" sz="1400" dirty="0">
                          <a:effectLst/>
                          <a:latin typeface="Verdana" panose="020B0604030504040204" pitchFamily="34" charset="0"/>
                          <a:ea typeface="Verdana" panose="020B0604030504040204" pitchFamily="34" charset="0"/>
                        </a:rPr>
                        <a:t>(This must include transforming outpatients follow up care, reducing follow up by 25% against 2019/20 levels by October 2023 and repurposing that capacity)</a:t>
                      </a:r>
                      <a:endParaRPr lang="en-GB" sz="14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85988538"/>
                  </a:ext>
                </a:extLst>
              </a:tr>
              <a:tr h="613248">
                <a:tc>
                  <a:txBody>
                    <a:bodyPr/>
                    <a:lstStyle/>
                    <a:p>
                      <a:pPr>
                        <a:lnSpc>
                          <a:spcPct val="107000"/>
                        </a:lnSpc>
                        <a:spcAft>
                          <a:spcPts val="0"/>
                        </a:spcAft>
                      </a:pPr>
                      <a:r>
                        <a:rPr lang="en-GB" sz="1400" dirty="0">
                          <a:effectLst/>
                          <a:latin typeface="Verdana" panose="020B0604030504040204" pitchFamily="34" charset="0"/>
                          <a:ea typeface="Verdana" panose="020B0604030504040204" pitchFamily="34" charset="0"/>
                        </a:rPr>
                        <a:t>Implement regional diagnostic hubs, to reduce secondary care waiting times and meet waiting time ambition in spring 2024</a:t>
                      </a:r>
                      <a:endParaRPr lang="en-GB" sz="14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43942244"/>
                  </a:ext>
                </a:extLst>
              </a:tr>
              <a:tr h="613248">
                <a:tc>
                  <a:txBody>
                    <a:bodyPr/>
                    <a:lstStyle/>
                    <a:p>
                      <a:pPr>
                        <a:lnSpc>
                          <a:spcPct val="107000"/>
                        </a:lnSpc>
                        <a:spcAft>
                          <a:spcPts val="0"/>
                        </a:spcAft>
                      </a:pPr>
                      <a:r>
                        <a:rPr lang="en-GB" sz="1400" dirty="0">
                          <a:effectLst/>
                          <a:latin typeface="Verdana" panose="020B0604030504040204" pitchFamily="34" charset="0"/>
                          <a:ea typeface="Verdana" panose="020B0604030504040204" pitchFamily="34" charset="0"/>
                        </a:rPr>
                        <a:t>Implement pathway redesign – adopting ‘straight to test model’ and onward referral as necessary</a:t>
                      </a:r>
                      <a:endParaRPr lang="en-GB" sz="14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47247058"/>
                  </a:ext>
                </a:extLst>
              </a:tr>
            </a:tbl>
          </a:graphicData>
        </a:graphic>
      </p:graphicFrame>
    </p:spTree>
    <p:extLst>
      <p:ext uri="{BB962C8B-B14F-4D97-AF65-F5344CB8AC3E}">
        <p14:creationId xmlns:p14="http://schemas.microsoft.com/office/powerpoint/2010/main" val="25662746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3763883" y="352752"/>
            <a:ext cx="4985555" cy="684128"/>
          </a:xfrm>
          <a:prstGeom prst="rect">
            <a:avLst/>
          </a:prstGeom>
        </p:spPr>
        <p:txBody>
          <a:bodyPr vert="horz" lIns="0" tIns="0" rIns="0" bIns="0" rtlCol="0" anchor="t" anchorCtr="0">
            <a:norm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150" normalizeH="0" baseline="0" noProof="0" dirty="0">
                <a:ln>
                  <a:noFill/>
                </a:ln>
                <a:solidFill>
                  <a:schemeClr val="bg1"/>
                </a:solidFill>
                <a:effectLst/>
                <a:uLnTx/>
                <a:uFillTx/>
                <a:latin typeface="Verdana"/>
                <a:ea typeface="Verdana"/>
                <a:cs typeface="+mj-cs"/>
              </a:rPr>
              <a:t>Planned Care</a:t>
            </a:r>
            <a:endParaRPr kumimoji="0" lang="en-GB" sz="3600" b="0" i="0" u="none" strike="noStrike" kern="1200" cap="none" spc="-150" normalizeH="0" baseline="0" noProof="0" dirty="0">
              <a:ln>
                <a:noFill/>
              </a:ln>
              <a:solidFill>
                <a:schemeClr val="bg1"/>
              </a:solidFill>
              <a:effectLst/>
              <a:uLnTx/>
              <a:uFillTx/>
              <a:cs typeface="+mj-cs"/>
            </a:endParaRPr>
          </a:p>
        </p:txBody>
      </p:sp>
      <p:sp>
        <p:nvSpPr>
          <p:cNvPr id="24" name="Content Placeholder 6"/>
          <p:cNvSpPr>
            <a:spLocks noGrp="1"/>
          </p:cNvSpPr>
          <p:nvPr>
            <p:ph idx="1"/>
          </p:nvPr>
        </p:nvSpPr>
        <p:spPr>
          <a:xfrm>
            <a:off x="744000" y="1457222"/>
            <a:ext cx="10704000" cy="4695235"/>
          </a:xfrm>
        </p:spPr>
        <p:txBody>
          <a:bodyPr>
            <a:normAutofit/>
          </a:bodyPr>
          <a:lstStyle/>
          <a:p>
            <a:endParaRPr lang="en-GB" sz="18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p:txBody>
      </p:sp>
      <p:sp>
        <p:nvSpPr>
          <p:cNvPr id="27" name="Footer Placeholder 5">
            <a:extLst>
              <a:ext uri="{FF2B5EF4-FFF2-40B4-BE49-F238E27FC236}">
                <a16:creationId xmlns:a16="http://schemas.microsoft.com/office/drawing/2014/main" id="{83F8DF6D-FA82-4CA3-B914-8BCCEF3175D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8" name="Rectangle 27">
            <a:extLst>
              <a:ext uri="{FF2B5EF4-FFF2-40B4-BE49-F238E27FC236}">
                <a16:creationId xmlns:a16="http://schemas.microsoft.com/office/drawing/2014/main" id="{29821027-AD2A-4700-AE5D-4D48DD7D99F7}"/>
              </a:ext>
            </a:extLst>
          </p:cNvPr>
          <p:cNvSpPr/>
          <p:nvPr/>
        </p:nvSpPr>
        <p:spPr>
          <a:xfrm>
            <a:off x="0" y="1481759"/>
            <a:ext cx="5042019" cy="461665"/>
          </a:xfrm>
          <a:prstGeom prst="rect">
            <a:avLst/>
          </a:prstGeom>
          <a:solidFill>
            <a:srgbClr val="2C4295"/>
          </a:solidFill>
          <a:ln>
            <a:solidFill>
              <a:srgbClr val="002060"/>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a:solidFill>
                  <a:prstClr val="white"/>
                </a:solidFill>
                <a:latin typeface="Verdana" panose="020B0604030504040204" pitchFamily="34" charset="0"/>
                <a:ea typeface="Verdana" panose="020B0604030504040204" pitchFamily="34" charset="0"/>
              </a:rPr>
              <a:t>Planned Care Improvement</a:t>
            </a:r>
            <a:endParaRPr kumimoji="0" lang="en-GB" sz="24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5" name="Content Placeholder 3">
            <a:extLst>
              <a:ext uri="{FF2B5EF4-FFF2-40B4-BE49-F238E27FC236}">
                <a16:creationId xmlns:a16="http://schemas.microsoft.com/office/drawing/2014/main" id="{5A280BF2-05E1-46A2-AD45-BA05E88BB70E}"/>
              </a:ext>
            </a:extLst>
          </p:cNvPr>
          <p:cNvSpPr txBox="1">
            <a:spLocks/>
          </p:cNvSpPr>
          <p:nvPr/>
        </p:nvSpPr>
        <p:spPr>
          <a:xfrm>
            <a:off x="744000" y="2250491"/>
            <a:ext cx="10704000" cy="1867157"/>
          </a:xfrm>
          <a:prstGeom prst="rect">
            <a:avLst/>
          </a:prstGeom>
        </p:spPr>
        <p:txBody>
          <a:bodyPr vert="horz" lIns="0" tIns="0" rIns="0" bIns="0" rtlCol="0">
            <a:normAutofit/>
          </a:bodyPr>
          <a:lstStyle>
            <a:lvl1pPr marL="0" indent="0" algn="l" defTabSz="914400" rtl="0" eaLnBrk="1" latinLnBrk="0" hangingPunct="1">
              <a:spcBef>
                <a:spcPts val="1200"/>
              </a:spcBef>
              <a:buFont typeface="Arial" pitchFamily="34" charset="0"/>
              <a:buNone/>
              <a:defRPr sz="2000" b="0" i="0" kern="1200" baseline="0">
                <a:solidFill>
                  <a:srgbClr val="211973"/>
                </a:solidFill>
                <a:latin typeface="Verdana" panose="020B0604030504040204" pitchFamily="34" charset="0"/>
                <a:ea typeface="Verdana" panose="020B0604030504040204" pitchFamily="34" charset="0"/>
                <a:cs typeface="+mn-cs"/>
              </a:defRPr>
            </a:lvl1pPr>
            <a:lvl2pPr marL="0" indent="0" algn="l" defTabSz="914400" rtl="0" eaLnBrk="1" latinLnBrk="0" hangingPunct="1">
              <a:spcBef>
                <a:spcPts val="600"/>
              </a:spcBef>
              <a:buFontTx/>
              <a:buNone/>
              <a:defRPr sz="1800" kern="1200" baseline="0">
                <a:solidFill>
                  <a:schemeClr val="tx1"/>
                </a:solidFill>
                <a:latin typeface="Verdana" panose="020B0604030504040204" pitchFamily="34" charset="0"/>
                <a:ea typeface="Verdana" panose="020B0604030504040204" pitchFamily="34" charset="0"/>
                <a:cs typeface="+mn-cs"/>
              </a:defRPr>
            </a:lvl2pPr>
            <a:lvl3pPr marL="216000" indent="-216000" algn="l" defTabSz="914400" rtl="0" eaLnBrk="1" latinLnBrk="0" hangingPunct="1">
              <a:spcBef>
                <a:spcPts val="600"/>
              </a:spcBef>
              <a:buFont typeface="Arial" pitchFamily="34" charset="0"/>
              <a:buChar char="•"/>
              <a:defRPr sz="1800" kern="1200" baseline="0">
                <a:solidFill>
                  <a:schemeClr val="tx1"/>
                </a:solidFill>
                <a:latin typeface="Verdana" panose="020B0604030504040204" pitchFamily="34" charset="0"/>
                <a:ea typeface="Verdana" panose="020B0604030504040204" pitchFamily="34" charset="0"/>
                <a:cs typeface="+mn-cs"/>
              </a:defRPr>
            </a:lvl3pPr>
            <a:lvl4pPr marL="900000" indent="-288000" algn="l" defTabSz="914400" rtl="0" eaLnBrk="1" latinLnBrk="0" hangingPunct="1">
              <a:spcBef>
                <a:spcPts val="600"/>
              </a:spcBef>
              <a:buFont typeface="Arial" pitchFamily="34" charset="0"/>
              <a:buChar char="–"/>
              <a:defRPr sz="1600" kern="1200" baseline="0">
                <a:solidFill>
                  <a:schemeClr val="tx1"/>
                </a:solidFill>
                <a:latin typeface="Verdana" panose="020B0604030504040204" pitchFamily="34" charset="0"/>
                <a:ea typeface="Verdana" panose="020B0604030504040204" pitchFamily="34" charset="0"/>
                <a:cs typeface="+mn-cs"/>
              </a:defRPr>
            </a:lvl4pPr>
            <a:lvl5pPr marL="900000" indent="-288000" algn="l" defTabSz="914400" rtl="0" eaLnBrk="1" latinLnBrk="0" hangingPunct="1">
              <a:spcBef>
                <a:spcPct val="20000"/>
              </a:spcBef>
              <a:buFont typeface="+mj-lt"/>
              <a:buAutoNum type="arabicPeriod"/>
              <a:defRPr sz="1600" kern="1200" baseline="0">
                <a:solidFill>
                  <a:schemeClr val="tx1"/>
                </a:solidFill>
                <a:latin typeface="Verdana" panose="020B0604030504040204" pitchFamily="34" charset="0"/>
                <a:ea typeface="Verdana" panose="020B0604030504040204" pitchFamily="34"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a:t>All 156 week waits for Stage 1 will be offered a TCI by the end of March </a:t>
            </a:r>
          </a:p>
          <a:p>
            <a:pPr marL="342900" indent="-342900">
              <a:buFont typeface="Arial" pitchFamily="34" charset="0"/>
              <a:buChar char="•"/>
            </a:pPr>
            <a:r>
              <a:rPr lang="en-GB" dirty="0"/>
              <a:t>Dermatology are being outsourced down to 104 weeks</a:t>
            </a:r>
          </a:p>
          <a:p>
            <a:pPr marL="342900" indent="-342900">
              <a:buFont typeface="Arial" pitchFamily="34" charset="0"/>
              <a:buChar char="•"/>
            </a:pPr>
            <a:r>
              <a:rPr lang="en-GB" dirty="0"/>
              <a:t>Ophthalmology being treated via Spa Medica, St Josephs and internal capacity</a:t>
            </a:r>
          </a:p>
          <a:p>
            <a:pPr marL="342900" indent="-342900">
              <a:buFont typeface="Arial" pitchFamily="34" charset="0"/>
              <a:buChar char="•"/>
            </a:pPr>
            <a:r>
              <a:rPr lang="en-GB" dirty="0"/>
              <a:t>ENT through super Saturday clinics</a:t>
            </a:r>
          </a:p>
        </p:txBody>
      </p:sp>
    </p:spTree>
    <p:extLst>
      <p:ext uri="{BB962C8B-B14F-4D97-AF65-F5344CB8AC3E}">
        <p14:creationId xmlns:p14="http://schemas.microsoft.com/office/powerpoint/2010/main" val="26593229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3763883" y="352752"/>
            <a:ext cx="4985555" cy="684128"/>
          </a:xfrm>
          <a:prstGeom prst="rect">
            <a:avLst/>
          </a:prstGeom>
        </p:spPr>
        <p:txBody>
          <a:bodyPr vert="horz" lIns="0" tIns="0" rIns="0" bIns="0" rtlCol="0" anchor="t" anchorCtr="0">
            <a:norm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150" normalizeH="0" baseline="0" noProof="0" dirty="0">
                <a:ln>
                  <a:noFill/>
                </a:ln>
                <a:solidFill>
                  <a:schemeClr val="bg1"/>
                </a:solidFill>
                <a:effectLst/>
                <a:uLnTx/>
                <a:uFillTx/>
                <a:latin typeface="Verdana"/>
                <a:ea typeface="Verdana"/>
                <a:cs typeface="+mj-cs"/>
              </a:rPr>
              <a:t>Planned Care</a:t>
            </a:r>
            <a:endParaRPr kumimoji="0" lang="en-GB" sz="3600" b="0" i="0" u="none" strike="noStrike" kern="1200" cap="none" spc="-150" normalizeH="0" baseline="0" noProof="0" dirty="0">
              <a:ln>
                <a:noFill/>
              </a:ln>
              <a:solidFill>
                <a:schemeClr val="bg1"/>
              </a:solidFill>
              <a:effectLst/>
              <a:uLnTx/>
              <a:uFillTx/>
              <a:cs typeface="+mj-cs"/>
            </a:endParaRPr>
          </a:p>
        </p:txBody>
      </p:sp>
      <p:sp>
        <p:nvSpPr>
          <p:cNvPr id="24" name="Content Placeholder 6"/>
          <p:cNvSpPr>
            <a:spLocks noGrp="1"/>
          </p:cNvSpPr>
          <p:nvPr>
            <p:ph idx="1"/>
          </p:nvPr>
        </p:nvSpPr>
        <p:spPr>
          <a:xfrm>
            <a:off x="744000" y="1457222"/>
            <a:ext cx="10704000" cy="4695235"/>
          </a:xfrm>
        </p:spPr>
        <p:txBody>
          <a:bodyPr>
            <a:normAutofit/>
          </a:bodyPr>
          <a:lstStyle/>
          <a:p>
            <a:endParaRPr lang="en-GB" sz="18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p:txBody>
      </p:sp>
      <p:sp>
        <p:nvSpPr>
          <p:cNvPr id="27" name="Footer Placeholder 5">
            <a:extLst>
              <a:ext uri="{FF2B5EF4-FFF2-40B4-BE49-F238E27FC236}">
                <a16:creationId xmlns:a16="http://schemas.microsoft.com/office/drawing/2014/main" id="{83F8DF6D-FA82-4CA3-B914-8BCCEF3175D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graphicFrame>
        <p:nvGraphicFramePr>
          <p:cNvPr id="26" name="Table 25">
            <a:extLst>
              <a:ext uri="{FF2B5EF4-FFF2-40B4-BE49-F238E27FC236}">
                <a16:creationId xmlns:a16="http://schemas.microsoft.com/office/drawing/2014/main" id="{D7FBBC48-9DD5-45BF-B993-C89F4F4D9B6E}"/>
              </a:ext>
            </a:extLst>
          </p:cNvPr>
          <p:cNvGraphicFramePr>
            <a:graphicFrameLocks noGrp="1"/>
          </p:cNvGraphicFramePr>
          <p:nvPr>
            <p:extLst>
              <p:ext uri="{D42A27DB-BD31-4B8C-83A1-F6EECF244321}">
                <p14:modId xmlns:p14="http://schemas.microsoft.com/office/powerpoint/2010/main" val="714773345"/>
              </p:ext>
            </p:extLst>
          </p:nvPr>
        </p:nvGraphicFramePr>
        <p:xfrm>
          <a:off x="1440164" y="1428313"/>
          <a:ext cx="8743905" cy="4768695"/>
        </p:xfrm>
        <a:graphic>
          <a:graphicData uri="http://schemas.openxmlformats.org/drawingml/2006/table">
            <a:tbl>
              <a:tblPr>
                <a:tableStyleId>{5C22544A-7EE6-4342-B048-85BDC9FD1C3A}</a:tableStyleId>
              </a:tblPr>
              <a:tblGrid>
                <a:gridCol w="1545602">
                  <a:extLst>
                    <a:ext uri="{9D8B030D-6E8A-4147-A177-3AD203B41FA5}">
                      <a16:colId xmlns:a16="http://schemas.microsoft.com/office/drawing/2014/main" val="754884988"/>
                    </a:ext>
                  </a:extLst>
                </a:gridCol>
                <a:gridCol w="1712500">
                  <a:extLst>
                    <a:ext uri="{9D8B030D-6E8A-4147-A177-3AD203B41FA5}">
                      <a16:colId xmlns:a16="http://schemas.microsoft.com/office/drawing/2014/main" val="2082510586"/>
                    </a:ext>
                  </a:extLst>
                </a:gridCol>
                <a:gridCol w="3062181">
                  <a:extLst>
                    <a:ext uri="{9D8B030D-6E8A-4147-A177-3AD203B41FA5}">
                      <a16:colId xmlns:a16="http://schemas.microsoft.com/office/drawing/2014/main" val="4054094392"/>
                    </a:ext>
                  </a:extLst>
                </a:gridCol>
                <a:gridCol w="1219068">
                  <a:extLst>
                    <a:ext uri="{9D8B030D-6E8A-4147-A177-3AD203B41FA5}">
                      <a16:colId xmlns:a16="http://schemas.microsoft.com/office/drawing/2014/main" val="927188262"/>
                    </a:ext>
                  </a:extLst>
                </a:gridCol>
                <a:gridCol w="1204554">
                  <a:extLst>
                    <a:ext uri="{9D8B030D-6E8A-4147-A177-3AD203B41FA5}">
                      <a16:colId xmlns:a16="http://schemas.microsoft.com/office/drawing/2014/main" val="3263921600"/>
                    </a:ext>
                  </a:extLst>
                </a:gridCol>
              </a:tblGrid>
              <a:tr h="178185">
                <a:tc gridSpan="2">
                  <a:txBody>
                    <a:bodyPr/>
                    <a:lstStyle/>
                    <a:p>
                      <a:pPr algn="l" fontAlgn="ctr"/>
                      <a:r>
                        <a:rPr lang="en-GB" sz="1000" u="none" strike="noStrike" dirty="0">
                          <a:effectLst/>
                        </a:rPr>
                        <a:t>Ov 104 Weeks Stage 1, RTT at 31 MAR 2023</a:t>
                      </a:r>
                      <a:endParaRPr lang="en-GB" sz="1000" b="0" i="0" u="none" strike="noStrike" dirty="0">
                        <a:solidFill>
                          <a:srgbClr val="000000"/>
                        </a:solidFill>
                        <a:effectLst/>
                        <a:latin typeface="Calibri" panose="020F0502020204030204" pitchFamily="34" charset="0"/>
                      </a:endParaRPr>
                    </a:p>
                  </a:txBody>
                  <a:tcPr marL="0" marR="0" marT="0" marB="0" anchor="ctr"/>
                </a:tc>
                <a:tc hMerge="1">
                  <a:txBody>
                    <a:bodyPr/>
                    <a:lstStyle/>
                    <a:p>
                      <a:endParaRPr lang="en-GB"/>
                    </a:p>
                  </a:txBody>
                  <a:tcPr/>
                </a:tc>
                <a:tc>
                  <a:txBody>
                    <a:bodyPr/>
                    <a:lstStyle/>
                    <a:p>
                      <a:pPr algn="l" fontAlgn="b"/>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n-GB"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575603597"/>
                  </a:ext>
                </a:extLst>
              </a:tr>
              <a:tr h="178185">
                <a:tc>
                  <a:txBody>
                    <a:bodyPr/>
                    <a:lstStyle/>
                    <a:p>
                      <a:pPr algn="l" fontAlgn="b"/>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n-GB"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546047691"/>
                  </a:ext>
                </a:extLst>
              </a:tr>
              <a:tr h="178185">
                <a:tc>
                  <a:txBody>
                    <a:bodyPr/>
                    <a:lstStyle/>
                    <a:p>
                      <a:pPr algn="l" fontAlgn="b"/>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n-GB"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476990397"/>
                  </a:ext>
                </a:extLst>
              </a:tr>
              <a:tr h="178185">
                <a:tc>
                  <a:txBody>
                    <a:bodyPr/>
                    <a:lstStyle/>
                    <a:p>
                      <a:pPr algn="l" fontAlgn="b"/>
                      <a:r>
                        <a:rPr lang="en-GB" sz="1000" u="none" strike="noStrike" dirty="0">
                          <a:effectLst/>
                        </a:rPr>
                        <a:t>Specialty</a:t>
                      </a:r>
                      <a:endParaRPr lang="en-GB" sz="1000" b="1" i="0" u="none" strike="noStrike" dirty="0">
                        <a:solidFill>
                          <a:srgbClr val="FFFFFF"/>
                        </a:solidFill>
                        <a:effectLst/>
                        <a:latin typeface="Calibri" panose="020F0502020204030204" pitchFamily="34" charset="0"/>
                      </a:endParaRPr>
                    </a:p>
                  </a:txBody>
                  <a:tcPr marL="0" marR="0" marT="0" marB="0" anchor="b"/>
                </a:tc>
                <a:tc>
                  <a:txBody>
                    <a:bodyPr/>
                    <a:lstStyle/>
                    <a:p>
                      <a:pPr algn="l" fontAlgn="b"/>
                      <a:r>
                        <a:rPr lang="en-GB" sz="1000" u="none" strike="noStrike" dirty="0">
                          <a:effectLst/>
                        </a:rPr>
                        <a:t>PatientsWithTCIInTarget</a:t>
                      </a:r>
                      <a:endParaRPr lang="en-GB" sz="1000" b="1" i="0" u="none" strike="noStrike" dirty="0">
                        <a:solidFill>
                          <a:srgbClr val="FFFFFF"/>
                        </a:solidFill>
                        <a:effectLst/>
                        <a:latin typeface="Calibri" panose="020F0502020204030204" pitchFamily="34" charset="0"/>
                      </a:endParaRPr>
                    </a:p>
                  </a:txBody>
                  <a:tcPr marL="0" marR="0" marT="0" marB="0" anchor="b"/>
                </a:tc>
                <a:tc>
                  <a:txBody>
                    <a:bodyPr/>
                    <a:lstStyle/>
                    <a:p>
                      <a:pPr algn="l" fontAlgn="b"/>
                      <a:r>
                        <a:rPr lang="en-GB" sz="1000" u="none" strike="noStrike" dirty="0">
                          <a:effectLst/>
                        </a:rPr>
                        <a:t>PatientsWITHOUTTCIInTarget</a:t>
                      </a:r>
                      <a:endParaRPr lang="en-GB" sz="1000" b="1" i="0" u="none" strike="noStrike" dirty="0">
                        <a:solidFill>
                          <a:srgbClr val="FFFFFF"/>
                        </a:solidFill>
                        <a:effectLst/>
                        <a:latin typeface="Calibri" panose="020F0502020204030204" pitchFamily="34" charset="0"/>
                      </a:endParaRPr>
                    </a:p>
                  </a:txBody>
                  <a:tcPr marL="0" marR="0" marT="0" marB="0" anchor="b"/>
                </a:tc>
                <a:tc>
                  <a:txBody>
                    <a:bodyPr/>
                    <a:lstStyle/>
                    <a:p>
                      <a:pPr algn="l" fontAlgn="b"/>
                      <a:r>
                        <a:rPr lang="en-GB" sz="1000" u="none" strike="noStrike" dirty="0">
                          <a:effectLst/>
                        </a:rPr>
                        <a:t>AllPatients</a:t>
                      </a:r>
                      <a:endParaRPr lang="en-GB" sz="1000" b="1" i="0" u="none" strike="noStrike" dirty="0">
                        <a:solidFill>
                          <a:srgbClr val="FFFFFF"/>
                        </a:solidFill>
                        <a:effectLst/>
                        <a:latin typeface="Calibri" panose="020F0502020204030204" pitchFamily="34" charset="0"/>
                      </a:endParaRPr>
                    </a:p>
                  </a:txBody>
                  <a:tcPr marL="0" marR="0" marT="0" marB="0" anchor="b"/>
                </a:tc>
                <a:tc>
                  <a:txBody>
                    <a:bodyPr/>
                    <a:lstStyle/>
                    <a:p>
                      <a:pPr algn="l" fontAlgn="b"/>
                      <a:r>
                        <a:rPr lang="en-GB" sz="1000" u="none" strike="noStrike" dirty="0">
                          <a:effectLst/>
                        </a:rPr>
                        <a:t>Cumulative</a:t>
                      </a:r>
                      <a:endParaRPr lang="en-GB" sz="1000" b="1" i="0" u="none" strike="noStrike" dirty="0">
                        <a:solidFill>
                          <a:srgbClr val="FFFFFF"/>
                        </a:solidFill>
                        <a:effectLst/>
                        <a:latin typeface="Calibri" panose="020F0502020204030204" pitchFamily="34" charset="0"/>
                      </a:endParaRPr>
                    </a:p>
                  </a:txBody>
                  <a:tcPr marL="0" marR="0" marT="0" marB="0" anchor="b"/>
                </a:tc>
                <a:extLst>
                  <a:ext uri="{0D108BD9-81ED-4DB2-BD59-A6C34878D82A}">
                    <a16:rowId xmlns:a16="http://schemas.microsoft.com/office/drawing/2014/main" val="2032527731"/>
                  </a:ext>
                </a:extLst>
              </a:tr>
              <a:tr h="178185">
                <a:tc>
                  <a:txBody>
                    <a:bodyPr/>
                    <a:lstStyle/>
                    <a:p>
                      <a:pPr algn="l" fontAlgn="b"/>
                      <a:r>
                        <a:rPr lang="en-GB" sz="1000" u="none" strike="noStrike" dirty="0">
                          <a:effectLst/>
                        </a:rPr>
                        <a:t>Dermatology</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43</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1368</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1411</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27.0%</a:t>
                      </a:r>
                      <a:endParaRPr lang="en-GB"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131113140"/>
                  </a:ext>
                </a:extLst>
              </a:tr>
              <a:tr h="178185">
                <a:tc>
                  <a:txBody>
                    <a:bodyPr/>
                    <a:lstStyle/>
                    <a:p>
                      <a:pPr algn="l" fontAlgn="b"/>
                      <a:r>
                        <a:rPr lang="en-GB" sz="1000" u="none" strike="noStrike" dirty="0">
                          <a:effectLst/>
                        </a:rPr>
                        <a:t>Ophthalmology</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85</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1307</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1392</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53.7%</a:t>
                      </a:r>
                      <a:endParaRPr lang="en-GB"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67858522"/>
                  </a:ext>
                </a:extLst>
              </a:tr>
              <a:tr h="314070">
                <a:tc>
                  <a:txBody>
                    <a:bodyPr/>
                    <a:lstStyle/>
                    <a:p>
                      <a:pPr algn="l" fontAlgn="b"/>
                      <a:r>
                        <a:rPr lang="en-GB" sz="1000" u="none" strike="noStrike" dirty="0">
                          <a:effectLst/>
                        </a:rPr>
                        <a:t>Ear Nose and Throat Service</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83</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810</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893</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70.8%</a:t>
                      </a:r>
                      <a:endParaRPr lang="en-GB"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68538220"/>
                  </a:ext>
                </a:extLst>
              </a:tr>
              <a:tr h="178185">
                <a:tc>
                  <a:txBody>
                    <a:bodyPr/>
                    <a:lstStyle/>
                    <a:p>
                      <a:pPr algn="l" fontAlgn="b"/>
                      <a:r>
                        <a:rPr lang="en-GB" sz="1000" u="none" strike="noStrike" dirty="0">
                          <a:effectLst/>
                        </a:rPr>
                        <a:t>Urology</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62</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750</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812</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86.4%</a:t>
                      </a:r>
                      <a:endParaRPr lang="en-GB"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339075137"/>
                  </a:ext>
                </a:extLst>
              </a:tr>
              <a:tr h="178185">
                <a:tc>
                  <a:txBody>
                    <a:bodyPr/>
                    <a:lstStyle/>
                    <a:p>
                      <a:pPr algn="l" fontAlgn="b"/>
                      <a:r>
                        <a:rPr lang="en-GB" sz="1000" u="none" strike="noStrike" dirty="0">
                          <a:effectLst/>
                        </a:rPr>
                        <a:t>Breast Surgery</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11</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220</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231</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90.8%</a:t>
                      </a:r>
                      <a:endParaRPr lang="en-GB"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155332588"/>
                  </a:ext>
                </a:extLst>
              </a:tr>
              <a:tr h="178185">
                <a:tc>
                  <a:txBody>
                    <a:bodyPr/>
                    <a:lstStyle/>
                    <a:p>
                      <a:pPr algn="l" fontAlgn="b"/>
                      <a:r>
                        <a:rPr lang="en-GB" sz="1000" u="none" strike="noStrike" dirty="0">
                          <a:effectLst/>
                        </a:rPr>
                        <a:t>Orthopaedics</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26</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66</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92</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92.5%</a:t>
                      </a:r>
                      <a:endParaRPr lang="en-GB"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490101522"/>
                  </a:ext>
                </a:extLst>
              </a:tr>
              <a:tr h="178185">
                <a:tc>
                  <a:txBody>
                    <a:bodyPr/>
                    <a:lstStyle/>
                    <a:p>
                      <a:pPr algn="l" fontAlgn="b"/>
                      <a:r>
                        <a:rPr lang="en-GB" sz="1000" u="none" strike="noStrike" dirty="0">
                          <a:effectLst/>
                        </a:rPr>
                        <a:t>General Medicine</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0</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83</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83</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94.1%</a:t>
                      </a:r>
                      <a:endParaRPr lang="en-GB"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410827929"/>
                  </a:ext>
                </a:extLst>
              </a:tr>
              <a:tr h="178185">
                <a:tc>
                  <a:txBody>
                    <a:bodyPr/>
                    <a:lstStyle/>
                    <a:p>
                      <a:pPr algn="l" fontAlgn="b"/>
                      <a:r>
                        <a:rPr lang="en-GB" sz="1000" u="none" strike="noStrike" dirty="0">
                          <a:effectLst/>
                        </a:rPr>
                        <a:t>Gastroenterology</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8</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54</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62</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95.3%</a:t>
                      </a:r>
                      <a:endParaRPr lang="en-GB"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624192491"/>
                  </a:ext>
                </a:extLst>
              </a:tr>
              <a:tr h="178185">
                <a:tc>
                  <a:txBody>
                    <a:bodyPr/>
                    <a:lstStyle/>
                    <a:p>
                      <a:pPr algn="l" fontAlgn="b"/>
                      <a:r>
                        <a:rPr lang="en-GB" sz="1000" u="none" strike="noStrike" dirty="0">
                          <a:effectLst/>
                        </a:rPr>
                        <a:t>Restorative Dentistry</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0</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54</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54</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96.4%</a:t>
                      </a:r>
                      <a:endParaRPr lang="en-GB"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19680070"/>
                  </a:ext>
                </a:extLst>
              </a:tr>
              <a:tr h="178185">
                <a:tc>
                  <a:txBody>
                    <a:bodyPr/>
                    <a:lstStyle/>
                    <a:p>
                      <a:pPr algn="l" fontAlgn="b"/>
                      <a:r>
                        <a:rPr lang="en-GB" sz="1000" u="none" strike="noStrike" dirty="0">
                          <a:effectLst/>
                        </a:rPr>
                        <a:t>Rheumatology</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8</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43</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51</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97.3%</a:t>
                      </a:r>
                      <a:endParaRPr lang="en-GB"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138993783"/>
                  </a:ext>
                </a:extLst>
              </a:tr>
              <a:tr h="178185">
                <a:tc>
                  <a:txBody>
                    <a:bodyPr/>
                    <a:lstStyle/>
                    <a:p>
                      <a:pPr algn="l" fontAlgn="b"/>
                      <a:r>
                        <a:rPr lang="en-GB" sz="1000" u="none" strike="noStrike" dirty="0">
                          <a:effectLst/>
                        </a:rPr>
                        <a:t>Colorectal</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11</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36</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47</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98.2%</a:t>
                      </a:r>
                      <a:endParaRPr lang="en-GB"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795042038"/>
                  </a:ext>
                </a:extLst>
              </a:tr>
              <a:tr h="178185">
                <a:tc>
                  <a:txBody>
                    <a:bodyPr/>
                    <a:lstStyle/>
                    <a:p>
                      <a:pPr algn="l" fontAlgn="b"/>
                      <a:r>
                        <a:rPr lang="en-GB" sz="1000" u="none" strike="noStrike" dirty="0">
                          <a:effectLst/>
                        </a:rPr>
                        <a:t>Oral Surgery</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0</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32</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32</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98.9%</a:t>
                      </a:r>
                      <a:endParaRPr lang="en-GB"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129758948"/>
                  </a:ext>
                </a:extLst>
              </a:tr>
              <a:tr h="178185">
                <a:tc>
                  <a:txBody>
                    <a:bodyPr/>
                    <a:lstStyle/>
                    <a:p>
                      <a:pPr algn="l" fontAlgn="b"/>
                      <a:r>
                        <a:rPr lang="en-GB" sz="1000" u="none" strike="noStrike" dirty="0">
                          <a:effectLst/>
                        </a:rPr>
                        <a:t>General Surgery</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21</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4</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25</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99.3%</a:t>
                      </a:r>
                      <a:endParaRPr lang="en-GB"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980365143"/>
                  </a:ext>
                </a:extLst>
              </a:tr>
              <a:tr h="178185">
                <a:tc>
                  <a:txBody>
                    <a:bodyPr/>
                    <a:lstStyle/>
                    <a:p>
                      <a:pPr algn="l" fontAlgn="b"/>
                      <a:r>
                        <a:rPr lang="en-GB" sz="1000" u="none" strike="noStrike" dirty="0">
                          <a:effectLst/>
                        </a:rPr>
                        <a:t>Cardiology</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3</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18</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21</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99.7%</a:t>
                      </a:r>
                      <a:endParaRPr lang="en-GB"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476126556"/>
                  </a:ext>
                </a:extLst>
              </a:tr>
              <a:tr h="178185">
                <a:tc>
                  <a:txBody>
                    <a:bodyPr/>
                    <a:lstStyle/>
                    <a:p>
                      <a:pPr algn="l" fontAlgn="b"/>
                      <a:r>
                        <a:rPr lang="en-GB" sz="1000" u="none" strike="noStrike" dirty="0">
                          <a:effectLst/>
                        </a:rPr>
                        <a:t>Stroke Medicine</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0</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6</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6</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99.8%</a:t>
                      </a:r>
                      <a:endParaRPr lang="en-GB"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698234204"/>
                  </a:ext>
                </a:extLst>
              </a:tr>
              <a:tr h="178185">
                <a:tc>
                  <a:txBody>
                    <a:bodyPr/>
                    <a:lstStyle/>
                    <a:p>
                      <a:pPr algn="l" fontAlgn="b"/>
                      <a:r>
                        <a:rPr lang="en-GB" sz="1000" u="none" strike="noStrike" dirty="0">
                          <a:effectLst/>
                        </a:rPr>
                        <a:t>Anaesthetics</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0</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2</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2</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99.9%</a:t>
                      </a:r>
                      <a:endParaRPr lang="en-GB"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009514423"/>
                  </a:ext>
                </a:extLst>
              </a:tr>
              <a:tr h="178185">
                <a:tc>
                  <a:txBody>
                    <a:bodyPr/>
                    <a:lstStyle/>
                    <a:p>
                      <a:pPr algn="l" fontAlgn="b"/>
                      <a:r>
                        <a:rPr lang="en-GB" sz="1000" u="none" strike="noStrike" dirty="0">
                          <a:effectLst/>
                        </a:rPr>
                        <a:t>Upper GI Surgery</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0</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2</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2</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99.9%</a:t>
                      </a:r>
                      <a:endParaRPr lang="en-GB"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209475841"/>
                  </a:ext>
                </a:extLst>
              </a:tr>
              <a:tr h="178185">
                <a:tc>
                  <a:txBody>
                    <a:bodyPr/>
                    <a:lstStyle/>
                    <a:p>
                      <a:pPr algn="l" fontAlgn="b"/>
                      <a:r>
                        <a:rPr lang="en-GB" sz="1000" u="none" strike="noStrike" dirty="0">
                          <a:effectLst/>
                        </a:rPr>
                        <a:t>Orthodontics</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0</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1</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1</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99.9%</a:t>
                      </a:r>
                      <a:endParaRPr lang="en-GB"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857034821"/>
                  </a:ext>
                </a:extLst>
              </a:tr>
              <a:tr h="178185">
                <a:tc>
                  <a:txBody>
                    <a:bodyPr/>
                    <a:lstStyle/>
                    <a:p>
                      <a:pPr algn="l" fontAlgn="b"/>
                      <a:r>
                        <a:rPr lang="en-GB" sz="1000" u="none" strike="noStrike" dirty="0">
                          <a:effectLst/>
                        </a:rPr>
                        <a:t>Paediatrics</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0</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1</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1</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100.0%</a:t>
                      </a:r>
                      <a:endParaRPr lang="en-GB"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532540988"/>
                  </a:ext>
                </a:extLst>
              </a:tr>
              <a:tr h="178185">
                <a:tc>
                  <a:txBody>
                    <a:bodyPr/>
                    <a:lstStyle/>
                    <a:p>
                      <a:pPr algn="l" fontAlgn="b"/>
                      <a:r>
                        <a:rPr lang="en-GB" sz="1000" u="none" strike="noStrike" dirty="0">
                          <a:effectLst/>
                        </a:rPr>
                        <a:t>Gynaecology</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0</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1</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1</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100.0%</a:t>
                      </a:r>
                      <a:endParaRPr lang="en-GB"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48872046"/>
                  </a:ext>
                </a:extLst>
              </a:tr>
              <a:tr h="178185">
                <a:tc>
                  <a:txBody>
                    <a:bodyPr/>
                    <a:lstStyle/>
                    <a:p>
                      <a:pPr algn="l" fontAlgn="b"/>
                      <a:r>
                        <a:rPr lang="en-GB" sz="1000" u="none" strike="noStrike" dirty="0">
                          <a:effectLst/>
                        </a:rPr>
                        <a:t>Respiratory Medicine</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0</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1</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1</a:t>
                      </a:r>
                      <a:endParaRPr lang="en-GB" sz="1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100.0%</a:t>
                      </a:r>
                      <a:endParaRPr lang="en-GB"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914451297"/>
                  </a:ext>
                </a:extLst>
              </a:tr>
              <a:tr h="178185">
                <a:tc>
                  <a:txBody>
                    <a:bodyPr/>
                    <a:lstStyle/>
                    <a:p>
                      <a:pPr algn="l" fontAlgn="b"/>
                      <a:endParaRPr lang="en-GB" sz="1000" b="1"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n-GB" sz="1000" b="1"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000" u="none" strike="noStrike" dirty="0">
                          <a:effectLst/>
                        </a:rPr>
                        <a:t>4859</a:t>
                      </a:r>
                      <a:endParaRPr lang="en-GB" sz="1000" b="1"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n-GB" sz="1000" b="1"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n-GB" sz="1000" b="1"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221019819"/>
                  </a:ext>
                </a:extLst>
              </a:tr>
            </a:tbl>
          </a:graphicData>
        </a:graphic>
      </p:graphicFrame>
    </p:spTree>
    <p:extLst>
      <p:ext uri="{BB962C8B-B14F-4D97-AF65-F5344CB8AC3E}">
        <p14:creationId xmlns:p14="http://schemas.microsoft.com/office/powerpoint/2010/main" val="29438325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4554126" y="332011"/>
            <a:ext cx="3268944" cy="578660"/>
          </a:xfrm>
          <a:prstGeom prst="rect">
            <a:avLst/>
          </a:prstGeom>
        </p:spPr>
        <p:txBody>
          <a:bodyPr vert="horz" lIns="0" tIns="0" rIns="0" bIns="0" rtlCol="0" anchor="t" anchorCtr="0">
            <a:no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b="1" dirty="0">
                <a:solidFill>
                  <a:schemeClr val="bg1"/>
                </a:solidFill>
                <a:latin typeface="Verdana"/>
                <a:ea typeface="Verdana"/>
              </a:rPr>
              <a:t>Guidance</a:t>
            </a:r>
            <a:endParaRPr kumimoji="0" lang="en-GB" b="0" i="0" u="none" strike="noStrike" kern="1200" cap="none" spc="-150" normalizeH="0" baseline="0" noProof="0" dirty="0">
              <a:ln>
                <a:noFill/>
              </a:ln>
              <a:solidFill>
                <a:srgbClr val="E60E65"/>
              </a:solidFill>
              <a:effectLst/>
              <a:uLnTx/>
              <a:uFillTx/>
              <a:latin typeface="Verdana" panose="020B0604030504040204" pitchFamily="34" charset="0"/>
              <a:ea typeface="Verdana" panose="020B0604030504040204" pitchFamily="34" charset="0"/>
              <a:cs typeface="+mj-cs"/>
            </a:endParaRPr>
          </a:p>
        </p:txBody>
      </p:sp>
      <p:sp>
        <p:nvSpPr>
          <p:cNvPr id="25" name="Rectangle 24">
            <a:extLst>
              <a:ext uri="{FF2B5EF4-FFF2-40B4-BE49-F238E27FC236}">
                <a16:creationId xmlns:a16="http://schemas.microsoft.com/office/drawing/2014/main" id="{4C3F4219-9684-46FD-85B0-7DC45CFFE3C3}"/>
              </a:ext>
            </a:extLst>
          </p:cNvPr>
          <p:cNvSpPr/>
          <p:nvPr/>
        </p:nvSpPr>
        <p:spPr>
          <a:xfrm>
            <a:off x="0" y="1481759"/>
            <a:ext cx="8704627" cy="461665"/>
          </a:xfrm>
          <a:prstGeom prst="rect">
            <a:avLst/>
          </a:prstGeom>
          <a:solidFill>
            <a:srgbClr val="2C4295"/>
          </a:solidFill>
          <a:ln>
            <a:solidFill>
              <a:srgbClr val="002060"/>
            </a:solidFill>
          </a:ln>
        </p:spPr>
        <p:txBody>
          <a:bodyPr wrap="none" lIns="91440" tIns="45720" rIns="91440" bIns="45720" anchor="t">
            <a:spAutoFit/>
          </a:bodyPr>
          <a:lstStyle/>
          <a:p>
            <a:pPr>
              <a:defRPr/>
            </a:pPr>
            <a:r>
              <a:rPr lang="en-GB" sz="2400" b="1" dirty="0">
                <a:solidFill>
                  <a:schemeClr val="bg2"/>
                </a:solidFill>
                <a:latin typeface="Verdana"/>
                <a:ea typeface="Verdana"/>
              </a:rPr>
              <a:t>External Guidance influencing with NHS Planning</a:t>
            </a:r>
            <a:endParaRPr kumimoji="0" lang="en-GB" sz="2400" b="1" i="0" u="none" strike="noStrike" kern="1200" cap="none" spc="0" normalizeH="0" baseline="0" noProof="0" dirty="0">
              <a:ln>
                <a:noFill/>
              </a:ln>
              <a:solidFill>
                <a:schemeClr val="bg2"/>
              </a:solidFill>
              <a:effectLst/>
              <a:uLnTx/>
              <a:uFillTx/>
              <a:latin typeface="Verdana" panose="020B0604030504040204" pitchFamily="34" charset="0"/>
              <a:ea typeface="Verdana" panose="020B0604030504040204" pitchFamily="34" charset="0"/>
            </a:endParaRPr>
          </a:p>
        </p:txBody>
      </p:sp>
      <p:sp>
        <p:nvSpPr>
          <p:cNvPr id="26" name="Footer Placeholder 5">
            <a:extLst>
              <a:ext uri="{FF2B5EF4-FFF2-40B4-BE49-F238E27FC236}">
                <a16:creationId xmlns:a16="http://schemas.microsoft.com/office/drawing/2014/main" id="{79E31BD0-B25A-4D8D-8E57-3653EE6E580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pic>
        <p:nvPicPr>
          <p:cNvPr id="7" name="Picture 6">
            <a:extLst>
              <a:ext uri="{FF2B5EF4-FFF2-40B4-BE49-F238E27FC236}">
                <a16:creationId xmlns:a16="http://schemas.microsoft.com/office/drawing/2014/main" id="{3E323A10-51BC-4AB3-9BB5-C3956362E2B1}"/>
              </a:ext>
            </a:extLst>
          </p:cNvPr>
          <p:cNvPicPr>
            <a:picLocks noChangeAspect="1"/>
          </p:cNvPicPr>
          <p:nvPr/>
        </p:nvPicPr>
        <p:blipFill>
          <a:blip r:embed="rId10"/>
          <a:stretch>
            <a:fillRect/>
          </a:stretch>
        </p:blipFill>
        <p:spPr>
          <a:xfrm>
            <a:off x="1349130" y="2029029"/>
            <a:ext cx="8925973" cy="4280291"/>
          </a:xfrm>
          <a:prstGeom prst="rect">
            <a:avLst/>
          </a:prstGeom>
        </p:spPr>
      </p:pic>
    </p:spTree>
    <p:extLst>
      <p:ext uri="{BB962C8B-B14F-4D97-AF65-F5344CB8AC3E}">
        <p14:creationId xmlns:p14="http://schemas.microsoft.com/office/powerpoint/2010/main" val="2235390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3763883" y="352752"/>
            <a:ext cx="4985555" cy="684128"/>
          </a:xfrm>
          <a:prstGeom prst="rect">
            <a:avLst/>
          </a:prstGeom>
        </p:spPr>
        <p:txBody>
          <a:bodyPr vert="horz" lIns="0" tIns="0" rIns="0" bIns="0" rtlCol="0" anchor="t" anchorCtr="0">
            <a:norm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150" normalizeH="0" baseline="0" noProof="0" dirty="0">
                <a:ln>
                  <a:noFill/>
                </a:ln>
                <a:solidFill>
                  <a:schemeClr val="bg1"/>
                </a:solidFill>
                <a:effectLst/>
                <a:uLnTx/>
                <a:uFillTx/>
                <a:latin typeface="Verdana"/>
                <a:ea typeface="Verdana"/>
                <a:cs typeface="+mj-cs"/>
              </a:rPr>
              <a:t>Planned Care</a:t>
            </a:r>
            <a:endParaRPr kumimoji="0" lang="en-GB" sz="3600" b="0" i="0" u="none" strike="noStrike" kern="1200" cap="none" spc="-150" normalizeH="0" baseline="0" noProof="0" dirty="0">
              <a:ln>
                <a:noFill/>
              </a:ln>
              <a:solidFill>
                <a:schemeClr val="bg1"/>
              </a:solidFill>
              <a:effectLst/>
              <a:uLnTx/>
              <a:uFillTx/>
              <a:cs typeface="+mj-cs"/>
            </a:endParaRPr>
          </a:p>
        </p:txBody>
      </p:sp>
      <p:sp>
        <p:nvSpPr>
          <p:cNvPr id="24" name="Content Placeholder 6"/>
          <p:cNvSpPr>
            <a:spLocks noGrp="1"/>
          </p:cNvSpPr>
          <p:nvPr>
            <p:ph idx="1"/>
          </p:nvPr>
        </p:nvSpPr>
        <p:spPr>
          <a:xfrm>
            <a:off x="744000" y="1457222"/>
            <a:ext cx="10704000" cy="4695235"/>
          </a:xfrm>
        </p:spPr>
        <p:txBody>
          <a:bodyPr>
            <a:normAutofit/>
          </a:bodyPr>
          <a:lstStyle/>
          <a:p>
            <a:endParaRPr lang="en-GB" sz="18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p:txBody>
      </p:sp>
      <p:sp>
        <p:nvSpPr>
          <p:cNvPr id="27" name="Footer Placeholder 5">
            <a:extLst>
              <a:ext uri="{FF2B5EF4-FFF2-40B4-BE49-F238E27FC236}">
                <a16:creationId xmlns:a16="http://schemas.microsoft.com/office/drawing/2014/main" id="{83F8DF6D-FA82-4CA3-B914-8BCCEF3175D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8" name="Rectangle 27">
            <a:extLst>
              <a:ext uri="{FF2B5EF4-FFF2-40B4-BE49-F238E27FC236}">
                <a16:creationId xmlns:a16="http://schemas.microsoft.com/office/drawing/2014/main" id="{29821027-AD2A-4700-AE5D-4D48DD7D99F7}"/>
              </a:ext>
            </a:extLst>
          </p:cNvPr>
          <p:cNvSpPr/>
          <p:nvPr/>
        </p:nvSpPr>
        <p:spPr>
          <a:xfrm>
            <a:off x="0" y="1481759"/>
            <a:ext cx="5042019" cy="461665"/>
          </a:xfrm>
          <a:prstGeom prst="rect">
            <a:avLst/>
          </a:prstGeom>
          <a:solidFill>
            <a:srgbClr val="2C4295"/>
          </a:solidFill>
          <a:ln>
            <a:solidFill>
              <a:srgbClr val="002060"/>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a:solidFill>
                  <a:prstClr val="white"/>
                </a:solidFill>
                <a:latin typeface="Verdana" panose="020B0604030504040204" pitchFamily="34" charset="0"/>
                <a:ea typeface="Verdana" panose="020B0604030504040204" pitchFamily="34" charset="0"/>
              </a:rPr>
              <a:t>Planned Care Improvement</a:t>
            </a:r>
            <a:endParaRPr kumimoji="0" lang="en-GB" sz="24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6" name="Content Placeholder 2">
            <a:extLst>
              <a:ext uri="{FF2B5EF4-FFF2-40B4-BE49-F238E27FC236}">
                <a16:creationId xmlns:a16="http://schemas.microsoft.com/office/drawing/2014/main" id="{1CA1ADA7-381D-43E0-A9FC-1C2DB0D4923F}"/>
              </a:ext>
            </a:extLst>
          </p:cNvPr>
          <p:cNvSpPr txBox="1">
            <a:spLocks/>
          </p:cNvSpPr>
          <p:nvPr/>
        </p:nvSpPr>
        <p:spPr>
          <a:xfrm>
            <a:off x="554317" y="2084442"/>
            <a:ext cx="10515600" cy="4351338"/>
          </a:xfrm>
          <a:prstGeom prst="rect">
            <a:avLst/>
          </a:prstGeom>
        </p:spPr>
        <p:txBody>
          <a:bodyPr vert="horz" lIns="0" tIns="0" rIns="0" bIns="0" rtlCol="0">
            <a:normAutofit fontScale="92500" lnSpcReduction="10000"/>
          </a:bodyPr>
          <a:lstStyle>
            <a:lvl1pPr marL="0" indent="0" algn="l" defTabSz="914400" rtl="0" eaLnBrk="1" latinLnBrk="0" hangingPunct="1">
              <a:spcBef>
                <a:spcPts val="1200"/>
              </a:spcBef>
              <a:buFont typeface="Arial" pitchFamily="34" charset="0"/>
              <a:buNone/>
              <a:defRPr sz="2000" b="0" i="0" kern="1200" baseline="0">
                <a:solidFill>
                  <a:srgbClr val="211973"/>
                </a:solidFill>
                <a:latin typeface="Verdana" panose="020B0604030504040204" pitchFamily="34" charset="0"/>
                <a:ea typeface="Verdana" panose="020B0604030504040204" pitchFamily="34" charset="0"/>
                <a:cs typeface="+mn-cs"/>
              </a:defRPr>
            </a:lvl1pPr>
            <a:lvl2pPr marL="0" indent="0" algn="l" defTabSz="914400" rtl="0" eaLnBrk="1" latinLnBrk="0" hangingPunct="1">
              <a:spcBef>
                <a:spcPts val="600"/>
              </a:spcBef>
              <a:buFontTx/>
              <a:buNone/>
              <a:defRPr sz="1800" kern="1200" baseline="0">
                <a:solidFill>
                  <a:schemeClr val="tx1"/>
                </a:solidFill>
                <a:latin typeface="Verdana" panose="020B0604030504040204" pitchFamily="34" charset="0"/>
                <a:ea typeface="Verdana" panose="020B0604030504040204" pitchFamily="34" charset="0"/>
                <a:cs typeface="+mn-cs"/>
              </a:defRPr>
            </a:lvl2pPr>
            <a:lvl3pPr marL="216000" indent="-216000" algn="l" defTabSz="914400" rtl="0" eaLnBrk="1" latinLnBrk="0" hangingPunct="1">
              <a:spcBef>
                <a:spcPts val="600"/>
              </a:spcBef>
              <a:buFont typeface="Arial" pitchFamily="34" charset="0"/>
              <a:buChar char="•"/>
              <a:defRPr sz="1800" kern="1200" baseline="0">
                <a:solidFill>
                  <a:schemeClr val="tx1"/>
                </a:solidFill>
                <a:latin typeface="Verdana" panose="020B0604030504040204" pitchFamily="34" charset="0"/>
                <a:ea typeface="Verdana" panose="020B0604030504040204" pitchFamily="34" charset="0"/>
                <a:cs typeface="+mn-cs"/>
              </a:defRPr>
            </a:lvl3pPr>
            <a:lvl4pPr marL="900000" indent="-288000" algn="l" defTabSz="914400" rtl="0" eaLnBrk="1" latinLnBrk="0" hangingPunct="1">
              <a:spcBef>
                <a:spcPts val="600"/>
              </a:spcBef>
              <a:buFont typeface="Arial" pitchFamily="34" charset="0"/>
              <a:buChar char="–"/>
              <a:defRPr sz="1600" kern="1200" baseline="0">
                <a:solidFill>
                  <a:schemeClr val="tx1"/>
                </a:solidFill>
                <a:latin typeface="Verdana" panose="020B0604030504040204" pitchFamily="34" charset="0"/>
                <a:ea typeface="Verdana" panose="020B0604030504040204" pitchFamily="34" charset="0"/>
                <a:cs typeface="+mn-cs"/>
              </a:defRPr>
            </a:lvl4pPr>
            <a:lvl5pPr marL="900000" indent="-288000" algn="l" defTabSz="914400" rtl="0" eaLnBrk="1" latinLnBrk="0" hangingPunct="1">
              <a:spcBef>
                <a:spcPct val="20000"/>
              </a:spcBef>
              <a:buFont typeface="+mj-lt"/>
              <a:buAutoNum type="arabicPeriod"/>
              <a:defRPr sz="1600" kern="1200" baseline="0">
                <a:solidFill>
                  <a:schemeClr val="tx1"/>
                </a:solidFill>
                <a:latin typeface="Verdana" panose="020B0604030504040204" pitchFamily="34" charset="0"/>
                <a:ea typeface="Verdana" panose="020B0604030504040204" pitchFamily="34"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a:t>End of June 2023 Targets</a:t>
            </a:r>
          </a:p>
          <a:p>
            <a:pPr lvl="1"/>
            <a:r>
              <a:rPr lang="en-GB" dirty="0"/>
              <a:t>Delivery of the </a:t>
            </a:r>
            <a:r>
              <a:rPr lang="en-GB" b="1" dirty="0"/>
              <a:t>104</a:t>
            </a:r>
            <a:r>
              <a:rPr lang="en-GB" dirty="0"/>
              <a:t> week target for </a:t>
            </a:r>
            <a:r>
              <a:rPr lang="en-GB" b="1" dirty="0"/>
              <a:t>stage 4 </a:t>
            </a:r>
            <a:r>
              <a:rPr lang="en-GB" dirty="0"/>
              <a:t>in all specialties excluding </a:t>
            </a:r>
          </a:p>
          <a:p>
            <a:pPr lvl="2"/>
            <a:r>
              <a:rPr lang="en-GB" dirty="0"/>
              <a:t>Gynaecology – end Q2</a:t>
            </a:r>
          </a:p>
          <a:p>
            <a:pPr lvl="2"/>
            <a:r>
              <a:rPr lang="en-GB" dirty="0"/>
              <a:t>ENT  - end Q3 </a:t>
            </a:r>
          </a:p>
          <a:p>
            <a:pPr lvl="2"/>
            <a:r>
              <a:rPr lang="en-GB" dirty="0"/>
              <a:t>Urology – end Q3</a:t>
            </a:r>
          </a:p>
          <a:p>
            <a:pPr lvl="1"/>
            <a:r>
              <a:rPr lang="en-GB" dirty="0"/>
              <a:t>Delivery of the </a:t>
            </a:r>
            <a:r>
              <a:rPr lang="en-GB" b="1" dirty="0"/>
              <a:t>52 week </a:t>
            </a:r>
            <a:r>
              <a:rPr lang="en-GB" dirty="0"/>
              <a:t>target for </a:t>
            </a:r>
            <a:r>
              <a:rPr lang="en-GB" b="1" dirty="0"/>
              <a:t>stage 1 </a:t>
            </a:r>
            <a:r>
              <a:rPr lang="en-GB" dirty="0"/>
              <a:t>in all specialties excluding </a:t>
            </a:r>
          </a:p>
          <a:p>
            <a:pPr lvl="2"/>
            <a:r>
              <a:rPr lang="en-GB" dirty="0"/>
              <a:t>Ophthalmology – end Q3</a:t>
            </a:r>
          </a:p>
          <a:p>
            <a:pPr lvl="2"/>
            <a:r>
              <a:rPr lang="en-GB" dirty="0"/>
              <a:t>ENT – end Q3 </a:t>
            </a:r>
          </a:p>
          <a:p>
            <a:pPr lvl="2"/>
            <a:r>
              <a:rPr lang="en-GB" dirty="0"/>
              <a:t>Dermatology – end Q2</a:t>
            </a:r>
          </a:p>
          <a:p>
            <a:pPr lvl="2"/>
            <a:r>
              <a:rPr lang="en-GB" dirty="0"/>
              <a:t>Urology – end Q3 </a:t>
            </a:r>
          </a:p>
          <a:p>
            <a:pPr lvl="2"/>
            <a:r>
              <a:rPr lang="en-GB" dirty="0"/>
              <a:t>Orthodontics/Restorative dentistry</a:t>
            </a:r>
          </a:p>
          <a:p>
            <a:r>
              <a:rPr lang="en-GB" dirty="0"/>
              <a:t>End of March 2024</a:t>
            </a:r>
          </a:p>
          <a:p>
            <a:pPr lvl="1"/>
            <a:r>
              <a:rPr lang="en-GB" dirty="0"/>
              <a:t>Working towards a </a:t>
            </a:r>
            <a:r>
              <a:rPr lang="en-GB" b="1" dirty="0"/>
              <a:t>78 </a:t>
            </a:r>
            <a:r>
              <a:rPr lang="en-GB" dirty="0"/>
              <a:t>week RTT position </a:t>
            </a:r>
          </a:p>
        </p:txBody>
      </p:sp>
    </p:spTree>
    <p:extLst>
      <p:ext uri="{BB962C8B-B14F-4D97-AF65-F5344CB8AC3E}">
        <p14:creationId xmlns:p14="http://schemas.microsoft.com/office/powerpoint/2010/main" val="14934943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3763883" y="352752"/>
            <a:ext cx="4985555" cy="684128"/>
          </a:xfrm>
          <a:prstGeom prst="rect">
            <a:avLst/>
          </a:prstGeom>
        </p:spPr>
        <p:txBody>
          <a:bodyPr vert="horz" lIns="0" tIns="0" rIns="0" bIns="0" rtlCol="0" anchor="t" anchorCtr="0">
            <a:norm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150" normalizeH="0" baseline="0" noProof="0" dirty="0">
                <a:ln>
                  <a:noFill/>
                </a:ln>
                <a:solidFill>
                  <a:schemeClr val="bg1"/>
                </a:solidFill>
                <a:effectLst/>
                <a:uLnTx/>
                <a:uFillTx/>
                <a:latin typeface="Verdana"/>
                <a:ea typeface="Verdana"/>
                <a:cs typeface="+mj-cs"/>
              </a:rPr>
              <a:t>Planned Care</a:t>
            </a:r>
            <a:endParaRPr kumimoji="0" lang="en-GB" sz="3600" b="0" i="0" u="none" strike="noStrike" kern="1200" cap="none" spc="-150" normalizeH="0" baseline="0" noProof="0" dirty="0">
              <a:ln>
                <a:noFill/>
              </a:ln>
              <a:solidFill>
                <a:schemeClr val="bg1"/>
              </a:solidFill>
              <a:effectLst/>
              <a:uLnTx/>
              <a:uFillTx/>
              <a:cs typeface="+mj-cs"/>
            </a:endParaRPr>
          </a:p>
        </p:txBody>
      </p:sp>
      <p:sp>
        <p:nvSpPr>
          <p:cNvPr id="24" name="Content Placeholder 6"/>
          <p:cNvSpPr>
            <a:spLocks noGrp="1"/>
          </p:cNvSpPr>
          <p:nvPr>
            <p:ph idx="1"/>
          </p:nvPr>
        </p:nvSpPr>
        <p:spPr>
          <a:xfrm>
            <a:off x="744000" y="1457222"/>
            <a:ext cx="10704000" cy="4695235"/>
          </a:xfrm>
        </p:spPr>
        <p:txBody>
          <a:bodyPr>
            <a:normAutofit/>
          </a:bodyPr>
          <a:lstStyle/>
          <a:p>
            <a:endParaRPr lang="en-GB" sz="18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p:txBody>
      </p:sp>
      <p:sp>
        <p:nvSpPr>
          <p:cNvPr id="27" name="Footer Placeholder 5">
            <a:extLst>
              <a:ext uri="{FF2B5EF4-FFF2-40B4-BE49-F238E27FC236}">
                <a16:creationId xmlns:a16="http://schemas.microsoft.com/office/drawing/2014/main" id="{83F8DF6D-FA82-4CA3-B914-8BCCEF3175D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8" name="Rectangle 27">
            <a:extLst>
              <a:ext uri="{FF2B5EF4-FFF2-40B4-BE49-F238E27FC236}">
                <a16:creationId xmlns:a16="http://schemas.microsoft.com/office/drawing/2014/main" id="{29821027-AD2A-4700-AE5D-4D48DD7D99F7}"/>
              </a:ext>
            </a:extLst>
          </p:cNvPr>
          <p:cNvSpPr/>
          <p:nvPr/>
        </p:nvSpPr>
        <p:spPr>
          <a:xfrm>
            <a:off x="0" y="1481759"/>
            <a:ext cx="5042019" cy="461665"/>
          </a:xfrm>
          <a:prstGeom prst="rect">
            <a:avLst/>
          </a:prstGeom>
          <a:solidFill>
            <a:srgbClr val="2C4295"/>
          </a:solidFill>
          <a:ln>
            <a:solidFill>
              <a:srgbClr val="002060"/>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a:solidFill>
                  <a:prstClr val="white"/>
                </a:solidFill>
                <a:latin typeface="Verdana" panose="020B0604030504040204" pitchFamily="34" charset="0"/>
                <a:ea typeface="Verdana" panose="020B0604030504040204" pitchFamily="34" charset="0"/>
              </a:rPr>
              <a:t>Planned Care Improvement</a:t>
            </a:r>
            <a:endParaRPr kumimoji="0" lang="en-GB" sz="24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5" name="Content Placeholder 3">
            <a:extLst>
              <a:ext uri="{FF2B5EF4-FFF2-40B4-BE49-F238E27FC236}">
                <a16:creationId xmlns:a16="http://schemas.microsoft.com/office/drawing/2014/main" id="{605E05DE-6DA3-4501-B1EA-A9F532BBFB01}"/>
              </a:ext>
            </a:extLst>
          </p:cNvPr>
          <p:cNvSpPr txBox="1">
            <a:spLocks/>
          </p:cNvSpPr>
          <p:nvPr/>
        </p:nvSpPr>
        <p:spPr>
          <a:xfrm>
            <a:off x="533150" y="2142766"/>
            <a:ext cx="5181600" cy="3911452"/>
          </a:xfrm>
          <a:prstGeom prst="rect">
            <a:avLst/>
          </a:prstGeom>
        </p:spPr>
        <p:txBody>
          <a:bodyPr vert="horz" lIns="0" tIns="0" rIns="0" bIns="0" rtlCol="0">
            <a:normAutofit/>
          </a:bodyPr>
          <a:lstStyle>
            <a:lvl1pPr marL="0" indent="0" algn="l" defTabSz="914400" rtl="0" eaLnBrk="1" latinLnBrk="0" hangingPunct="1">
              <a:spcBef>
                <a:spcPts val="1200"/>
              </a:spcBef>
              <a:buFont typeface="Arial" pitchFamily="34" charset="0"/>
              <a:buNone/>
              <a:defRPr sz="2000" b="0" i="0" kern="1200" baseline="0">
                <a:solidFill>
                  <a:srgbClr val="211973"/>
                </a:solidFill>
                <a:latin typeface="Verdana" panose="020B0604030504040204" pitchFamily="34" charset="0"/>
                <a:ea typeface="Verdana" panose="020B0604030504040204" pitchFamily="34" charset="0"/>
                <a:cs typeface="+mn-cs"/>
              </a:defRPr>
            </a:lvl1pPr>
            <a:lvl2pPr marL="0" indent="0" algn="l" defTabSz="914400" rtl="0" eaLnBrk="1" latinLnBrk="0" hangingPunct="1">
              <a:spcBef>
                <a:spcPts val="600"/>
              </a:spcBef>
              <a:buFontTx/>
              <a:buNone/>
              <a:defRPr sz="1800" kern="1200" baseline="0">
                <a:solidFill>
                  <a:schemeClr val="tx1"/>
                </a:solidFill>
                <a:latin typeface="Verdana" panose="020B0604030504040204" pitchFamily="34" charset="0"/>
                <a:ea typeface="Verdana" panose="020B0604030504040204" pitchFamily="34" charset="0"/>
                <a:cs typeface="+mn-cs"/>
              </a:defRPr>
            </a:lvl2pPr>
            <a:lvl3pPr marL="216000" indent="-216000" algn="l" defTabSz="914400" rtl="0" eaLnBrk="1" latinLnBrk="0" hangingPunct="1">
              <a:spcBef>
                <a:spcPts val="600"/>
              </a:spcBef>
              <a:buFont typeface="Arial" pitchFamily="34" charset="0"/>
              <a:buChar char="•"/>
              <a:defRPr sz="1800" kern="1200" baseline="0">
                <a:solidFill>
                  <a:schemeClr val="tx1"/>
                </a:solidFill>
                <a:latin typeface="Verdana" panose="020B0604030504040204" pitchFamily="34" charset="0"/>
                <a:ea typeface="Verdana" panose="020B0604030504040204" pitchFamily="34" charset="0"/>
                <a:cs typeface="+mn-cs"/>
              </a:defRPr>
            </a:lvl3pPr>
            <a:lvl4pPr marL="900000" indent="-288000" algn="l" defTabSz="914400" rtl="0" eaLnBrk="1" latinLnBrk="0" hangingPunct="1">
              <a:spcBef>
                <a:spcPts val="600"/>
              </a:spcBef>
              <a:buFont typeface="Arial" pitchFamily="34" charset="0"/>
              <a:buChar char="–"/>
              <a:defRPr sz="1600" kern="1200" baseline="0">
                <a:solidFill>
                  <a:schemeClr val="tx1"/>
                </a:solidFill>
                <a:latin typeface="Verdana" panose="020B0604030504040204" pitchFamily="34" charset="0"/>
                <a:ea typeface="Verdana" panose="020B0604030504040204" pitchFamily="34" charset="0"/>
                <a:cs typeface="+mn-cs"/>
              </a:defRPr>
            </a:lvl4pPr>
            <a:lvl5pPr marL="900000" indent="-288000" algn="l" defTabSz="914400" rtl="0" eaLnBrk="1" latinLnBrk="0" hangingPunct="1">
              <a:spcBef>
                <a:spcPct val="20000"/>
              </a:spcBef>
              <a:buFont typeface="+mj-lt"/>
              <a:buAutoNum type="arabicPeriod"/>
              <a:defRPr sz="1600" kern="1200" baseline="0">
                <a:solidFill>
                  <a:schemeClr val="tx1"/>
                </a:solidFill>
                <a:latin typeface="Verdana" panose="020B0604030504040204" pitchFamily="34" charset="0"/>
                <a:ea typeface="Verdana" panose="020B0604030504040204" pitchFamily="34"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a:t>Stage 1 </a:t>
            </a:r>
          </a:p>
          <a:p>
            <a:pPr lvl="1"/>
            <a:r>
              <a:rPr lang="en-GB" sz="2000" dirty="0"/>
              <a:t>Outpatient Capacity </a:t>
            </a:r>
          </a:p>
          <a:p>
            <a:pPr lvl="1"/>
            <a:r>
              <a:rPr lang="en-GB" sz="2000" dirty="0"/>
              <a:t>Unwarranted levels of demand in key specialties</a:t>
            </a:r>
          </a:p>
          <a:p>
            <a:pPr lvl="1"/>
            <a:endParaRPr lang="en-GB" sz="2000" dirty="0"/>
          </a:p>
          <a:p>
            <a:endParaRPr lang="en-GB" dirty="0"/>
          </a:p>
          <a:p>
            <a:r>
              <a:rPr lang="en-GB" dirty="0"/>
              <a:t>Stage 4 </a:t>
            </a:r>
          </a:p>
          <a:p>
            <a:pPr lvl="1"/>
            <a:r>
              <a:rPr lang="en-GB" sz="2000" dirty="0"/>
              <a:t>Theatre capacity challenges</a:t>
            </a:r>
          </a:p>
          <a:p>
            <a:pPr lvl="1"/>
            <a:r>
              <a:rPr lang="en-GB" sz="2000" dirty="0"/>
              <a:t>Consultant capacity in key </a:t>
            </a:r>
          </a:p>
          <a:p>
            <a:endParaRPr lang="en-GB" dirty="0"/>
          </a:p>
          <a:p>
            <a:endParaRPr lang="en-GB" dirty="0"/>
          </a:p>
          <a:p>
            <a:endParaRPr lang="en-GB" dirty="0"/>
          </a:p>
          <a:p>
            <a:endParaRPr lang="en-GB" dirty="0"/>
          </a:p>
        </p:txBody>
      </p:sp>
      <p:sp>
        <p:nvSpPr>
          <p:cNvPr id="29" name="Content Placeholder 4">
            <a:extLst>
              <a:ext uri="{FF2B5EF4-FFF2-40B4-BE49-F238E27FC236}">
                <a16:creationId xmlns:a16="http://schemas.microsoft.com/office/drawing/2014/main" id="{E3355C32-EFEE-40C6-B51A-E4E0600B46FC}"/>
              </a:ext>
            </a:extLst>
          </p:cNvPr>
          <p:cNvSpPr txBox="1">
            <a:spLocks/>
          </p:cNvSpPr>
          <p:nvPr/>
        </p:nvSpPr>
        <p:spPr>
          <a:xfrm>
            <a:off x="5925600" y="2189291"/>
            <a:ext cx="5181600" cy="3911452"/>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Stage 1 </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Additional outsourcing prior to </a:t>
            </a: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March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23</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Additional appointments to key specialties </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Application of new INNU policy</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Establishment of interface services in Dermatology and ENT </a:t>
            </a:r>
          </a:p>
          <a:p>
            <a:pPr marL="0" marR="0" lvl="0" indent="0" algn="l" defTabSz="914400" rtl="0" eaLnBrk="1" fontAlgn="auto" latinLnBrk="0" hangingPunct="1">
              <a:lnSpc>
                <a:spcPct val="90000"/>
              </a:lnSpc>
              <a:spcBef>
                <a:spcPts val="1000"/>
              </a:spcBef>
              <a:spcAft>
                <a:spcPts val="0"/>
              </a:spcAft>
              <a:buClrTx/>
              <a:buSz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Stage 4 </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Additional insourcing to open 2 theatres at POW</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Revised Orthopaedic Trauma model </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Centralisation of Urology and H&amp;N oncalls </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Application of new INNU policy</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486300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3763883" y="352752"/>
            <a:ext cx="4985555" cy="684128"/>
          </a:xfrm>
          <a:prstGeom prst="rect">
            <a:avLst/>
          </a:prstGeom>
        </p:spPr>
        <p:txBody>
          <a:bodyPr vert="horz" lIns="0" tIns="0" rIns="0" bIns="0" rtlCol="0" anchor="t" anchorCtr="0">
            <a:norm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150" normalizeH="0" baseline="0" noProof="0" dirty="0">
                <a:ln>
                  <a:noFill/>
                </a:ln>
                <a:solidFill>
                  <a:schemeClr val="bg1"/>
                </a:solidFill>
                <a:effectLst/>
                <a:uLnTx/>
                <a:uFillTx/>
                <a:latin typeface="Verdana"/>
                <a:ea typeface="Verdana"/>
                <a:cs typeface="+mj-cs"/>
              </a:rPr>
              <a:t>Planned Care</a:t>
            </a:r>
            <a:endParaRPr kumimoji="0" lang="en-GB" sz="3600" b="0" i="0" u="none" strike="noStrike" kern="1200" cap="none" spc="-150" normalizeH="0" baseline="0" noProof="0" dirty="0">
              <a:ln>
                <a:noFill/>
              </a:ln>
              <a:solidFill>
                <a:schemeClr val="bg1"/>
              </a:solidFill>
              <a:effectLst/>
              <a:uLnTx/>
              <a:uFillTx/>
              <a:cs typeface="+mj-cs"/>
            </a:endParaRPr>
          </a:p>
        </p:txBody>
      </p:sp>
      <p:sp>
        <p:nvSpPr>
          <p:cNvPr id="24" name="Content Placeholder 6"/>
          <p:cNvSpPr>
            <a:spLocks noGrp="1"/>
          </p:cNvSpPr>
          <p:nvPr>
            <p:ph idx="1"/>
          </p:nvPr>
        </p:nvSpPr>
        <p:spPr>
          <a:xfrm>
            <a:off x="744000" y="1457222"/>
            <a:ext cx="10704000" cy="4695235"/>
          </a:xfrm>
        </p:spPr>
        <p:txBody>
          <a:bodyPr>
            <a:normAutofit/>
          </a:bodyPr>
          <a:lstStyle/>
          <a:p>
            <a:endParaRPr lang="en-GB" sz="18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p:txBody>
      </p:sp>
      <p:sp>
        <p:nvSpPr>
          <p:cNvPr id="27" name="Footer Placeholder 5">
            <a:extLst>
              <a:ext uri="{FF2B5EF4-FFF2-40B4-BE49-F238E27FC236}">
                <a16:creationId xmlns:a16="http://schemas.microsoft.com/office/drawing/2014/main" id="{83F8DF6D-FA82-4CA3-B914-8BCCEF3175D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8" name="Rectangle 27">
            <a:extLst>
              <a:ext uri="{FF2B5EF4-FFF2-40B4-BE49-F238E27FC236}">
                <a16:creationId xmlns:a16="http://schemas.microsoft.com/office/drawing/2014/main" id="{29821027-AD2A-4700-AE5D-4D48DD7D99F7}"/>
              </a:ext>
            </a:extLst>
          </p:cNvPr>
          <p:cNvSpPr/>
          <p:nvPr/>
        </p:nvSpPr>
        <p:spPr>
          <a:xfrm>
            <a:off x="0" y="1481759"/>
            <a:ext cx="3965675" cy="461665"/>
          </a:xfrm>
          <a:prstGeom prst="rect">
            <a:avLst/>
          </a:prstGeom>
          <a:solidFill>
            <a:srgbClr val="2C4295"/>
          </a:solidFill>
          <a:ln>
            <a:solidFill>
              <a:srgbClr val="002060"/>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a:solidFill>
                  <a:prstClr val="white"/>
                </a:solidFill>
                <a:latin typeface="Verdana" panose="020B0604030504040204" pitchFamily="34" charset="0"/>
                <a:ea typeface="Verdana" panose="020B0604030504040204" pitchFamily="34" charset="0"/>
              </a:rPr>
              <a:t>Cancer Improvement</a:t>
            </a:r>
            <a:endParaRPr kumimoji="0" lang="en-GB" sz="24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pic>
        <p:nvPicPr>
          <p:cNvPr id="26" name="Content Placeholder 3">
            <a:extLst>
              <a:ext uri="{FF2B5EF4-FFF2-40B4-BE49-F238E27FC236}">
                <a16:creationId xmlns:a16="http://schemas.microsoft.com/office/drawing/2014/main" id="{C5B1F30F-3E11-4035-B85D-2D7BCB7A8E27}"/>
              </a:ext>
            </a:extLst>
          </p:cNvPr>
          <p:cNvPicPr>
            <a:picLocks noChangeAspect="1"/>
          </p:cNvPicPr>
          <p:nvPr/>
        </p:nvPicPr>
        <p:blipFill>
          <a:blip r:embed="rId10"/>
          <a:stretch>
            <a:fillRect/>
          </a:stretch>
        </p:blipFill>
        <p:spPr>
          <a:xfrm>
            <a:off x="883482" y="2254249"/>
            <a:ext cx="10515600" cy="4051937"/>
          </a:xfrm>
          <a:prstGeom prst="rect">
            <a:avLst/>
          </a:prstGeom>
        </p:spPr>
      </p:pic>
      <p:graphicFrame>
        <p:nvGraphicFramePr>
          <p:cNvPr id="30" name="Table 29">
            <a:extLst>
              <a:ext uri="{FF2B5EF4-FFF2-40B4-BE49-F238E27FC236}">
                <a16:creationId xmlns:a16="http://schemas.microsoft.com/office/drawing/2014/main" id="{61621475-6ECA-4D29-B82C-E1ACE3EC6E75}"/>
              </a:ext>
            </a:extLst>
          </p:cNvPr>
          <p:cNvGraphicFramePr>
            <a:graphicFrameLocks noGrp="1"/>
          </p:cNvGraphicFramePr>
          <p:nvPr>
            <p:extLst>
              <p:ext uri="{D42A27DB-BD31-4B8C-83A1-F6EECF244321}">
                <p14:modId xmlns:p14="http://schemas.microsoft.com/office/powerpoint/2010/main" val="3285765958"/>
              </p:ext>
            </p:extLst>
          </p:nvPr>
        </p:nvGraphicFramePr>
        <p:xfrm>
          <a:off x="4828102" y="1430872"/>
          <a:ext cx="6570980" cy="782828"/>
        </p:xfrm>
        <a:graphic>
          <a:graphicData uri="http://schemas.openxmlformats.org/drawingml/2006/table">
            <a:tbl>
              <a:tblPr firstRow="1" firstCol="1" bandRow="1">
                <a:tableStyleId>{5C22544A-7EE6-4342-B048-85BDC9FD1C3A}</a:tableStyleId>
              </a:tblPr>
              <a:tblGrid>
                <a:gridCol w="6570980">
                  <a:extLst>
                    <a:ext uri="{9D8B030D-6E8A-4147-A177-3AD203B41FA5}">
                      <a16:colId xmlns:a16="http://schemas.microsoft.com/office/drawing/2014/main" val="2990430226"/>
                    </a:ext>
                  </a:extLst>
                </a:gridCol>
              </a:tblGrid>
              <a:tr h="0">
                <a:tc>
                  <a:txBody>
                    <a:bodyPr/>
                    <a:lstStyle/>
                    <a:p>
                      <a:pPr>
                        <a:lnSpc>
                          <a:spcPct val="107000"/>
                        </a:lnSpc>
                        <a:spcAft>
                          <a:spcPts val="0"/>
                        </a:spcAft>
                      </a:pPr>
                      <a:r>
                        <a:rPr lang="en-GB" sz="1200" dirty="0">
                          <a:effectLst/>
                        </a:rPr>
                        <a:t>Reduction in backlog of patients waiting over 62 days to enable delivery of 75% of patients starting their first definitive cancer treatment 62 days from point of suspicion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56012333"/>
                  </a:ext>
                </a:extLst>
              </a:tr>
              <a:tr h="0">
                <a:tc>
                  <a:txBody>
                    <a:bodyPr/>
                    <a:lstStyle/>
                    <a:p>
                      <a:pPr marL="457200">
                        <a:lnSpc>
                          <a:spcPct val="107000"/>
                        </a:lnSpc>
                        <a:spcAft>
                          <a:spcPts val="0"/>
                        </a:spcAft>
                        <a:tabLst>
                          <a:tab pos="958850" algn="l"/>
                        </a:tabLst>
                      </a:pPr>
                      <a:r>
                        <a:rPr lang="en-GB" sz="1200" dirty="0">
                          <a:effectLst/>
                        </a:rPr>
                        <a:t>Implement the agreed national cancer pathways within the national target – demonstrating annual improvement toward achieving target by March 2026</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95671847"/>
                  </a:ext>
                </a:extLst>
              </a:tr>
            </a:tbl>
          </a:graphicData>
        </a:graphic>
      </p:graphicFrame>
    </p:spTree>
    <p:extLst>
      <p:ext uri="{BB962C8B-B14F-4D97-AF65-F5344CB8AC3E}">
        <p14:creationId xmlns:p14="http://schemas.microsoft.com/office/powerpoint/2010/main" val="26336958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3763883" y="352752"/>
            <a:ext cx="4985555" cy="684128"/>
          </a:xfrm>
          <a:prstGeom prst="rect">
            <a:avLst/>
          </a:prstGeom>
        </p:spPr>
        <p:txBody>
          <a:bodyPr vert="horz" lIns="0" tIns="0" rIns="0" bIns="0" rtlCol="0" anchor="t" anchorCtr="0">
            <a:norm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150" normalizeH="0" baseline="0" noProof="0" dirty="0">
                <a:ln>
                  <a:noFill/>
                </a:ln>
                <a:solidFill>
                  <a:schemeClr val="bg1"/>
                </a:solidFill>
                <a:effectLst/>
                <a:uLnTx/>
                <a:uFillTx/>
                <a:latin typeface="Verdana"/>
                <a:ea typeface="Verdana"/>
                <a:cs typeface="+mj-cs"/>
              </a:rPr>
              <a:t>Planned Care</a:t>
            </a:r>
            <a:endParaRPr kumimoji="0" lang="en-GB" sz="3600" b="0" i="0" u="none" strike="noStrike" kern="1200" cap="none" spc="-150" normalizeH="0" baseline="0" noProof="0" dirty="0">
              <a:ln>
                <a:noFill/>
              </a:ln>
              <a:solidFill>
                <a:schemeClr val="bg1"/>
              </a:solidFill>
              <a:effectLst/>
              <a:uLnTx/>
              <a:uFillTx/>
              <a:cs typeface="+mj-cs"/>
            </a:endParaRPr>
          </a:p>
        </p:txBody>
      </p:sp>
      <p:sp>
        <p:nvSpPr>
          <p:cNvPr id="24" name="Content Placeholder 6"/>
          <p:cNvSpPr>
            <a:spLocks noGrp="1"/>
          </p:cNvSpPr>
          <p:nvPr>
            <p:ph idx="1"/>
          </p:nvPr>
        </p:nvSpPr>
        <p:spPr>
          <a:xfrm>
            <a:off x="744000" y="1457222"/>
            <a:ext cx="10704000" cy="4695235"/>
          </a:xfrm>
        </p:spPr>
        <p:txBody>
          <a:bodyPr>
            <a:normAutofit/>
          </a:bodyPr>
          <a:lstStyle/>
          <a:p>
            <a:endParaRPr lang="en-GB" sz="18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p:txBody>
      </p:sp>
      <p:sp>
        <p:nvSpPr>
          <p:cNvPr id="27" name="Footer Placeholder 5">
            <a:extLst>
              <a:ext uri="{FF2B5EF4-FFF2-40B4-BE49-F238E27FC236}">
                <a16:creationId xmlns:a16="http://schemas.microsoft.com/office/drawing/2014/main" id="{83F8DF6D-FA82-4CA3-B914-8BCCEF3175D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8" name="Rectangle 27">
            <a:extLst>
              <a:ext uri="{FF2B5EF4-FFF2-40B4-BE49-F238E27FC236}">
                <a16:creationId xmlns:a16="http://schemas.microsoft.com/office/drawing/2014/main" id="{29821027-AD2A-4700-AE5D-4D48DD7D99F7}"/>
              </a:ext>
            </a:extLst>
          </p:cNvPr>
          <p:cNvSpPr/>
          <p:nvPr/>
        </p:nvSpPr>
        <p:spPr>
          <a:xfrm>
            <a:off x="0" y="1481759"/>
            <a:ext cx="3965675" cy="461665"/>
          </a:xfrm>
          <a:prstGeom prst="rect">
            <a:avLst/>
          </a:prstGeom>
          <a:solidFill>
            <a:srgbClr val="2C4295"/>
          </a:solidFill>
          <a:ln>
            <a:solidFill>
              <a:srgbClr val="002060"/>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a:solidFill>
                  <a:prstClr val="white"/>
                </a:solidFill>
                <a:latin typeface="Verdana" panose="020B0604030504040204" pitchFamily="34" charset="0"/>
                <a:ea typeface="Verdana" panose="020B0604030504040204" pitchFamily="34" charset="0"/>
              </a:rPr>
              <a:t>Cancer Improvement</a:t>
            </a:r>
            <a:endParaRPr kumimoji="0" lang="en-GB" sz="24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pic>
        <p:nvPicPr>
          <p:cNvPr id="25" name="Content Placeholder 6">
            <a:extLst>
              <a:ext uri="{FF2B5EF4-FFF2-40B4-BE49-F238E27FC236}">
                <a16:creationId xmlns:a16="http://schemas.microsoft.com/office/drawing/2014/main" id="{BB3F92CD-A725-4A63-A2C3-957C26581C80}"/>
              </a:ext>
            </a:extLst>
          </p:cNvPr>
          <p:cNvPicPr>
            <a:picLocks noChangeAspect="1"/>
          </p:cNvPicPr>
          <p:nvPr/>
        </p:nvPicPr>
        <p:blipFill>
          <a:blip r:embed="rId10"/>
          <a:stretch>
            <a:fillRect/>
          </a:stretch>
        </p:blipFill>
        <p:spPr>
          <a:xfrm>
            <a:off x="1323531" y="1994442"/>
            <a:ext cx="8977171" cy="4278482"/>
          </a:xfrm>
          <a:prstGeom prst="rect">
            <a:avLst/>
          </a:prstGeom>
        </p:spPr>
      </p:pic>
    </p:spTree>
    <p:extLst>
      <p:ext uri="{BB962C8B-B14F-4D97-AF65-F5344CB8AC3E}">
        <p14:creationId xmlns:p14="http://schemas.microsoft.com/office/powerpoint/2010/main" val="38116162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3763883" y="352752"/>
            <a:ext cx="4985555" cy="684128"/>
          </a:xfrm>
          <a:prstGeom prst="rect">
            <a:avLst/>
          </a:prstGeom>
        </p:spPr>
        <p:txBody>
          <a:bodyPr vert="horz" lIns="0" tIns="0" rIns="0" bIns="0" rtlCol="0" anchor="t" anchorCtr="0">
            <a:norm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150" normalizeH="0" baseline="0" noProof="0" dirty="0">
                <a:ln>
                  <a:noFill/>
                </a:ln>
                <a:solidFill>
                  <a:schemeClr val="bg1"/>
                </a:solidFill>
                <a:effectLst/>
                <a:uLnTx/>
                <a:uFillTx/>
                <a:latin typeface="Verdana"/>
                <a:ea typeface="Verdana"/>
                <a:cs typeface="+mj-cs"/>
              </a:rPr>
              <a:t>Planned Care</a:t>
            </a:r>
            <a:endParaRPr kumimoji="0" lang="en-GB" sz="3600" b="0" i="0" u="none" strike="noStrike" kern="1200" cap="none" spc="-150" normalizeH="0" baseline="0" noProof="0" dirty="0">
              <a:ln>
                <a:noFill/>
              </a:ln>
              <a:solidFill>
                <a:schemeClr val="bg1"/>
              </a:solidFill>
              <a:effectLst/>
              <a:uLnTx/>
              <a:uFillTx/>
              <a:cs typeface="+mj-cs"/>
            </a:endParaRPr>
          </a:p>
        </p:txBody>
      </p:sp>
      <p:sp>
        <p:nvSpPr>
          <p:cNvPr id="24" name="Content Placeholder 6"/>
          <p:cNvSpPr>
            <a:spLocks noGrp="1"/>
          </p:cNvSpPr>
          <p:nvPr>
            <p:ph idx="1"/>
          </p:nvPr>
        </p:nvSpPr>
        <p:spPr>
          <a:xfrm>
            <a:off x="744000" y="1457222"/>
            <a:ext cx="10704000" cy="4695235"/>
          </a:xfrm>
        </p:spPr>
        <p:txBody>
          <a:bodyPr>
            <a:normAutofit/>
          </a:bodyPr>
          <a:lstStyle/>
          <a:p>
            <a:endParaRPr lang="en-GB" sz="18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p:txBody>
      </p:sp>
      <p:sp>
        <p:nvSpPr>
          <p:cNvPr id="27" name="Footer Placeholder 5">
            <a:extLst>
              <a:ext uri="{FF2B5EF4-FFF2-40B4-BE49-F238E27FC236}">
                <a16:creationId xmlns:a16="http://schemas.microsoft.com/office/drawing/2014/main" id="{83F8DF6D-FA82-4CA3-B914-8BCCEF3175D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8" name="Rectangle 27">
            <a:extLst>
              <a:ext uri="{FF2B5EF4-FFF2-40B4-BE49-F238E27FC236}">
                <a16:creationId xmlns:a16="http://schemas.microsoft.com/office/drawing/2014/main" id="{29821027-AD2A-4700-AE5D-4D48DD7D99F7}"/>
              </a:ext>
            </a:extLst>
          </p:cNvPr>
          <p:cNvSpPr/>
          <p:nvPr/>
        </p:nvSpPr>
        <p:spPr>
          <a:xfrm>
            <a:off x="0" y="1481759"/>
            <a:ext cx="3349951" cy="461665"/>
          </a:xfrm>
          <a:prstGeom prst="rect">
            <a:avLst/>
          </a:prstGeom>
          <a:solidFill>
            <a:srgbClr val="2C4295"/>
          </a:solidFill>
          <a:ln>
            <a:solidFill>
              <a:srgbClr val="002060"/>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a:solidFill>
                  <a:prstClr val="white"/>
                </a:solidFill>
                <a:latin typeface="Verdana" panose="020B0604030504040204" pitchFamily="34" charset="0"/>
                <a:ea typeface="Verdana" panose="020B0604030504040204" pitchFamily="34" charset="0"/>
              </a:rPr>
              <a:t>Regional Planning</a:t>
            </a:r>
            <a:endParaRPr kumimoji="0" lang="en-GB" sz="24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6" name="Content Placeholder 2">
            <a:extLst>
              <a:ext uri="{FF2B5EF4-FFF2-40B4-BE49-F238E27FC236}">
                <a16:creationId xmlns:a16="http://schemas.microsoft.com/office/drawing/2014/main" id="{EF2F2AFF-8820-454F-92F9-1B41088CEEFC}"/>
              </a:ext>
            </a:extLst>
          </p:cNvPr>
          <p:cNvSpPr txBox="1">
            <a:spLocks/>
          </p:cNvSpPr>
          <p:nvPr/>
        </p:nvSpPr>
        <p:spPr>
          <a:xfrm>
            <a:off x="1191176" y="2084442"/>
            <a:ext cx="7687904" cy="4351338"/>
          </a:xfrm>
          <a:prstGeom prst="rect">
            <a:avLst/>
          </a:prstGeom>
        </p:spPr>
        <p:txBody>
          <a:bodyPr vert="horz" lIns="0" tIns="0" rIns="0" bIns="0" rtlCol="0">
            <a:normAutofit fontScale="92500" lnSpcReduction="20000"/>
          </a:bodyPr>
          <a:lstStyle>
            <a:lvl1pPr marL="0" indent="0" algn="l" defTabSz="914400" rtl="0" eaLnBrk="1" latinLnBrk="0" hangingPunct="1">
              <a:spcBef>
                <a:spcPts val="1200"/>
              </a:spcBef>
              <a:buFont typeface="Arial" pitchFamily="34" charset="0"/>
              <a:buNone/>
              <a:defRPr sz="2000" b="0" i="0" kern="1200" baseline="0">
                <a:solidFill>
                  <a:srgbClr val="211973"/>
                </a:solidFill>
                <a:latin typeface="Verdana" panose="020B0604030504040204" pitchFamily="34" charset="0"/>
                <a:ea typeface="Verdana" panose="020B0604030504040204" pitchFamily="34" charset="0"/>
                <a:cs typeface="+mn-cs"/>
              </a:defRPr>
            </a:lvl1pPr>
            <a:lvl2pPr marL="0" indent="0" algn="l" defTabSz="914400" rtl="0" eaLnBrk="1" latinLnBrk="0" hangingPunct="1">
              <a:spcBef>
                <a:spcPts val="600"/>
              </a:spcBef>
              <a:buFontTx/>
              <a:buNone/>
              <a:defRPr sz="1800" kern="1200" baseline="0">
                <a:solidFill>
                  <a:schemeClr val="tx1"/>
                </a:solidFill>
                <a:latin typeface="Verdana" panose="020B0604030504040204" pitchFamily="34" charset="0"/>
                <a:ea typeface="Verdana" panose="020B0604030504040204" pitchFamily="34" charset="0"/>
                <a:cs typeface="+mn-cs"/>
              </a:defRPr>
            </a:lvl2pPr>
            <a:lvl3pPr marL="216000" indent="-216000" algn="l" defTabSz="914400" rtl="0" eaLnBrk="1" latinLnBrk="0" hangingPunct="1">
              <a:spcBef>
                <a:spcPts val="600"/>
              </a:spcBef>
              <a:buFont typeface="Arial" pitchFamily="34" charset="0"/>
              <a:buChar char="•"/>
              <a:defRPr sz="1800" kern="1200" baseline="0">
                <a:solidFill>
                  <a:schemeClr val="tx1"/>
                </a:solidFill>
                <a:latin typeface="Verdana" panose="020B0604030504040204" pitchFamily="34" charset="0"/>
                <a:ea typeface="Verdana" panose="020B0604030504040204" pitchFamily="34" charset="0"/>
                <a:cs typeface="+mn-cs"/>
              </a:defRPr>
            </a:lvl3pPr>
            <a:lvl4pPr marL="900000" indent="-288000" algn="l" defTabSz="914400" rtl="0" eaLnBrk="1" latinLnBrk="0" hangingPunct="1">
              <a:spcBef>
                <a:spcPts val="600"/>
              </a:spcBef>
              <a:buFont typeface="Arial" pitchFamily="34" charset="0"/>
              <a:buChar char="–"/>
              <a:defRPr sz="1600" kern="1200" baseline="0">
                <a:solidFill>
                  <a:schemeClr val="tx1"/>
                </a:solidFill>
                <a:latin typeface="Verdana" panose="020B0604030504040204" pitchFamily="34" charset="0"/>
                <a:ea typeface="Verdana" panose="020B0604030504040204" pitchFamily="34" charset="0"/>
                <a:cs typeface="+mn-cs"/>
              </a:defRPr>
            </a:lvl4pPr>
            <a:lvl5pPr marL="900000" indent="-288000" algn="l" defTabSz="914400" rtl="0" eaLnBrk="1" latinLnBrk="0" hangingPunct="1">
              <a:spcBef>
                <a:spcPct val="20000"/>
              </a:spcBef>
              <a:buFont typeface="+mj-lt"/>
              <a:buAutoNum type="arabicPeriod"/>
              <a:defRPr sz="1600" kern="1200" baseline="0">
                <a:solidFill>
                  <a:schemeClr val="tx1"/>
                </a:solidFill>
                <a:latin typeface="Verdana" panose="020B0604030504040204" pitchFamily="34" charset="0"/>
                <a:ea typeface="Verdana" panose="020B0604030504040204" pitchFamily="34"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b="1" dirty="0"/>
              <a:t>Ophthalmology:</a:t>
            </a:r>
          </a:p>
          <a:p>
            <a:pPr marL="342900" indent="-342900">
              <a:buFont typeface="Arial" pitchFamily="34" charset="0"/>
              <a:buChar char="•"/>
            </a:pPr>
            <a:r>
              <a:rPr lang="en-GB" dirty="0"/>
              <a:t>Strategy</a:t>
            </a:r>
          </a:p>
          <a:p>
            <a:pPr marL="342900" indent="-342900">
              <a:buFont typeface="Arial" pitchFamily="34" charset="0"/>
              <a:buChar char="•"/>
            </a:pPr>
            <a:r>
              <a:rPr lang="en-GB" dirty="0"/>
              <a:t>Regional cataract service business case</a:t>
            </a:r>
          </a:p>
          <a:p>
            <a:pPr marL="558900" lvl="2" indent="-342900"/>
            <a:r>
              <a:rPr lang="en-GB" dirty="0"/>
              <a:t>For approval by boards March 2023</a:t>
            </a:r>
          </a:p>
          <a:p>
            <a:endParaRPr lang="en-GB" dirty="0"/>
          </a:p>
          <a:p>
            <a:r>
              <a:rPr lang="en-GB" b="1" dirty="0"/>
              <a:t>Diagnostics:</a:t>
            </a:r>
          </a:p>
          <a:p>
            <a:pPr marL="342900" indent="-342900">
              <a:buFont typeface="Arial" pitchFamily="34" charset="0"/>
              <a:buChar char="•"/>
            </a:pPr>
            <a:r>
              <a:rPr lang="en-GB" dirty="0"/>
              <a:t>Community Diagnostic Centres</a:t>
            </a:r>
          </a:p>
          <a:p>
            <a:pPr marL="1242900" lvl="3" indent="-342900"/>
            <a:r>
              <a:rPr lang="en-GB" dirty="0"/>
              <a:t>Service specification in development for regional approval</a:t>
            </a:r>
          </a:p>
          <a:p>
            <a:pPr marL="342900" indent="-342900">
              <a:buFont typeface="Arial" pitchFamily="34" charset="0"/>
              <a:buChar char="•"/>
            </a:pPr>
            <a:r>
              <a:rPr lang="en-GB" dirty="0"/>
              <a:t>Endoscopy</a:t>
            </a:r>
          </a:p>
          <a:p>
            <a:pPr marL="342900" indent="-342900">
              <a:buFont typeface="Arial" pitchFamily="34" charset="0"/>
              <a:buChar char="•"/>
            </a:pPr>
            <a:r>
              <a:rPr lang="en-GB" dirty="0"/>
              <a:t>Pathology</a:t>
            </a:r>
          </a:p>
          <a:p>
            <a:endParaRPr lang="en-GB" dirty="0"/>
          </a:p>
          <a:p>
            <a:r>
              <a:rPr lang="en-GB" b="1" dirty="0"/>
              <a:t>Orthopaedics</a:t>
            </a:r>
          </a:p>
        </p:txBody>
      </p:sp>
    </p:spTree>
    <p:extLst>
      <p:ext uri="{BB962C8B-B14F-4D97-AF65-F5344CB8AC3E}">
        <p14:creationId xmlns:p14="http://schemas.microsoft.com/office/powerpoint/2010/main" val="17967590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3763883" y="178247"/>
            <a:ext cx="4985555" cy="986921"/>
          </a:xfrm>
          <a:prstGeom prst="rect">
            <a:avLst/>
          </a:prstGeom>
        </p:spPr>
        <p:txBody>
          <a:bodyPr vert="horz" lIns="0" tIns="0" rIns="0" bIns="0" rtlCol="0" anchor="t" anchorCtr="0">
            <a:norm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200" b="1" i="0" u="none" strike="noStrike" kern="1200" cap="none" spc="-150" normalizeH="0" baseline="0" noProof="0" dirty="0">
                <a:ln>
                  <a:noFill/>
                </a:ln>
                <a:solidFill>
                  <a:schemeClr val="bg1"/>
                </a:solidFill>
                <a:effectLst/>
                <a:uLnTx/>
                <a:uFillTx/>
                <a:latin typeface="Verdana"/>
                <a:ea typeface="Verdana"/>
                <a:cs typeface="+mj-cs"/>
              </a:rPr>
              <a:t>Mental Health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200" b="1" i="0" u="none" strike="noStrike" kern="1200" cap="none" spc="-150" normalizeH="0" baseline="0" noProof="0" dirty="0">
                <a:ln>
                  <a:noFill/>
                </a:ln>
                <a:solidFill>
                  <a:schemeClr val="bg1"/>
                </a:solidFill>
                <a:effectLst/>
                <a:uLnTx/>
                <a:uFillTx/>
                <a:latin typeface="Verdana"/>
                <a:ea typeface="Verdana"/>
                <a:cs typeface="+mj-cs"/>
              </a:rPr>
              <a:t>&amp; LD</a:t>
            </a:r>
            <a:endParaRPr kumimoji="0" lang="en-GB" sz="3200" b="0" i="0" u="none" strike="noStrike" kern="1200" cap="none" spc="-150" normalizeH="0" baseline="0" noProof="0" dirty="0">
              <a:ln>
                <a:noFill/>
              </a:ln>
              <a:solidFill>
                <a:schemeClr val="bg1"/>
              </a:solidFill>
              <a:effectLst/>
              <a:uLnTx/>
              <a:uFillTx/>
              <a:cs typeface="+mj-cs"/>
            </a:endParaRPr>
          </a:p>
        </p:txBody>
      </p:sp>
      <p:sp>
        <p:nvSpPr>
          <p:cNvPr id="24" name="Content Placeholder 6"/>
          <p:cNvSpPr>
            <a:spLocks noGrp="1"/>
          </p:cNvSpPr>
          <p:nvPr>
            <p:ph idx="1"/>
          </p:nvPr>
        </p:nvSpPr>
        <p:spPr>
          <a:xfrm>
            <a:off x="744000" y="1457222"/>
            <a:ext cx="10704000" cy="4695235"/>
          </a:xfrm>
        </p:spPr>
        <p:txBody>
          <a:bodyPr>
            <a:normAutofit/>
          </a:bodyPr>
          <a:lstStyle/>
          <a:p>
            <a:endParaRPr lang="en-GB" sz="18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p:txBody>
      </p:sp>
      <p:sp>
        <p:nvSpPr>
          <p:cNvPr id="27" name="Footer Placeholder 5">
            <a:extLst>
              <a:ext uri="{FF2B5EF4-FFF2-40B4-BE49-F238E27FC236}">
                <a16:creationId xmlns:a16="http://schemas.microsoft.com/office/drawing/2014/main" id="{83F8DF6D-FA82-4CA3-B914-8BCCEF3175D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8" name="Rectangle 27">
            <a:extLst>
              <a:ext uri="{FF2B5EF4-FFF2-40B4-BE49-F238E27FC236}">
                <a16:creationId xmlns:a16="http://schemas.microsoft.com/office/drawing/2014/main" id="{29821027-AD2A-4700-AE5D-4D48DD7D99F7}"/>
              </a:ext>
            </a:extLst>
          </p:cNvPr>
          <p:cNvSpPr/>
          <p:nvPr/>
        </p:nvSpPr>
        <p:spPr>
          <a:xfrm>
            <a:off x="0" y="1481759"/>
            <a:ext cx="4623275" cy="461665"/>
          </a:xfrm>
          <a:prstGeom prst="rect">
            <a:avLst/>
          </a:prstGeom>
          <a:solidFill>
            <a:srgbClr val="2C4295"/>
          </a:solidFill>
          <a:ln>
            <a:solidFill>
              <a:srgbClr val="002060"/>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a:solidFill>
                  <a:prstClr val="white"/>
                </a:solidFill>
                <a:latin typeface="Verdana" panose="020B0604030504040204" pitchFamily="34" charset="0"/>
                <a:ea typeface="Verdana" panose="020B0604030504040204" pitchFamily="34" charset="0"/>
              </a:rPr>
              <a:t>Ministerial Requirements</a:t>
            </a:r>
            <a:endParaRPr kumimoji="0" lang="en-GB" sz="24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graphicFrame>
        <p:nvGraphicFramePr>
          <p:cNvPr id="25" name="Table 24">
            <a:extLst>
              <a:ext uri="{FF2B5EF4-FFF2-40B4-BE49-F238E27FC236}">
                <a16:creationId xmlns:a16="http://schemas.microsoft.com/office/drawing/2014/main" id="{9ACFA589-100C-4D31-B0EF-F87512ACA79C}"/>
              </a:ext>
            </a:extLst>
          </p:cNvPr>
          <p:cNvGraphicFramePr>
            <a:graphicFrameLocks noGrp="1"/>
          </p:cNvGraphicFramePr>
          <p:nvPr>
            <p:extLst>
              <p:ext uri="{D42A27DB-BD31-4B8C-83A1-F6EECF244321}">
                <p14:modId xmlns:p14="http://schemas.microsoft.com/office/powerpoint/2010/main" val="2656966876"/>
              </p:ext>
            </p:extLst>
          </p:nvPr>
        </p:nvGraphicFramePr>
        <p:xfrm>
          <a:off x="5249020" y="1511209"/>
          <a:ext cx="6570980" cy="782828"/>
        </p:xfrm>
        <a:graphic>
          <a:graphicData uri="http://schemas.openxmlformats.org/drawingml/2006/table">
            <a:tbl>
              <a:tblPr firstRow="1" firstCol="1" bandRow="1">
                <a:tableStyleId>{5C22544A-7EE6-4342-B048-85BDC9FD1C3A}</a:tableStyleId>
              </a:tblPr>
              <a:tblGrid>
                <a:gridCol w="6570980">
                  <a:extLst>
                    <a:ext uri="{9D8B030D-6E8A-4147-A177-3AD203B41FA5}">
                      <a16:colId xmlns:a16="http://schemas.microsoft.com/office/drawing/2014/main" val="231767253"/>
                    </a:ext>
                  </a:extLst>
                </a:gridCol>
              </a:tblGrid>
              <a:tr h="0">
                <a:tc>
                  <a:txBody>
                    <a:bodyPr/>
                    <a:lstStyle/>
                    <a:p>
                      <a:pPr>
                        <a:lnSpc>
                          <a:spcPct val="107000"/>
                        </a:lnSpc>
                        <a:spcAft>
                          <a:spcPts val="0"/>
                        </a:spcAft>
                      </a:pPr>
                      <a:r>
                        <a:rPr lang="en-GB" sz="1200" dirty="0">
                          <a:effectLst/>
                        </a:rPr>
                        <a:t>Recover waiting time performance to performance framework standards for all age LPMHSS assessment and intervention and Specialist CAMHS.</a:t>
                      </a:r>
                      <a:endParaRPr lang="en-GB" sz="1100" dirty="0">
                        <a:effectLst/>
                      </a:endParaRPr>
                    </a:p>
                    <a:p>
                      <a:pPr>
                        <a:lnSpc>
                          <a:spcPct val="107000"/>
                        </a:lnSpc>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01818336"/>
                  </a:ext>
                </a:extLst>
              </a:tr>
              <a:tr h="0">
                <a:tc>
                  <a:txBody>
                    <a:bodyPr/>
                    <a:lstStyle/>
                    <a:p>
                      <a:pPr>
                        <a:lnSpc>
                          <a:spcPct val="107000"/>
                        </a:lnSpc>
                        <a:spcAft>
                          <a:spcPts val="0"/>
                        </a:spcAft>
                      </a:pPr>
                      <a:r>
                        <a:rPr lang="en-GB" sz="1200" dirty="0">
                          <a:effectLst/>
                        </a:rPr>
                        <a:t>Implement 111 press 2 on a 24/7 basis for urgent mental health issue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04182974"/>
                  </a:ext>
                </a:extLst>
              </a:tr>
            </a:tbl>
          </a:graphicData>
        </a:graphic>
      </p:graphicFrame>
      <p:sp>
        <p:nvSpPr>
          <p:cNvPr id="29" name="TextBox 28">
            <a:extLst>
              <a:ext uri="{FF2B5EF4-FFF2-40B4-BE49-F238E27FC236}">
                <a16:creationId xmlns:a16="http://schemas.microsoft.com/office/drawing/2014/main" id="{A4CA3A9C-787C-450D-AAEF-87DFCD69BA81}"/>
              </a:ext>
            </a:extLst>
          </p:cNvPr>
          <p:cNvSpPr txBox="1"/>
          <p:nvPr/>
        </p:nvSpPr>
        <p:spPr>
          <a:xfrm>
            <a:off x="17075" y="2385003"/>
            <a:ext cx="12157850" cy="3785652"/>
          </a:xfrm>
          <a:prstGeom prst="rect">
            <a:avLst/>
          </a:prstGeom>
          <a:noFill/>
        </p:spPr>
        <p:txBody>
          <a:bodyPr wrap="square" rtlCol="0">
            <a:spAutoFit/>
          </a:bodyPr>
          <a:lstStyle/>
          <a:p>
            <a:r>
              <a:rPr lang="en-GB" sz="2000" b="1" dirty="0">
                <a:latin typeface="Verdana" panose="020B0604030504040204" pitchFamily="34" charset="0"/>
                <a:ea typeface="Verdana" panose="020B0604030504040204" pitchFamily="34" charset="0"/>
              </a:rPr>
              <a:t>Primary Prevention and Wellbeing</a:t>
            </a:r>
          </a:p>
          <a:p>
            <a:endParaRPr lang="en-GB" sz="2000" dirty="0">
              <a:latin typeface="Verdana" panose="020B0604030504040204" pitchFamily="34" charset="0"/>
              <a:ea typeface="Verdana" panose="020B0604030504040204" pitchFamily="34" charset="0"/>
            </a:endParaRPr>
          </a:p>
          <a:p>
            <a:pPr lvl="0">
              <a:buFont typeface="Wingdings" panose="05000000000000000000" pitchFamily="2" charset="2"/>
              <a:buChar char="§"/>
            </a:pPr>
            <a:r>
              <a:rPr lang="en-GB" sz="2000" dirty="0">
                <a:solidFill>
                  <a:schemeClr val="accent5">
                    <a:lumMod val="75000"/>
                  </a:schemeClr>
                </a:solidFill>
                <a:latin typeface="Verdana" panose="020B0604030504040204" pitchFamily="34" charset="0"/>
                <a:ea typeface="Verdana" panose="020B0604030504040204" pitchFamily="34" charset="0"/>
              </a:rPr>
              <a:t>	Whole Schools Approach </a:t>
            </a:r>
            <a:r>
              <a:rPr lang="en-GB" sz="2000" i="1" dirty="0">
                <a:solidFill>
                  <a:schemeClr val="accent5">
                    <a:lumMod val="75000"/>
                  </a:schemeClr>
                </a:solidFill>
                <a:latin typeface="Verdana" panose="020B0604030504040204" pitchFamily="34" charset="0"/>
                <a:ea typeface="Verdana" panose="020B0604030504040204" pitchFamily="34" charset="0"/>
              </a:rPr>
              <a:t>(Improving Care)</a:t>
            </a:r>
          </a:p>
          <a:p>
            <a:pPr lvl="2">
              <a:buFont typeface="Wingdings" panose="05000000000000000000" pitchFamily="2" charset="2"/>
              <a:buChar char="§"/>
            </a:pPr>
            <a:r>
              <a:rPr lang="en-GB" sz="2000" i="1" dirty="0">
                <a:solidFill>
                  <a:schemeClr val="accent5">
                    <a:lumMod val="75000"/>
                  </a:schemeClr>
                </a:solidFill>
                <a:latin typeface="Verdana" panose="020B0604030504040204" pitchFamily="34" charset="0"/>
                <a:ea typeface="Verdana" panose="020B0604030504040204" pitchFamily="34" charset="0"/>
              </a:rPr>
              <a:t> NEST</a:t>
            </a:r>
          </a:p>
          <a:p>
            <a:pPr>
              <a:buFont typeface="Wingdings" panose="05000000000000000000" pitchFamily="2" charset="2"/>
              <a:buChar char="§"/>
            </a:pPr>
            <a:endParaRPr lang="en-GB" sz="2000" dirty="0">
              <a:solidFill>
                <a:schemeClr val="accent5">
                  <a:lumMod val="75000"/>
                </a:schemeClr>
              </a:solidFill>
              <a:latin typeface="Verdana" panose="020B0604030504040204" pitchFamily="34" charset="0"/>
              <a:ea typeface="Verdana" panose="020B0604030504040204" pitchFamily="34" charset="0"/>
            </a:endParaRPr>
          </a:p>
          <a:p>
            <a:pPr>
              <a:buFont typeface="Wingdings" panose="05000000000000000000" pitchFamily="2" charset="2"/>
              <a:buChar char="§"/>
            </a:pPr>
            <a:r>
              <a:rPr lang="en-GB" sz="2000" dirty="0">
                <a:solidFill>
                  <a:schemeClr val="accent5">
                    <a:lumMod val="75000"/>
                  </a:schemeClr>
                </a:solidFill>
                <a:latin typeface="Verdana" panose="020B0604030504040204" pitchFamily="34" charset="0"/>
                <a:ea typeface="Verdana" panose="020B0604030504040204" pitchFamily="34" charset="0"/>
              </a:rPr>
              <a:t>	MH in Primary Care– an Integrated Approach </a:t>
            </a:r>
            <a:r>
              <a:rPr lang="en-GB" sz="2000" i="1" dirty="0">
                <a:solidFill>
                  <a:schemeClr val="accent5">
                    <a:lumMod val="75000"/>
                  </a:schemeClr>
                </a:solidFill>
                <a:latin typeface="Verdana" panose="020B0604030504040204" pitchFamily="34" charset="0"/>
                <a:ea typeface="Verdana" panose="020B0604030504040204" pitchFamily="34" charset="0"/>
              </a:rPr>
              <a:t>(Improving Care)</a:t>
            </a:r>
          </a:p>
          <a:p>
            <a:r>
              <a:rPr lang="en-GB" sz="2000" dirty="0">
                <a:solidFill>
                  <a:schemeClr val="accent5">
                    <a:lumMod val="75000"/>
                  </a:schemeClr>
                </a:solidFill>
                <a:latin typeface="Verdana" panose="020B0604030504040204" pitchFamily="34" charset="0"/>
                <a:ea typeface="Verdana" panose="020B0604030504040204" pitchFamily="34" charset="0"/>
              </a:rPr>
              <a:t>	</a:t>
            </a:r>
          </a:p>
          <a:p>
            <a:pPr>
              <a:buFont typeface="Wingdings" panose="05000000000000000000" pitchFamily="2" charset="2"/>
              <a:buChar char="§"/>
            </a:pPr>
            <a:r>
              <a:rPr lang="en-GB" sz="2000" dirty="0">
                <a:solidFill>
                  <a:schemeClr val="accent5">
                    <a:lumMod val="75000"/>
                  </a:schemeClr>
                </a:solidFill>
                <a:latin typeface="Verdana" panose="020B0604030504040204" pitchFamily="34" charset="0"/>
                <a:ea typeface="Verdana" panose="020B0604030504040204" pitchFamily="34" charset="0"/>
              </a:rPr>
              <a:t>	Early Intervention in Psychoses</a:t>
            </a:r>
          </a:p>
          <a:p>
            <a:endParaRPr lang="en-GB" sz="2000" dirty="0">
              <a:solidFill>
                <a:schemeClr val="accent5">
                  <a:lumMod val="75000"/>
                </a:schemeClr>
              </a:solidFill>
              <a:latin typeface="Verdana" panose="020B0604030504040204" pitchFamily="34" charset="0"/>
              <a:ea typeface="Verdana" panose="020B0604030504040204" pitchFamily="34" charset="0"/>
            </a:endParaRPr>
          </a:p>
          <a:p>
            <a:pPr>
              <a:buFont typeface="Wingdings" panose="05000000000000000000" pitchFamily="2" charset="2"/>
              <a:buChar char="§"/>
            </a:pPr>
            <a:r>
              <a:rPr lang="en-GB" sz="2000" dirty="0">
                <a:solidFill>
                  <a:schemeClr val="accent5">
                    <a:lumMod val="75000"/>
                  </a:schemeClr>
                </a:solidFill>
                <a:latin typeface="Verdana" panose="020B0604030504040204" pitchFamily="34" charset="0"/>
                <a:ea typeface="Verdana" panose="020B0604030504040204" pitchFamily="34" charset="0"/>
              </a:rPr>
              <a:t>	Perinatal Mental Health</a:t>
            </a:r>
          </a:p>
          <a:p>
            <a:pPr>
              <a:buFont typeface="Wingdings" panose="05000000000000000000" pitchFamily="2" charset="2"/>
              <a:buChar char="§"/>
            </a:pPr>
            <a:endParaRPr lang="en-GB" sz="2000" dirty="0">
              <a:solidFill>
                <a:srgbClr val="2F5597"/>
              </a:solidFill>
              <a:latin typeface="Verdana" panose="020B0604030504040204" pitchFamily="34" charset="0"/>
              <a:ea typeface="Verdana" panose="020B0604030504040204" pitchFamily="34" charset="0"/>
            </a:endParaRPr>
          </a:p>
          <a:p>
            <a:pPr>
              <a:buFont typeface="Wingdings" panose="05000000000000000000" pitchFamily="2" charset="2"/>
              <a:buChar char="§"/>
            </a:pPr>
            <a:r>
              <a:rPr lang="en-GB" sz="2000" dirty="0">
                <a:solidFill>
                  <a:srgbClr val="2F5597"/>
                </a:solidFill>
                <a:latin typeface="Verdana" panose="020B0604030504040204" pitchFamily="34" charset="0"/>
                <a:ea typeface="Verdana" panose="020B0604030504040204" pitchFamily="34" charset="0"/>
              </a:rPr>
              <a:t>	Dementia Standards - Community Engagement &amp; Dementia Connectors</a:t>
            </a:r>
          </a:p>
        </p:txBody>
      </p:sp>
    </p:spTree>
    <p:extLst>
      <p:ext uri="{BB962C8B-B14F-4D97-AF65-F5344CB8AC3E}">
        <p14:creationId xmlns:p14="http://schemas.microsoft.com/office/powerpoint/2010/main" val="27451718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3763883" y="178247"/>
            <a:ext cx="4985555" cy="986921"/>
          </a:xfrm>
          <a:prstGeom prst="rect">
            <a:avLst/>
          </a:prstGeom>
        </p:spPr>
        <p:txBody>
          <a:bodyPr vert="horz" lIns="0" tIns="0" rIns="0" bIns="0" rtlCol="0" anchor="t" anchorCtr="0">
            <a:norm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200" b="1" i="0" u="none" strike="noStrike" kern="1200" cap="none" spc="-150" normalizeH="0" baseline="0" noProof="0" dirty="0">
                <a:ln>
                  <a:noFill/>
                </a:ln>
                <a:solidFill>
                  <a:schemeClr val="bg1"/>
                </a:solidFill>
                <a:effectLst/>
                <a:uLnTx/>
                <a:uFillTx/>
                <a:latin typeface="Verdana"/>
                <a:ea typeface="Verdana"/>
                <a:cs typeface="+mj-cs"/>
              </a:rPr>
              <a:t>Mental Health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200" b="1" i="0" u="none" strike="noStrike" kern="1200" cap="none" spc="-150" normalizeH="0" baseline="0" noProof="0" dirty="0">
                <a:ln>
                  <a:noFill/>
                </a:ln>
                <a:solidFill>
                  <a:schemeClr val="bg1"/>
                </a:solidFill>
                <a:effectLst/>
                <a:uLnTx/>
                <a:uFillTx/>
                <a:latin typeface="Verdana"/>
                <a:ea typeface="Verdana"/>
                <a:cs typeface="+mj-cs"/>
              </a:rPr>
              <a:t>&amp; LD</a:t>
            </a:r>
            <a:endParaRPr kumimoji="0" lang="en-GB" sz="3200" b="0" i="0" u="none" strike="noStrike" kern="1200" cap="none" spc="-150" normalizeH="0" baseline="0" noProof="0" dirty="0">
              <a:ln>
                <a:noFill/>
              </a:ln>
              <a:solidFill>
                <a:schemeClr val="bg1"/>
              </a:solidFill>
              <a:effectLst/>
              <a:uLnTx/>
              <a:uFillTx/>
              <a:cs typeface="+mj-cs"/>
            </a:endParaRPr>
          </a:p>
        </p:txBody>
      </p:sp>
      <p:sp>
        <p:nvSpPr>
          <p:cNvPr id="27" name="Footer Placeholder 5">
            <a:extLst>
              <a:ext uri="{FF2B5EF4-FFF2-40B4-BE49-F238E27FC236}">
                <a16:creationId xmlns:a16="http://schemas.microsoft.com/office/drawing/2014/main" id="{83F8DF6D-FA82-4CA3-B914-8BCCEF3175D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6" name="TextBox 25">
            <a:extLst>
              <a:ext uri="{FF2B5EF4-FFF2-40B4-BE49-F238E27FC236}">
                <a16:creationId xmlns:a16="http://schemas.microsoft.com/office/drawing/2014/main" id="{8F887009-478D-4055-A33E-B987AF99402D}"/>
              </a:ext>
            </a:extLst>
          </p:cNvPr>
          <p:cNvSpPr txBox="1"/>
          <p:nvPr/>
        </p:nvSpPr>
        <p:spPr>
          <a:xfrm>
            <a:off x="254937" y="1739887"/>
            <a:ext cx="11867322" cy="3754874"/>
          </a:xfrm>
          <a:prstGeom prst="rect">
            <a:avLst/>
          </a:prstGeom>
          <a:noFill/>
        </p:spPr>
        <p:txBody>
          <a:bodyPr wrap="square" rtlCol="0">
            <a:spAutoFit/>
          </a:bodyPr>
          <a:lstStyle/>
          <a:p>
            <a:r>
              <a:rPr lang="en-GB" sz="2000" b="1" dirty="0">
                <a:latin typeface="Verdana" panose="020B0604030504040204" pitchFamily="34" charset="0"/>
                <a:ea typeface="Verdana" panose="020B0604030504040204" pitchFamily="34" charset="0"/>
              </a:rPr>
              <a:t>Secondary Prevention and Wellbeing</a:t>
            </a:r>
          </a:p>
          <a:p>
            <a:endParaRPr lang="en-GB" sz="2000" dirty="0">
              <a:latin typeface="Verdana" panose="020B0604030504040204" pitchFamily="34" charset="0"/>
              <a:ea typeface="Verdana" panose="020B0604030504040204" pitchFamily="34" charset="0"/>
            </a:endParaRPr>
          </a:p>
          <a:p>
            <a:pPr lvl="0">
              <a:buFont typeface="Wingdings" panose="05000000000000000000" pitchFamily="2" charset="2"/>
              <a:buChar char="§"/>
            </a:pPr>
            <a:r>
              <a:rPr lang="en-GB" sz="2000" i="1" dirty="0">
                <a:solidFill>
                  <a:schemeClr val="accent5">
                    <a:lumMod val="75000"/>
                  </a:schemeClr>
                </a:solidFill>
                <a:latin typeface="Verdana" panose="020B0604030504040204" pitchFamily="34" charset="0"/>
                <a:ea typeface="Verdana" panose="020B0604030504040204" pitchFamily="34" charset="0"/>
              </a:rPr>
              <a:t>	111#2 urgent and routine single point of access (Improving Care)</a:t>
            </a:r>
          </a:p>
          <a:p>
            <a:pPr lvl="0"/>
            <a:r>
              <a:rPr lang="en-GB" sz="2000" dirty="0">
                <a:solidFill>
                  <a:schemeClr val="accent5">
                    <a:lumMod val="75000"/>
                  </a:schemeClr>
                </a:solidFill>
                <a:latin typeface="Verdana" panose="020B0604030504040204" pitchFamily="34" charset="0"/>
                <a:ea typeface="Verdana" panose="020B0604030504040204" pitchFamily="34" charset="0"/>
              </a:rPr>
              <a:t>	</a:t>
            </a:r>
          </a:p>
          <a:p>
            <a:pPr lvl="0">
              <a:buFont typeface="Wingdings" panose="05000000000000000000" pitchFamily="2" charset="2"/>
              <a:buChar char="§"/>
            </a:pPr>
            <a:r>
              <a:rPr lang="en-GB" sz="2000" dirty="0">
                <a:solidFill>
                  <a:schemeClr val="accent5">
                    <a:lumMod val="75000"/>
                  </a:schemeClr>
                </a:solidFill>
                <a:latin typeface="Verdana" panose="020B0604030504040204" pitchFamily="34" charset="0"/>
                <a:ea typeface="Verdana" panose="020B0604030504040204" pitchFamily="34" charset="0"/>
              </a:rPr>
              <a:t>	Wellbeing Retreats and alternatives to admission - All Age </a:t>
            </a:r>
            <a:r>
              <a:rPr lang="en-GB" sz="2000" i="1" dirty="0">
                <a:solidFill>
                  <a:srgbClr val="4472C4">
                    <a:lumMod val="75000"/>
                  </a:srgbClr>
                </a:solidFill>
                <a:latin typeface="Verdana" panose="020B0604030504040204" pitchFamily="34" charset="0"/>
                <a:ea typeface="Verdana" panose="020B0604030504040204" pitchFamily="34" charset="0"/>
              </a:rPr>
              <a:t>(Improving Care)</a:t>
            </a:r>
          </a:p>
          <a:p>
            <a:r>
              <a:rPr lang="en-GB" sz="2000" dirty="0">
                <a:solidFill>
                  <a:srgbClr val="4472C4">
                    <a:lumMod val="75000"/>
                  </a:srgbClr>
                </a:solidFill>
                <a:latin typeface="Verdana" panose="020B0604030504040204" pitchFamily="34" charset="0"/>
                <a:ea typeface="Verdana" panose="020B0604030504040204" pitchFamily="34" charset="0"/>
              </a:rPr>
              <a:t>	</a:t>
            </a:r>
          </a:p>
          <a:p>
            <a:pPr>
              <a:buFont typeface="Wingdings" panose="05000000000000000000" pitchFamily="2" charset="2"/>
              <a:buChar char="§"/>
            </a:pPr>
            <a:r>
              <a:rPr lang="en-GB" sz="2000" dirty="0">
                <a:solidFill>
                  <a:srgbClr val="4472C4">
                    <a:lumMod val="75000"/>
                  </a:srgbClr>
                </a:solidFill>
                <a:latin typeface="Verdana" panose="020B0604030504040204" pitchFamily="34" charset="0"/>
                <a:ea typeface="Verdana" panose="020B0604030504040204" pitchFamily="34" charset="0"/>
              </a:rPr>
              <a:t>	Psychiatric Liaison Model </a:t>
            </a:r>
            <a:r>
              <a:rPr lang="en-GB" sz="2000" i="1" dirty="0">
                <a:solidFill>
                  <a:srgbClr val="4472C4">
                    <a:lumMod val="75000"/>
                  </a:srgbClr>
                </a:solidFill>
                <a:latin typeface="Verdana" panose="020B0604030504040204" pitchFamily="34" charset="0"/>
                <a:ea typeface="Verdana" panose="020B0604030504040204" pitchFamily="34" charset="0"/>
              </a:rPr>
              <a:t>(Improving Care)</a:t>
            </a:r>
          </a:p>
          <a:p>
            <a:r>
              <a:rPr lang="en-GB" sz="2000" dirty="0">
                <a:solidFill>
                  <a:srgbClr val="4472C4">
                    <a:lumMod val="75000"/>
                  </a:srgbClr>
                </a:solidFill>
                <a:latin typeface="Verdana" panose="020B0604030504040204" pitchFamily="34" charset="0"/>
                <a:ea typeface="Verdana" panose="020B0604030504040204" pitchFamily="34" charset="0"/>
              </a:rPr>
              <a:t>	</a:t>
            </a:r>
          </a:p>
          <a:p>
            <a:pPr>
              <a:buFont typeface="Wingdings" panose="05000000000000000000" pitchFamily="2" charset="2"/>
              <a:buChar char="§"/>
            </a:pPr>
            <a:r>
              <a:rPr lang="en-GB" sz="2000" dirty="0">
                <a:solidFill>
                  <a:srgbClr val="4472C4">
                    <a:lumMod val="75000"/>
                  </a:srgbClr>
                </a:solidFill>
                <a:latin typeface="Verdana" panose="020B0604030504040204" pitchFamily="34" charset="0"/>
                <a:ea typeface="Verdana" panose="020B0604030504040204" pitchFamily="34" charset="0"/>
              </a:rPr>
              <a:t>	A Psychologically Informed Workforce </a:t>
            </a:r>
            <a:r>
              <a:rPr lang="en-GB" sz="2000" i="1" dirty="0">
                <a:solidFill>
                  <a:srgbClr val="4472C4">
                    <a:lumMod val="75000"/>
                  </a:srgbClr>
                </a:solidFill>
                <a:latin typeface="Verdana" panose="020B0604030504040204" pitchFamily="34" charset="0"/>
                <a:ea typeface="Verdana" panose="020B0604030504040204" pitchFamily="34" charset="0"/>
              </a:rPr>
              <a:t>(Inspiring People &amp; Improving Care)</a:t>
            </a:r>
          </a:p>
          <a:p>
            <a:pPr>
              <a:buFont typeface="Wingdings" panose="05000000000000000000" pitchFamily="2" charset="2"/>
              <a:buChar char="§"/>
            </a:pPr>
            <a:endParaRPr lang="en-GB" sz="2000" dirty="0">
              <a:solidFill>
                <a:srgbClr val="2F5597"/>
              </a:solidFill>
              <a:latin typeface="Verdana" panose="020B0604030504040204" pitchFamily="34" charset="0"/>
              <a:ea typeface="Verdana" panose="020B0604030504040204" pitchFamily="34" charset="0"/>
            </a:endParaRPr>
          </a:p>
          <a:p>
            <a:pPr>
              <a:buFont typeface="Wingdings" panose="05000000000000000000" pitchFamily="2" charset="2"/>
              <a:buChar char="§"/>
            </a:pPr>
            <a:r>
              <a:rPr lang="en-GB" sz="2000" dirty="0">
                <a:solidFill>
                  <a:srgbClr val="2F5597"/>
                </a:solidFill>
                <a:latin typeface="Verdana" panose="020B0604030504040204" pitchFamily="34" charset="0"/>
                <a:ea typeface="Verdana" panose="020B0604030504040204" pitchFamily="34" charset="0"/>
              </a:rPr>
              <a:t>	Dementia Standards - Hospital Charter  &amp; Learning &amp; Development</a:t>
            </a:r>
          </a:p>
          <a:p>
            <a:endParaRPr lang="en-GB" dirty="0"/>
          </a:p>
        </p:txBody>
      </p:sp>
    </p:spTree>
    <p:extLst>
      <p:ext uri="{BB962C8B-B14F-4D97-AF65-F5344CB8AC3E}">
        <p14:creationId xmlns:p14="http://schemas.microsoft.com/office/powerpoint/2010/main" val="33414439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3763883" y="178247"/>
            <a:ext cx="4985555" cy="986921"/>
          </a:xfrm>
          <a:prstGeom prst="rect">
            <a:avLst/>
          </a:prstGeom>
        </p:spPr>
        <p:txBody>
          <a:bodyPr vert="horz" lIns="0" tIns="0" rIns="0" bIns="0" rtlCol="0" anchor="t" anchorCtr="0">
            <a:norm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200" b="1" i="0" u="none" strike="noStrike" kern="1200" cap="none" spc="-150" normalizeH="0" baseline="0" noProof="0" dirty="0">
                <a:ln>
                  <a:noFill/>
                </a:ln>
                <a:solidFill>
                  <a:schemeClr val="bg1"/>
                </a:solidFill>
                <a:effectLst/>
                <a:uLnTx/>
                <a:uFillTx/>
                <a:latin typeface="Verdana"/>
                <a:ea typeface="Verdana"/>
                <a:cs typeface="+mj-cs"/>
              </a:rPr>
              <a:t>Mental Health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200" b="1" i="0" u="none" strike="noStrike" kern="1200" cap="none" spc="-150" normalizeH="0" baseline="0" noProof="0" dirty="0">
                <a:ln>
                  <a:noFill/>
                </a:ln>
                <a:solidFill>
                  <a:schemeClr val="bg1"/>
                </a:solidFill>
                <a:effectLst/>
                <a:uLnTx/>
                <a:uFillTx/>
                <a:latin typeface="Verdana"/>
                <a:ea typeface="Verdana"/>
                <a:cs typeface="+mj-cs"/>
              </a:rPr>
              <a:t>&amp; LD</a:t>
            </a:r>
            <a:endParaRPr kumimoji="0" lang="en-GB" sz="3200" b="0" i="0" u="none" strike="noStrike" kern="1200" cap="none" spc="-150" normalizeH="0" baseline="0" noProof="0" dirty="0">
              <a:ln>
                <a:noFill/>
              </a:ln>
              <a:solidFill>
                <a:schemeClr val="bg1"/>
              </a:solidFill>
              <a:effectLst/>
              <a:uLnTx/>
              <a:uFillTx/>
              <a:cs typeface="+mj-cs"/>
            </a:endParaRPr>
          </a:p>
        </p:txBody>
      </p:sp>
      <p:sp>
        <p:nvSpPr>
          <p:cNvPr id="27" name="Footer Placeholder 5">
            <a:extLst>
              <a:ext uri="{FF2B5EF4-FFF2-40B4-BE49-F238E27FC236}">
                <a16:creationId xmlns:a16="http://schemas.microsoft.com/office/drawing/2014/main" id="{83F8DF6D-FA82-4CA3-B914-8BCCEF3175D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4" name="TextBox 23">
            <a:extLst>
              <a:ext uri="{FF2B5EF4-FFF2-40B4-BE49-F238E27FC236}">
                <a16:creationId xmlns:a16="http://schemas.microsoft.com/office/drawing/2014/main" id="{8D2E7D02-CD2B-4999-BB9F-988447832D95}"/>
              </a:ext>
            </a:extLst>
          </p:cNvPr>
          <p:cNvSpPr txBox="1"/>
          <p:nvPr/>
        </p:nvSpPr>
        <p:spPr>
          <a:xfrm>
            <a:off x="162339" y="1713884"/>
            <a:ext cx="11867322" cy="4226798"/>
          </a:xfrm>
          <a:prstGeom prst="rect">
            <a:avLst/>
          </a:prstGeom>
          <a:noFill/>
        </p:spPr>
        <p:txBody>
          <a:bodyPr wrap="square" rtlCol="0">
            <a:spAutoFit/>
          </a:bodyPr>
          <a:lstStyle/>
          <a:p>
            <a:r>
              <a:rPr lang="en-GB" sz="2000" b="1" dirty="0">
                <a:latin typeface="Verdana" panose="020B0604030504040204" pitchFamily="34" charset="0"/>
                <a:ea typeface="Verdana" panose="020B0604030504040204" pitchFamily="34" charset="0"/>
              </a:rPr>
              <a:t>Tertiary Prevention and Wellbeing</a:t>
            </a:r>
          </a:p>
          <a:p>
            <a:endParaRPr lang="en-GB" sz="2000" dirty="0">
              <a:latin typeface="Verdana" panose="020B0604030504040204" pitchFamily="34" charset="0"/>
              <a:ea typeface="Verdana" panose="020B0604030504040204" pitchFamily="34" charset="0"/>
            </a:endParaRPr>
          </a:p>
          <a:p>
            <a:pPr marL="342900" lvl="0" indent="-342900">
              <a:lnSpc>
                <a:spcPct val="90000"/>
              </a:lnSpc>
              <a:spcBef>
                <a:spcPts val="1000"/>
              </a:spcBef>
              <a:buFont typeface="Wingdings" panose="05000000000000000000" pitchFamily="2" charset="2"/>
              <a:buChar char="§"/>
            </a:pPr>
            <a:r>
              <a:rPr lang="en-GB" sz="2000" dirty="0">
                <a:solidFill>
                  <a:srgbClr val="4472C4">
                    <a:lumMod val="75000"/>
                  </a:srgbClr>
                </a:solidFill>
                <a:latin typeface="Verdana" panose="020B0604030504040204" pitchFamily="34" charset="0"/>
                <a:ea typeface="Verdana" panose="020B0604030504040204" pitchFamily="34" charset="0"/>
              </a:rPr>
              <a:t>	Inpatient care models and accommodation (Improving Care)</a:t>
            </a:r>
          </a:p>
          <a:p>
            <a:pPr marL="342900" lvl="0" indent="-342900">
              <a:lnSpc>
                <a:spcPct val="90000"/>
              </a:lnSpc>
              <a:spcBef>
                <a:spcPts val="1000"/>
              </a:spcBef>
              <a:buFont typeface="Wingdings" panose="05000000000000000000" pitchFamily="2" charset="2"/>
              <a:buChar char="§"/>
            </a:pPr>
            <a:r>
              <a:rPr lang="en-GB" sz="2000" dirty="0">
                <a:solidFill>
                  <a:srgbClr val="4472C4">
                    <a:lumMod val="75000"/>
                  </a:srgbClr>
                </a:solidFill>
                <a:latin typeface="Verdana" panose="020B0604030504040204" pitchFamily="34" charset="0"/>
                <a:ea typeface="Verdana" panose="020B0604030504040204" pitchFamily="34" charset="0"/>
              </a:rPr>
              <a:t>	Substance Misuse Detox Models &amp; Pathways (</a:t>
            </a:r>
            <a:r>
              <a:rPr lang="en-GB" sz="2000" i="1" dirty="0">
                <a:solidFill>
                  <a:srgbClr val="4472C4">
                    <a:lumMod val="75000"/>
                  </a:srgbClr>
                </a:solidFill>
                <a:latin typeface="Verdana" panose="020B0604030504040204" pitchFamily="34" charset="0"/>
                <a:ea typeface="Verdana" panose="020B0604030504040204" pitchFamily="34" charset="0"/>
              </a:rPr>
              <a:t>Creating Health)</a:t>
            </a:r>
            <a:endParaRPr lang="en-GB" sz="2000" dirty="0">
              <a:solidFill>
                <a:srgbClr val="4472C4">
                  <a:lumMod val="75000"/>
                </a:srgbClr>
              </a:solidFill>
              <a:latin typeface="Verdana" panose="020B0604030504040204" pitchFamily="34" charset="0"/>
              <a:ea typeface="Verdana" panose="020B0604030504040204" pitchFamily="34" charset="0"/>
            </a:endParaRPr>
          </a:p>
          <a:p>
            <a:pPr marL="228600" lvl="0" indent="-228600">
              <a:lnSpc>
                <a:spcPct val="90000"/>
              </a:lnSpc>
              <a:spcBef>
                <a:spcPts val="1000"/>
              </a:spcBef>
              <a:buFont typeface="Wingdings" panose="05000000000000000000" pitchFamily="2" charset="2"/>
              <a:buChar char="§"/>
            </a:pPr>
            <a:r>
              <a:rPr lang="en-GB" sz="2000" dirty="0">
                <a:solidFill>
                  <a:srgbClr val="4472C4">
                    <a:lumMod val="75000"/>
                  </a:srgbClr>
                </a:solidFill>
                <a:latin typeface="Verdana" panose="020B0604030504040204" pitchFamily="34" charset="0"/>
                <a:ea typeface="Verdana" panose="020B0604030504040204" pitchFamily="34" charset="0"/>
              </a:rPr>
              <a:t>	Annual Health Checks – WISE Programme (</a:t>
            </a:r>
            <a:r>
              <a:rPr lang="en-GB" sz="2000" i="1" dirty="0">
                <a:solidFill>
                  <a:srgbClr val="4472C4">
                    <a:lumMod val="75000"/>
                  </a:srgbClr>
                </a:solidFill>
                <a:latin typeface="Verdana" panose="020B0604030504040204" pitchFamily="34" charset="0"/>
                <a:ea typeface="Verdana" panose="020B0604030504040204" pitchFamily="34" charset="0"/>
              </a:rPr>
              <a:t>Creating Health)</a:t>
            </a:r>
            <a:endParaRPr lang="en-GB" sz="2000" dirty="0">
              <a:solidFill>
                <a:srgbClr val="4472C4">
                  <a:lumMod val="75000"/>
                </a:srgbClr>
              </a:solidFill>
              <a:latin typeface="Verdana" panose="020B0604030504040204" pitchFamily="34" charset="0"/>
              <a:ea typeface="Verdana" panose="020B0604030504040204" pitchFamily="34" charset="0"/>
            </a:endParaRPr>
          </a:p>
          <a:p>
            <a:pPr marL="228600" lvl="0" indent="-228600">
              <a:lnSpc>
                <a:spcPct val="90000"/>
              </a:lnSpc>
              <a:spcBef>
                <a:spcPts val="1000"/>
              </a:spcBef>
              <a:buFont typeface="Wingdings" panose="05000000000000000000" pitchFamily="2" charset="2"/>
              <a:buChar char="§"/>
            </a:pPr>
            <a:r>
              <a:rPr lang="en-GB" sz="2000" dirty="0">
                <a:solidFill>
                  <a:srgbClr val="4472C4">
                    <a:lumMod val="75000"/>
                  </a:srgbClr>
                </a:solidFill>
                <a:latin typeface="Verdana" panose="020B0604030504040204" pitchFamily="34" charset="0"/>
                <a:ea typeface="Verdana" panose="020B0604030504040204" pitchFamily="34" charset="0"/>
              </a:rPr>
              <a:t>	Learning Disability in Primary Care and secondary acute care (</a:t>
            </a:r>
            <a:r>
              <a:rPr lang="en-GB" sz="2000" i="1" dirty="0">
                <a:solidFill>
                  <a:srgbClr val="4472C4">
                    <a:lumMod val="75000"/>
                  </a:srgbClr>
                </a:solidFill>
                <a:latin typeface="Verdana" panose="020B0604030504040204" pitchFamily="34" charset="0"/>
                <a:ea typeface="Verdana" panose="020B0604030504040204" pitchFamily="34" charset="0"/>
              </a:rPr>
              <a:t>Creating Health)</a:t>
            </a:r>
          </a:p>
          <a:p>
            <a:pPr marL="228600" lvl="0" indent="-228600">
              <a:lnSpc>
                <a:spcPct val="90000"/>
              </a:lnSpc>
              <a:spcBef>
                <a:spcPts val="1000"/>
              </a:spcBef>
              <a:buFont typeface="Wingdings" panose="05000000000000000000" pitchFamily="2" charset="2"/>
              <a:buChar char="§"/>
            </a:pPr>
            <a:r>
              <a:rPr lang="en-GB" sz="2000" dirty="0">
                <a:solidFill>
                  <a:srgbClr val="4472C4">
                    <a:lumMod val="75000"/>
                  </a:srgbClr>
                </a:solidFill>
                <a:latin typeface="Verdana" panose="020B0604030504040204" pitchFamily="34" charset="0"/>
                <a:ea typeface="Verdana" panose="020B0604030504040204" pitchFamily="34" charset="0"/>
              </a:rPr>
              <a:t>	High Intensity Rehabilitation – Inpatient  </a:t>
            </a:r>
            <a:r>
              <a:rPr lang="en-GB" sz="2000" i="1" dirty="0">
                <a:solidFill>
                  <a:srgbClr val="4472C4">
                    <a:lumMod val="75000"/>
                  </a:srgbClr>
                </a:solidFill>
                <a:latin typeface="Verdana" panose="020B0604030504040204" pitchFamily="34" charset="0"/>
                <a:ea typeface="Verdana" panose="020B0604030504040204" pitchFamily="34" charset="0"/>
              </a:rPr>
              <a:t>(Improving Care)</a:t>
            </a:r>
          </a:p>
          <a:p>
            <a:pPr marL="228600" lvl="0" indent="-228600">
              <a:lnSpc>
                <a:spcPct val="90000"/>
              </a:lnSpc>
              <a:spcBef>
                <a:spcPts val="1000"/>
              </a:spcBef>
              <a:buFont typeface="Wingdings" panose="05000000000000000000" pitchFamily="2" charset="2"/>
              <a:buChar char="§"/>
            </a:pPr>
            <a:r>
              <a:rPr lang="en-GB" sz="2000" i="1" dirty="0">
                <a:solidFill>
                  <a:srgbClr val="4472C4">
                    <a:lumMod val="75000"/>
                  </a:srgbClr>
                </a:solidFill>
                <a:latin typeface="Verdana" panose="020B0604030504040204" pitchFamily="34" charset="0"/>
                <a:ea typeface="Verdana" panose="020B0604030504040204" pitchFamily="34" charset="0"/>
              </a:rPr>
              <a:t>	C</a:t>
            </a:r>
            <a:r>
              <a:rPr lang="en-GB" sz="2000" i="1" dirty="0">
                <a:solidFill>
                  <a:srgbClr val="2F5597"/>
                </a:solidFill>
                <a:latin typeface="Verdana" panose="020B0604030504040204" pitchFamily="34" charset="0"/>
                <a:ea typeface="Verdana" panose="020B0604030504040204" pitchFamily="34" charset="0"/>
              </a:rPr>
              <a:t>omm</a:t>
            </a:r>
            <a:r>
              <a:rPr lang="en-GB" sz="2000" i="1" dirty="0">
                <a:solidFill>
                  <a:srgbClr val="4472C4">
                    <a:lumMod val="75000"/>
                  </a:srgbClr>
                </a:solidFill>
                <a:latin typeface="Verdana" panose="020B0604030504040204" pitchFamily="34" charset="0"/>
                <a:ea typeface="Verdana" panose="020B0604030504040204" pitchFamily="34" charset="0"/>
              </a:rPr>
              <a:t>unity Rehabilitation bed and community based models (Improving Care)</a:t>
            </a:r>
          </a:p>
          <a:p>
            <a:pPr marL="228600" lvl="0" indent="-228600">
              <a:lnSpc>
                <a:spcPct val="90000"/>
              </a:lnSpc>
              <a:spcBef>
                <a:spcPts val="1000"/>
              </a:spcBef>
              <a:buFont typeface="Wingdings" panose="05000000000000000000" pitchFamily="2" charset="2"/>
              <a:buChar char="§"/>
            </a:pPr>
            <a:r>
              <a:rPr lang="en-GB" sz="2000" i="1" dirty="0">
                <a:solidFill>
                  <a:srgbClr val="4472C4">
                    <a:lumMod val="75000"/>
                  </a:srgbClr>
                </a:solidFill>
                <a:latin typeface="Verdana" panose="020B0604030504040204" pitchFamily="34" charset="0"/>
                <a:ea typeface="Verdana" panose="020B0604030504040204" pitchFamily="34" charset="0"/>
              </a:rPr>
              <a:t>	Women’s Trauma bed and community based models</a:t>
            </a:r>
          </a:p>
          <a:p>
            <a:pPr marL="228600" lvl="0" indent="-228600">
              <a:lnSpc>
                <a:spcPct val="90000"/>
              </a:lnSpc>
              <a:spcBef>
                <a:spcPts val="1000"/>
              </a:spcBef>
              <a:buFont typeface="Wingdings" panose="05000000000000000000" pitchFamily="2" charset="2"/>
              <a:buChar char="§"/>
            </a:pPr>
            <a:r>
              <a:rPr lang="en-GB" sz="2000" dirty="0">
                <a:solidFill>
                  <a:srgbClr val="2F5597"/>
                </a:solidFill>
                <a:latin typeface="Verdana" panose="020B0604030504040204" pitchFamily="34" charset="0"/>
                <a:ea typeface="Verdana" panose="020B0604030504040204" pitchFamily="34" charset="0"/>
              </a:rPr>
              <a:t>	Dementia Standards - Memory Assessment &amp; Metrics </a:t>
            </a:r>
            <a:r>
              <a:rPr lang="en-GB" sz="2000" i="1" dirty="0">
                <a:solidFill>
                  <a:srgbClr val="4472C4">
                    <a:lumMod val="75000"/>
                  </a:srgbClr>
                </a:solidFill>
                <a:latin typeface="Verdana" panose="020B0604030504040204" pitchFamily="34" charset="0"/>
                <a:ea typeface="Verdana" panose="020B0604030504040204" pitchFamily="34" charset="0"/>
              </a:rPr>
              <a:t>(Improving Care)</a:t>
            </a:r>
          </a:p>
          <a:p>
            <a:endParaRPr lang="en-GB" dirty="0"/>
          </a:p>
        </p:txBody>
      </p:sp>
    </p:spTree>
    <p:extLst>
      <p:ext uri="{BB962C8B-B14F-4D97-AF65-F5344CB8AC3E}">
        <p14:creationId xmlns:p14="http://schemas.microsoft.com/office/powerpoint/2010/main" val="18492391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3763883" y="178247"/>
            <a:ext cx="4985555" cy="986921"/>
          </a:xfrm>
          <a:prstGeom prst="rect">
            <a:avLst/>
          </a:prstGeom>
        </p:spPr>
        <p:txBody>
          <a:bodyPr vert="horz" lIns="0" tIns="0" rIns="0" bIns="0" rtlCol="0" anchor="t" anchorCtr="0">
            <a:norm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200" b="1" i="0" u="none" strike="noStrike" kern="1200" cap="none" spc="-150" normalizeH="0" baseline="0" noProof="0" dirty="0">
                <a:ln>
                  <a:noFill/>
                </a:ln>
                <a:solidFill>
                  <a:schemeClr val="bg1"/>
                </a:solidFill>
                <a:effectLst/>
                <a:uLnTx/>
                <a:uFillTx/>
                <a:latin typeface="Verdana"/>
                <a:ea typeface="Verdana"/>
                <a:cs typeface="+mj-cs"/>
              </a:rPr>
              <a:t>Children &amp;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200" b="1" i="0" u="none" strike="noStrike" kern="1200" cap="none" spc="-150" normalizeH="0" baseline="0" noProof="0" dirty="0">
                <a:ln>
                  <a:noFill/>
                </a:ln>
                <a:solidFill>
                  <a:schemeClr val="bg1"/>
                </a:solidFill>
                <a:effectLst/>
                <a:uLnTx/>
                <a:uFillTx/>
                <a:latin typeface="Verdana"/>
                <a:ea typeface="Verdana"/>
                <a:cs typeface="+mj-cs"/>
              </a:rPr>
              <a:t>Families</a:t>
            </a:r>
            <a:endParaRPr kumimoji="0" lang="en-GB" sz="3200" b="0" i="0" u="none" strike="noStrike" kern="1200" cap="none" spc="-150" normalizeH="0" baseline="0" noProof="0" dirty="0">
              <a:ln>
                <a:noFill/>
              </a:ln>
              <a:solidFill>
                <a:schemeClr val="bg1"/>
              </a:solidFill>
              <a:effectLst/>
              <a:uLnTx/>
              <a:uFillTx/>
              <a:cs typeface="+mj-cs"/>
            </a:endParaRPr>
          </a:p>
        </p:txBody>
      </p:sp>
      <p:sp>
        <p:nvSpPr>
          <p:cNvPr id="27" name="Footer Placeholder 5">
            <a:extLst>
              <a:ext uri="{FF2B5EF4-FFF2-40B4-BE49-F238E27FC236}">
                <a16:creationId xmlns:a16="http://schemas.microsoft.com/office/drawing/2014/main" id="{83F8DF6D-FA82-4CA3-B914-8BCCEF3175D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5" name="Content Placeholder 3">
            <a:extLst>
              <a:ext uri="{FF2B5EF4-FFF2-40B4-BE49-F238E27FC236}">
                <a16:creationId xmlns:a16="http://schemas.microsoft.com/office/drawing/2014/main" id="{8CE3332A-C582-4945-9F14-4C8BE12BCC31}"/>
              </a:ext>
            </a:extLst>
          </p:cNvPr>
          <p:cNvSpPr>
            <a:spLocks noGrp="1"/>
          </p:cNvSpPr>
          <p:nvPr>
            <p:ph idx="1"/>
          </p:nvPr>
        </p:nvSpPr>
        <p:spPr>
          <a:xfrm>
            <a:off x="744000" y="2526290"/>
            <a:ext cx="10704000" cy="2791648"/>
          </a:xfrm>
        </p:spPr>
        <p:txBody>
          <a:bodyPr>
            <a:normAutofit/>
          </a:bodyPr>
          <a:lstStyle/>
          <a:p>
            <a:pPr marL="342900" indent="-342900">
              <a:buFont typeface="Arial" panose="020B0604020202020204" pitchFamily="34" charset="0"/>
              <a:buChar char="•"/>
            </a:pPr>
            <a:r>
              <a:rPr lang="en-GB" dirty="0"/>
              <a:t>Children and young people’s community services</a:t>
            </a:r>
          </a:p>
          <a:p>
            <a:pPr marL="342900" indent="-342900">
              <a:buFont typeface="Arial" panose="020B0604020202020204" pitchFamily="34" charset="0"/>
              <a:buChar char="•"/>
            </a:pPr>
            <a:r>
              <a:rPr lang="en-GB" dirty="0"/>
              <a:t>Children and young people’s acute services</a:t>
            </a:r>
          </a:p>
          <a:p>
            <a:pPr marL="342900" indent="-342900">
              <a:buFont typeface="Arial" panose="020B0604020202020204" pitchFamily="34" charset="0"/>
              <a:buChar char="•"/>
            </a:pPr>
            <a:r>
              <a:rPr lang="en-GB" dirty="0"/>
              <a:t>Safeguarding</a:t>
            </a:r>
          </a:p>
          <a:p>
            <a:pPr marL="342900" indent="-342900">
              <a:buFont typeface="Arial" panose="020B0604020202020204" pitchFamily="34" charset="0"/>
              <a:buChar char="•"/>
            </a:pPr>
            <a:r>
              <a:rPr lang="en-GB" dirty="0"/>
              <a:t>Maternity and neonatal services</a:t>
            </a:r>
          </a:p>
          <a:p>
            <a:pPr marL="342900" indent="-342900">
              <a:buFont typeface="Arial" panose="020B0604020202020204" pitchFamily="34" charset="0"/>
              <a:buChar char="•"/>
            </a:pPr>
            <a:r>
              <a:rPr lang="en-GB" dirty="0"/>
              <a:t>Gynaecology</a:t>
            </a:r>
          </a:p>
          <a:p>
            <a:pPr marL="342900" indent="-342900">
              <a:buFont typeface="Arial" panose="020B0604020202020204" pitchFamily="34" charset="0"/>
              <a:buChar char="•"/>
            </a:pPr>
            <a:r>
              <a:rPr lang="en-GB" dirty="0"/>
              <a:t>Integrated sexual health services</a:t>
            </a:r>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p:txBody>
      </p:sp>
      <p:sp>
        <p:nvSpPr>
          <p:cNvPr id="26" name="TextBox 25">
            <a:extLst>
              <a:ext uri="{FF2B5EF4-FFF2-40B4-BE49-F238E27FC236}">
                <a16:creationId xmlns:a16="http://schemas.microsoft.com/office/drawing/2014/main" id="{56C402F5-DAB5-430D-9EE1-B24E2ADC7511}"/>
              </a:ext>
            </a:extLst>
          </p:cNvPr>
          <p:cNvSpPr txBox="1"/>
          <p:nvPr/>
        </p:nvSpPr>
        <p:spPr>
          <a:xfrm>
            <a:off x="162339" y="1583192"/>
            <a:ext cx="11867322" cy="800219"/>
          </a:xfrm>
          <a:prstGeom prst="rect">
            <a:avLst/>
          </a:prstGeom>
          <a:noFill/>
        </p:spPr>
        <p:txBody>
          <a:bodyPr wrap="square" rtlCol="0">
            <a:spAutoFit/>
          </a:bodyPr>
          <a:lstStyle/>
          <a:p>
            <a:r>
              <a:rPr lang="en-GB" sz="2800" b="1" dirty="0">
                <a:latin typeface="Verdana" panose="020B0604030504040204" pitchFamily="34" charset="0"/>
                <a:ea typeface="Verdana" panose="020B0604030504040204" pitchFamily="34" charset="0"/>
              </a:rPr>
              <a:t>Priority Development Areas:</a:t>
            </a:r>
            <a:endParaRPr lang="en-GB" sz="2800" dirty="0">
              <a:latin typeface="Verdana" panose="020B0604030504040204" pitchFamily="34" charset="0"/>
              <a:ea typeface="Verdana" panose="020B0604030504040204" pitchFamily="34" charset="0"/>
            </a:endParaRPr>
          </a:p>
          <a:p>
            <a:endParaRPr lang="en-GB" dirty="0"/>
          </a:p>
        </p:txBody>
      </p:sp>
    </p:spTree>
    <p:extLst>
      <p:ext uri="{BB962C8B-B14F-4D97-AF65-F5344CB8AC3E}">
        <p14:creationId xmlns:p14="http://schemas.microsoft.com/office/powerpoint/2010/main" val="4871740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3763883" y="178247"/>
            <a:ext cx="4985555" cy="986921"/>
          </a:xfrm>
          <a:prstGeom prst="rect">
            <a:avLst/>
          </a:prstGeom>
        </p:spPr>
        <p:txBody>
          <a:bodyPr vert="horz" lIns="0" tIns="0" rIns="0" bIns="0" rtlCol="0" anchor="t" anchorCtr="0">
            <a:norm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200" b="1" i="0" u="none" strike="noStrike" kern="1200" cap="none" spc="-150" normalizeH="0" baseline="0" noProof="0" dirty="0">
                <a:ln>
                  <a:noFill/>
                </a:ln>
                <a:solidFill>
                  <a:schemeClr val="bg1"/>
                </a:solidFill>
                <a:effectLst/>
                <a:uLnTx/>
                <a:uFillTx/>
                <a:latin typeface="Verdana"/>
                <a:ea typeface="Verdana"/>
                <a:cs typeface="+mj-cs"/>
              </a:rPr>
              <a:t>Children &amp;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200" b="1" i="0" u="none" strike="noStrike" kern="1200" cap="none" spc="-150" normalizeH="0" baseline="0" noProof="0" dirty="0">
                <a:ln>
                  <a:noFill/>
                </a:ln>
                <a:solidFill>
                  <a:schemeClr val="bg1"/>
                </a:solidFill>
                <a:effectLst/>
                <a:uLnTx/>
                <a:uFillTx/>
                <a:latin typeface="Verdana"/>
                <a:ea typeface="Verdana"/>
                <a:cs typeface="+mj-cs"/>
              </a:rPr>
              <a:t>Families</a:t>
            </a:r>
            <a:endParaRPr kumimoji="0" lang="en-GB" sz="3200" b="0" i="0" u="none" strike="noStrike" kern="1200" cap="none" spc="-150" normalizeH="0" baseline="0" noProof="0" dirty="0">
              <a:ln>
                <a:noFill/>
              </a:ln>
              <a:solidFill>
                <a:schemeClr val="bg1"/>
              </a:solidFill>
              <a:effectLst/>
              <a:uLnTx/>
              <a:uFillTx/>
              <a:cs typeface="+mj-cs"/>
            </a:endParaRPr>
          </a:p>
        </p:txBody>
      </p:sp>
      <p:sp>
        <p:nvSpPr>
          <p:cNvPr id="27" name="Footer Placeholder 5">
            <a:extLst>
              <a:ext uri="{FF2B5EF4-FFF2-40B4-BE49-F238E27FC236}">
                <a16:creationId xmlns:a16="http://schemas.microsoft.com/office/drawing/2014/main" id="{83F8DF6D-FA82-4CA3-B914-8BCCEF3175D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8" name="Content Placeholder 3">
            <a:extLst>
              <a:ext uri="{FF2B5EF4-FFF2-40B4-BE49-F238E27FC236}">
                <a16:creationId xmlns:a16="http://schemas.microsoft.com/office/drawing/2014/main" id="{A471B333-7B97-47E3-9F2D-9876C34ABB39}"/>
              </a:ext>
            </a:extLst>
          </p:cNvPr>
          <p:cNvSpPr>
            <a:spLocks noGrp="1"/>
          </p:cNvSpPr>
          <p:nvPr>
            <p:ph idx="1"/>
          </p:nvPr>
        </p:nvSpPr>
        <p:spPr>
          <a:xfrm>
            <a:off x="744000" y="2450913"/>
            <a:ext cx="10704000" cy="3193300"/>
          </a:xfrm>
        </p:spPr>
        <p:txBody>
          <a:bodyPr>
            <a:normAutofit/>
          </a:bodyPr>
          <a:lstStyle/>
          <a:p>
            <a:pPr marL="342900" indent="-342900">
              <a:buFont typeface="Arial" panose="020B0604020202020204" pitchFamily="34" charset="0"/>
              <a:buChar char="•"/>
            </a:pPr>
            <a:r>
              <a:rPr lang="en-GB" dirty="0"/>
              <a:t>Neurodevelopmental service and pathway</a:t>
            </a:r>
          </a:p>
          <a:p>
            <a:pPr marL="558900" lvl="2" indent="-342900"/>
            <a:r>
              <a:rPr lang="en-GB" dirty="0"/>
              <a:t>Review of current pathway and service redesign.</a:t>
            </a:r>
          </a:p>
          <a:p>
            <a:pPr marL="342900" indent="-342900">
              <a:buFont typeface="Arial" panose="020B0604020202020204" pitchFamily="34" charset="0"/>
              <a:buChar char="•"/>
            </a:pPr>
            <a:r>
              <a:rPr lang="en-GB" dirty="0"/>
              <a:t>Obesity in children and young people</a:t>
            </a:r>
          </a:p>
          <a:p>
            <a:pPr marL="342900" indent="-342900">
              <a:buFont typeface="Arial" panose="020B0604020202020204" pitchFamily="34" charset="0"/>
              <a:buChar char="•"/>
            </a:pPr>
            <a:r>
              <a:rPr lang="en-GB" dirty="0"/>
              <a:t>Paediatric Bladder and Bowel Services</a:t>
            </a:r>
          </a:p>
          <a:p>
            <a:pPr marL="342900" indent="-342900">
              <a:buFont typeface="Arial" panose="020B0604020202020204" pitchFamily="34" charset="0"/>
              <a:buChar char="•"/>
            </a:pPr>
            <a:r>
              <a:rPr lang="en-GB" dirty="0"/>
              <a:t>Transformation of Health Visiting Services</a:t>
            </a:r>
          </a:p>
          <a:p>
            <a:pPr marL="342900" indent="-342900">
              <a:buFont typeface="Arial" panose="020B0604020202020204" pitchFamily="34" charset="0"/>
              <a:buChar char="•"/>
            </a:pPr>
            <a:r>
              <a:rPr lang="en-GB" dirty="0"/>
              <a:t>Transformation of School Nursing Services</a:t>
            </a:r>
          </a:p>
          <a:p>
            <a:pPr marL="342900" indent="-342900">
              <a:buFont typeface="Arial" panose="020B0604020202020204" pitchFamily="34" charset="0"/>
              <a:buChar char="•"/>
            </a:pPr>
            <a:r>
              <a:rPr lang="en-GB" dirty="0"/>
              <a:t>Breastfeeding Services</a:t>
            </a:r>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p:txBody>
      </p:sp>
      <p:sp>
        <p:nvSpPr>
          <p:cNvPr id="29" name="TextBox 28">
            <a:extLst>
              <a:ext uri="{FF2B5EF4-FFF2-40B4-BE49-F238E27FC236}">
                <a16:creationId xmlns:a16="http://schemas.microsoft.com/office/drawing/2014/main" id="{40B508E0-F592-4797-99BD-236A0815FD1E}"/>
              </a:ext>
            </a:extLst>
          </p:cNvPr>
          <p:cNvSpPr txBox="1"/>
          <p:nvPr/>
        </p:nvSpPr>
        <p:spPr>
          <a:xfrm>
            <a:off x="162339" y="1667648"/>
            <a:ext cx="11867322" cy="523220"/>
          </a:xfrm>
          <a:prstGeom prst="rect">
            <a:avLst/>
          </a:prstGeom>
          <a:noFill/>
        </p:spPr>
        <p:txBody>
          <a:bodyPr wrap="square" rtlCol="0">
            <a:spAutoFit/>
          </a:bodyPr>
          <a:lstStyle/>
          <a:p>
            <a:r>
              <a:rPr lang="en-GB" sz="2800" b="1" dirty="0">
                <a:latin typeface="Verdana" panose="020B0604030504040204" pitchFamily="34" charset="0"/>
                <a:ea typeface="Verdana" panose="020B0604030504040204" pitchFamily="34" charset="0"/>
              </a:rPr>
              <a:t>Children &amp; Young People’s Community Services</a:t>
            </a:r>
            <a:endParaRPr lang="en-GB" sz="8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1126357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4268960" y="55203"/>
            <a:ext cx="3839275" cy="1053119"/>
          </a:xfrm>
          <a:prstGeom prst="rect">
            <a:avLst/>
          </a:prstGeom>
        </p:spPr>
        <p:txBody>
          <a:bodyPr vert="horz" lIns="0" tIns="0" rIns="0" bIns="0" rtlCol="0" anchor="t" anchorCtr="0">
            <a:no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b="1" dirty="0">
                <a:solidFill>
                  <a:schemeClr val="bg1"/>
                </a:solidFill>
                <a:latin typeface="Verdana"/>
                <a:ea typeface="Verdana"/>
              </a:rPr>
              <a:t>Developing </a:t>
            </a:r>
          </a:p>
          <a:p>
            <a:pPr marL="0" marR="0" lvl="0" indent="0" algn="ctr" defTabSz="914400" rtl="0" eaLnBrk="1" fontAlgn="auto" latinLnBrk="0" hangingPunct="1">
              <a:lnSpc>
                <a:spcPct val="100000"/>
              </a:lnSpc>
              <a:spcBef>
                <a:spcPct val="0"/>
              </a:spcBef>
              <a:spcAft>
                <a:spcPts val="0"/>
              </a:spcAft>
              <a:buClrTx/>
              <a:buSzTx/>
              <a:buFontTx/>
              <a:buNone/>
              <a:tabLst/>
              <a:defRPr/>
            </a:pPr>
            <a:r>
              <a:rPr lang="en-GB" b="1" dirty="0">
                <a:solidFill>
                  <a:schemeClr val="bg1"/>
                </a:solidFill>
                <a:latin typeface="Verdana"/>
                <a:ea typeface="Verdana"/>
              </a:rPr>
              <a:t>our Plans</a:t>
            </a:r>
            <a:endParaRPr kumimoji="0" lang="en-GB" b="0" i="0" u="none" strike="noStrike" kern="1200" cap="none" spc="-150" normalizeH="0" baseline="0" noProof="0" dirty="0">
              <a:ln>
                <a:noFill/>
              </a:ln>
              <a:solidFill>
                <a:srgbClr val="E60E65"/>
              </a:solidFill>
              <a:effectLst/>
              <a:uLnTx/>
              <a:uFillTx/>
              <a:latin typeface="Verdana" panose="020B0604030504040204" pitchFamily="34" charset="0"/>
              <a:ea typeface="Verdana" panose="020B0604030504040204" pitchFamily="34" charset="0"/>
              <a:cs typeface="+mj-cs"/>
            </a:endParaRPr>
          </a:p>
        </p:txBody>
      </p:sp>
      <p:sp>
        <p:nvSpPr>
          <p:cNvPr id="25" name="Rectangle 24">
            <a:extLst>
              <a:ext uri="{FF2B5EF4-FFF2-40B4-BE49-F238E27FC236}">
                <a16:creationId xmlns:a16="http://schemas.microsoft.com/office/drawing/2014/main" id="{4C3F4219-9684-46FD-85B0-7DC45CFFE3C3}"/>
              </a:ext>
            </a:extLst>
          </p:cNvPr>
          <p:cNvSpPr/>
          <p:nvPr/>
        </p:nvSpPr>
        <p:spPr>
          <a:xfrm>
            <a:off x="0" y="1481759"/>
            <a:ext cx="3857146" cy="461665"/>
          </a:xfrm>
          <a:prstGeom prst="rect">
            <a:avLst/>
          </a:prstGeom>
          <a:solidFill>
            <a:srgbClr val="2C4295"/>
          </a:solidFill>
          <a:ln>
            <a:solidFill>
              <a:srgbClr val="002060"/>
            </a:solidFill>
          </a:ln>
        </p:spPr>
        <p:txBody>
          <a:bodyPr wrap="none" lIns="91440" tIns="45720" rIns="91440" bIns="45720" anchor="t">
            <a:spAutoFit/>
          </a:bodyPr>
          <a:lstStyle/>
          <a:p>
            <a:pPr>
              <a:defRPr/>
            </a:pPr>
            <a:r>
              <a:rPr lang="en-GB" sz="2400" b="1" dirty="0">
                <a:solidFill>
                  <a:schemeClr val="bg2"/>
                </a:solidFill>
                <a:latin typeface="Verdana"/>
                <a:ea typeface="Verdana"/>
              </a:rPr>
              <a:t>Developing our Plans</a:t>
            </a:r>
            <a:endParaRPr kumimoji="0" lang="en-GB" sz="2400" b="1" i="0" u="none" strike="noStrike" kern="1200" cap="none" spc="0" normalizeH="0" baseline="0" noProof="0" dirty="0">
              <a:ln>
                <a:noFill/>
              </a:ln>
              <a:solidFill>
                <a:schemeClr val="bg2"/>
              </a:solidFill>
              <a:effectLst/>
              <a:uLnTx/>
              <a:uFillTx/>
              <a:latin typeface="Verdana" panose="020B0604030504040204" pitchFamily="34" charset="0"/>
              <a:ea typeface="Verdana" panose="020B0604030504040204" pitchFamily="34" charset="0"/>
            </a:endParaRPr>
          </a:p>
        </p:txBody>
      </p:sp>
      <p:sp>
        <p:nvSpPr>
          <p:cNvPr id="26" name="Footer Placeholder 5">
            <a:extLst>
              <a:ext uri="{FF2B5EF4-FFF2-40B4-BE49-F238E27FC236}">
                <a16:creationId xmlns:a16="http://schemas.microsoft.com/office/drawing/2014/main" id="{79E31BD0-B25A-4D8D-8E57-3653EE6E580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7" name="Content Placeholder 6">
            <a:extLst>
              <a:ext uri="{FF2B5EF4-FFF2-40B4-BE49-F238E27FC236}">
                <a16:creationId xmlns:a16="http://schemas.microsoft.com/office/drawing/2014/main" id="{663AC993-E464-49F7-83BC-1FCAC8BFF02F}"/>
              </a:ext>
            </a:extLst>
          </p:cNvPr>
          <p:cNvSpPr>
            <a:spLocks noGrp="1"/>
          </p:cNvSpPr>
          <p:nvPr>
            <p:ph idx="1"/>
          </p:nvPr>
        </p:nvSpPr>
        <p:spPr>
          <a:xfrm>
            <a:off x="744000" y="2029984"/>
            <a:ext cx="10704000" cy="376118"/>
          </a:xfrm>
        </p:spPr>
        <p:txBody>
          <a:bodyPr>
            <a:normAutofit/>
          </a:bodyPr>
          <a:lstStyle/>
          <a:p>
            <a:pPr marL="342900" indent="-342900">
              <a:buFont typeface="Arial" panose="020B0604020202020204" pitchFamily="34" charset="0"/>
              <a:buChar char="•"/>
            </a:pPr>
            <a:r>
              <a:rPr lang="en-GB" sz="2200" dirty="0"/>
              <a:t>A combination of top down and bottom up planning:</a:t>
            </a:r>
          </a:p>
        </p:txBody>
      </p:sp>
      <p:pic>
        <p:nvPicPr>
          <p:cNvPr id="28" name="Picture 27">
            <a:extLst>
              <a:ext uri="{FF2B5EF4-FFF2-40B4-BE49-F238E27FC236}">
                <a16:creationId xmlns:a16="http://schemas.microsoft.com/office/drawing/2014/main" id="{8CB998C6-B3C8-4931-B0F0-2399BFCA1C7E}"/>
              </a:ext>
            </a:extLst>
          </p:cNvPr>
          <p:cNvPicPr>
            <a:picLocks noChangeAspect="1"/>
          </p:cNvPicPr>
          <p:nvPr/>
        </p:nvPicPr>
        <p:blipFill>
          <a:blip r:embed="rId10"/>
          <a:stretch>
            <a:fillRect/>
          </a:stretch>
        </p:blipFill>
        <p:spPr>
          <a:xfrm>
            <a:off x="744000" y="2486475"/>
            <a:ext cx="5160833" cy="3596140"/>
          </a:xfrm>
          <a:prstGeom prst="rect">
            <a:avLst/>
          </a:prstGeom>
        </p:spPr>
      </p:pic>
      <p:sp>
        <p:nvSpPr>
          <p:cNvPr id="24" name="TextBox 23">
            <a:extLst>
              <a:ext uri="{FF2B5EF4-FFF2-40B4-BE49-F238E27FC236}">
                <a16:creationId xmlns:a16="http://schemas.microsoft.com/office/drawing/2014/main" id="{2015DF76-C15C-4D3E-A966-80371B2CFCF6}"/>
              </a:ext>
            </a:extLst>
          </p:cNvPr>
          <p:cNvSpPr txBox="1"/>
          <p:nvPr/>
        </p:nvSpPr>
        <p:spPr>
          <a:xfrm>
            <a:off x="5997431" y="2951296"/>
            <a:ext cx="6020491" cy="2585323"/>
          </a:xfrm>
          <a:prstGeom prst="rect">
            <a:avLst/>
          </a:prstGeom>
          <a:noFill/>
        </p:spPr>
        <p:txBody>
          <a:bodyPr wrap="square" rtlCol="0">
            <a:spAutoFit/>
          </a:bodyPr>
          <a:lstStyle/>
          <a:p>
            <a:r>
              <a:rPr lang="en-GB" b="1" dirty="0">
                <a:latin typeface="Verdana" panose="020B0604030504040204" pitchFamily="34" charset="0"/>
                <a:ea typeface="Verdana" panose="020B0604030504040204" pitchFamily="34" charset="0"/>
              </a:rPr>
              <a:t>Ministerial priorities for the next 12 months:</a:t>
            </a:r>
          </a:p>
          <a:p>
            <a:endParaRPr lang="en-GB" b="1" dirty="0">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r>
              <a:rPr lang="en-GB" dirty="0">
                <a:latin typeface="Verdana" panose="020B0604030504040204" pitchFamily="34" charset="0"/>
                <a:ea typeface="Verdana" panose="020B0604030504040204" pitchFamily="34" charset="0"/>
              </a:rPr>
              <a:t>Pathways of Care (Delayed transfers of care)</a:t>
            </a:r>
          </a:p>
          <a:p>
            <a:pPr marL="342900" indent="-342900">
              <a:buFont typeface="Arial" panose="020B0604020202020204" pitchFamily="34" charset="0"/>
              <a:buChar char="•"/>
            </a:pPr>
            <a:r>
              <a:rPr lang="en-GB" dirty="0">
                <a:latin typeface="Verdana" panose="020B0604030504040204" pitchFamily="34" charset="0"/>
                <a:ea typeface="Verdana" panose="020B0604030504040204" pitchFamily="34" charset="0"/>
              </a:rPr>
              <a:t>Urgent &amp; Emergency care</a:t>
            </a:r>
          </a:p>
          <a:p>
            <a:pPr marL="342900" indent="-342900">
              <a:buFont typeface="Arial" panose="020B0604020202020204" pitchFamily="34" charset="0"/>
              <a:buChar char="•"/>
            </a:pPr>
            <a:r>
              <a:rPr lang="en-GB" dirty="0">
                <a:latin typeface="Verdana" panose="020B0604030504040204" pitchFamily="34" charset="0"/>
                <a:ea typeface="Verdana" panose="020B0604030504040204" pitchFamily="34" charset="0"/>
              </a:rPr>
              <a:t>Primary Care Access</a:t>
            </a:r>
          </a:p>
          <a:p>
            <a:pPr marL="342900" indent="-342900">
              <a:buFont typeface="Arial" panose="020B0604020202020204" pitchFamily="34" charset="0"/>
              <a:buChar char="•"/>
            </a:pPr>
            <a:r>
              <a:rPr lang="en-GB" dirty="0">
                <a:latin typeface="Verdana" panose="020B0604030504040204" pitchFamily="34" charset="0"/>
                <a:ea typeface="Verdana" panose="020B0604030504040204" pitchFamily="34" charset="0"/>
              </a:rPr>
              <a:t>Planned Care, Recovery, Diagnostics &amp; Pathways of Care</a:t>
            </a:r>
          </a:p>
          <a:p>
            <a:pPr marL="342900" indent="-342900">
              <a:buFont typeface="Arial" panose="020B0604020202020204" pitchFamily="34" charset="0"/>
              <a:buChar char="•"/>
            </a:pPr>
            <a:r>
              <a:rPr lang="en-GB" dirty="0">
                <a:latin typeface="Verdana" panose="020B0604030504040204" pitchFamily="34" charset="0"/>
                <a:ea typeface="Verdana" panose="020B0604030504040204" pitchFamily="34" charset="0"/>
              </a:rPr>
              <a:t>Cancer Recovery</a:t>
            </a:r>
          </a:p>
          <a:p>
            <a:pPr marL="342900" indent="-342900">
              <a:buFont typeface="Arial" panose="020B0604020202020204" pitchFamily="34" charset="0"/>
              <a:buChar char="•"/>
            </a:pPr>
            <a:r>
              <a:rPr lang="en-GB" dirty="0">
                <a:latin typeface="Verdana" panose="020B0604030504040204" pitchFamily="34" charset="0"/>
                <a:ea typeface="Verdana" panose="020B0604030504040204" pitchFamily="34" charset="0"/>
              </a:rPr>
              <a:t>Mental Health &amp; CAMHS</a:t>
            </a:r>
          </a:p>
        </p:txBody>
      </p:sp>
    </p:spTree>
    <p:extLst>
      <p:ext uri="{BB962C8B-B14F-4D97-AF65-F5344CB8AC3E}">
        <p14:creationId xmlns:p14="http://schemas.microsoft.com/office/powerpoint/2010/main" val="26529194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85612" y="2296661"/>
            <a:ext cx="519764" cy="23100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pic>
        <p:nvPicPr>
          <p:cNvPr id="2" name="Picture 1"/>
          <p:cNvPicPr>
            <a:picLocks noChangeAspect="1"/>
          </p:cNvPicPr>
          <p:nvPr/>
        </p:nvPicPr>
        <p:blipFill>
          <a:blip r:embed="rId2"/>
          <a:stretch>
            <a:fillRect/>
          </a:stretch>
        </p:blipFill>
        <p:spPr>
          <a:xfrm>
            <a:off x="3857791" y="162026"/>
            <a:ext cx="4610100" cy="1419225"/>
          </a:xfrm>
          <a:prstGeom prst="rect">
            <a:avLst/>
          </a:prstGeom>
        </p:spPr>
      </p:pic>
      <p:sp>
        <p:nvSpPr>
          <p:cNvPr id="10" name="Rectangle 9"/>
          <p:cNvSpPr/>
          <p:nvPr/>
        </p:nvSpPr>
        <p:spPr>
          <a:xfrm>
            <a:off x="1" y="0"/>
            <a:ext cx="12203575" cy="12635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3" name="Rectangle 12"/>
          <p:cNvSpPr/>
          <p:nvPr/>
        </p:nvSpPr>
        <p:spPr>
          <a:xfrm>
            <a:off x="0" y="1744512"/>
            <a:ext cx="12192000" cy="666180"/>
          </a:xfrm>
          <a:prstGeom prst="rect">
            <a:avLst/>
          </a:prstGeom>
          <a:solidFill>
            <a:srgbClr val="DAB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4" name="Title 1"/>
          <p:cNvSpPr>
            <a:spLocks noGrp="1"/>
          </p:cNvSpPr>
          <p:nvPr>
            <p:ph type="ctrTitle"/>
          </p:nvPr>
        </p:nvSpPr>
        <p:spPr>
          <a:xfrm>
            <a:off x="1006901" y="1815562"/>
            <a:ext cx="10178197" cy="653617"/>
          </a:xfrm>
        </p:spPr>
        <p:txBody>
          <a:bodyPr/>
          <a:lstStyle/>
          <a:p>
            <a:pPr algn="ctr"/>
            <a:r>
              <a:rPr lang="en-GB" sz="3200" b="1" dirty="0"/>
              <a:t>People</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71176" y="4832418"/>
            <a:ext cx="1946064" cy="1946064"/>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46890" y="4885954"/>
            <a:ext cx="1952162" cy="1952162"/>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58682" y="5049214"/>
            <a:ext cx="1808786" cy="1808786"/>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54366" y="4945588"/>
            <a:ext cx="1832894" cy="1832894"/>
          </a:xfrm>
          <a:prstGeom prst="rect">
            <a:avLst/>
          </a:prstGeom>
        </p:spPr>
      </p:pic>
    </p:spTree>
    <p:extLst>
      <p:ext uri="{BB962C8B-B14F-4D97-AF65-F5344CB8AC3E}">
        <p14:creationId xmlns:p14="http://schemas.microsoft.com/office/powerpoint/2010/main" val="14176066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3603222" y="266689"/>
            <a:ext cx="4985555" cy="490900"/>
          </a:xfrm>
          <a:prstGeom prst="rect">
            <a:avLst/>
          </a:prstGeom>
        </p:spPr>
        <p:txBody>
          <a:bodyPr vert="horz" lIns="0" tIns="0" rIns="0" bIns="0" rtlCol="0" anchor="t" anchorCtr="0">
            <a:norm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200" b="1" i="0" u="none" strike="noStrike" kern="1200" cap="none" spc="-150" normalizeH="0" baseline="0" noProof="0" dirty="0">
                <a:ln>
                  <a:noFill/>
                </a:ln>
                <a:solidFill>
                  <a:schemeClr val="bg1"/>
                </a:solidFill>
                <a:effectLst/>
                <a:uLnTx/>
                <a:uFillTx/>
                <a:latin typeface="Verdana"/>
                <a:ea typeface="Verdana"/>
                <a:cs typeface="+mj-cs"/>
              </a:rPr>
              <a:t>Our People</a:t>
            </a:r>
            <a:endParaRPr kumimoji="0" lang="en-GB" sz="3200" b="0" i="0" u="none" strike="noStrike" kern="1200" cap="none" spc="-150" normalizeH="0" baseline="0" noProof="0" dirty="0">
              <a:ln>
                <a:noFill/>
              </a:ln>
              <a:solidFill>
                <a:schemeClr val="bg1"/>
              </a:solidFill>
              <a:effectLst/>
              <a:uLnTx/>
              <a:uFillTx/>
              <a:cs typeface="+mj-cs"/>
            </a:endParaRPr>
          </a:p>
        </p:txBody>
      </p:sp>
      <p:sp>
        <p:nvSpPr>
          <p:cNvPr id="27" name="Footer Placeholder 5">
            <a:extLst>
              <a:ext uri="{FF2B5EF4-FFF2-40B4-BE49-F238E27FC236}">
                <a16:creationId xmlns:a16="http://schemas.microsoft.com/office/drawing/2014/main" id="{83F8DF6D-FA82-4CA3-B914-8BCCEF3175D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5" name="Rectangle 24">
            <a:extLst>
              <a:ext uri="{FF2B5EF4-FFF2-40B4-BE49-F238E27FC236}">
                <a16:creationId xmlns:a16="http://schemas.microsoft.com/office/drawing/2014/main" id="{E3E88FF1-8D5C-449A-99B2-B6EAFC334AC9}"/>
              </a:ext>
            </a:extLst>
          </p:cNvPr>
          <p:cNvSpPr/>
          <p:nvPr/>
        </p:nvSpPr>
        <p:spPr>
          <a:xfrm>
            <a:off x="0" y="1481759"/>
            <a:ext cx="3890809" cy="461665"/>
          </a:xfrm>
          <a:prstGeom prst="rect">
            <a:avLst/>
          </a:prstGeom>
          <a:solidFill>
            <a:srgbClr val="2C4295"/>
          </a:solidFill>
          <a:ln>
            <a:solidFill>
              <a:srgbClr val="00206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Our People Priorities </a:t>
            </a:r>
          </a:p>
        </p:txBody>
      </p:sp>
      <p:sp>
        <p:nvSpPr>
          <p:cNvPr id="26" name="TextBox 25">
            <a:extLst>
              <a:ext uri="{FF2B5EF4-FFF2-40B4-BE49-F238E27FC236}">
                <a16:creationId xmlns:a16="http://schemas.microsoft.com/office/drawing/2014/main" id="{6260BDD5-A421-4B2E-A76C-41E803127671}"/>
              </a:ext>
            </a:extLst>
          </p:cNvPr>
          <p:cNvSpPr txBox="1"/>
          <p:nvPr/>
        </p:nvSpPr>
        <p:spPr>
          <a:xfrm>
            <a:off x="169504" y="2007812"/>
            <a:ext cx="8942030" cy="4031873"/>
          </a:xfrm>
          <a:prstGeom prst="rect">
            <a:avLst/>
          </a:prstGeom>
          <a:noFill/>
        </p:spPr>
        <p:txBody>
          <a:bodyPr wrap="square" rtlCol="0">
            <a:spAutoFit/>
          </a:bodyPr>
          <a:lstStyle/>
          <a:p>
            <a:pPr marL="342900" lvl="0" indent="-342900">
              <a:buFont typeface="+mj-lt"/>
              <a:buAutoNum type="arabicPeriod"/>
            </a:pPr>
            <a:r>
              <a:rPr lang="en-US" sz="1600" b="1" dirty="0"/>
              <a:t>Support and improve</a:t>
            </a:r>
            <a:r>
              <a:rPr lang="en-US" sz="1600" dirty="0"/>
              <a:t> the physical, emotional and financial </a:t>
            </a:r>
            <a:r>
              <a:rPr lang="en-US" sz="1600" b="1" dirty="0"/>
              <a:t>well–being </a:t>
            </a:r>
            <a:r>
              <a:rPr lang="en-US" sz="1600" dirty="0"/>
              <a:t>and</a:t>
            </a:r>
            <a:r>
              <a:rPr lang="en-US" sz="1600" b="1" dirty="0"/>
              <a:t> safety </a:t>
            </a:r>
            <a:r>
              <a:rPr lang="en-US" sz="1600" dirty="0"/>
              <a:t>of our people</a:t>
            </a:r>
          </a:p>
          <a:p>
            <a:pPr marL="342900" lvl="0" indent="-342900">
              <a:buFont typeface="+mj-lt"/>
              <a:buAutoNum type="arabicPeriod"/>
            </a:pPr>
            <a:r>
              <a:rPr lang="en-US" sz="1600" b="1" dirty="0"/>
              <a:t>Improve </a:t>
            </a:r>
            <a:r>
              <a:rPr lang="en-US" sz="1600" dirty="0"/>
              <a:t>what it is like to work at CTM through positive</a:t>
            </a:r>
            <a:r>
              <a:rPr lang="en-US" sz="1600" b="1" dirty="0"/>
              <a:t> employee experience</a:t>
            </a:r>
            <a:endParaRPr lang="en-GB" sz="1600" dirty="0"/>
          </a:p>
          <a:p>
            <a:pPr marL="342900" lvl="0" indent="-342900">
              <a:buFont typeface="+mj-lt"/>
              <a:buAutoNum type="arabicPeriod"/>
            </a:pPr>
            <a:r>
              <a:rPr lang="en-US" sz="1600" b="1" dirty="0"/>
              <a:t>Create </a:t>
            </a:r>
            <a:r>
              <a:rPr lang="en-US" sz="1600" dirty="0"/>
              <a:t>a culture that is </a:t>
            </a:r>
            <a:r>
              <a:rPr lang="en-US" sz="1600" b="1" dirty="0"/>
              <a:t>inclusive</a:t>
            </a:r>
            <a:r>
              <a:rPr lang="en-US" sz="1600" dirty="0"/>
              <a:t>, recognises and celebrates difference, and is </a:t>
            </a:r>
            <a:r>
              <a:rPr lang="en-US" sz="1600" b="1" dirty="0"/>
              <a:t>anti-racist</a:t>
            </a:r>
            <a:endParaRPr lang="en-GB" sz="1600" dirty="0"/>
          </a:p>
          <a:p>
            <a:pPr marL="342900" lvl="0" indent="-342900">
              <a:buFont typeface="+mj-lt"/>
              <a:buAutoNum type="arabicPeriod"/>
            </a:pPr>
            <a:r>
              <a:rPr lang="en-US" sz="1600" b="1" dirty="0"/>
              <a:t>Improve our culture </a:t>
            </a:r>
            <a:r>
              <a:rPr lang="en-US" sz="1600" dirty="0"/>
              <a:t>across the Health Board to ensure CTM can be at its best</a:t>
            </a:r>
            <a:endParaRPr lang="en-GB" sz="1600" dirty="0"/>
          </a:p>
          <a:p>
            <a:pPr marL="342900" lvl="0" indent="-342900">
              <a:buFont typeface="+mj-lt"/>
              <a:buAutoNum type="arabicPeriod"/>
            </a:pPr>
            <a:r>
              <a:rPr lang="en-US" sz="1600" b="1" dirty="0"/>
              <a:t>Enhance our leadership and management capability</a:t>
            </a:r>
            <a:r>
              <a:rPr lang="en-US" sz="1600" dirty="0"/>
              <a:t>, creating compassionate and collective leadership</a:t>
            </a:r>
            <a:endParaRPr lang="en-GB" sz="1600" dirty="0"/>
          </a:p>
          <a:p>
            <a:pPr marL="342900" lvl="0" indent="-342900">
              <a:buFont typeface="+mj-lt"/>
              <a:buAutoNum type="arabicPeriod"/>
            </a:pPr>
            <a:r>
              <a:rPr lang="en-US" sz="1600" b="1" dirty="0"/>
              <a:t>Support</a:t>
            </a:r>
            <a:r>
              <a:rPr lang="en-US" sz="1600" dirty="0"/>
              <a:t> workforce and service </a:t>
            </a:r>
            <a:r>
              <a:rPr lang="en-US" sz="1600" b="1" dirty="0"/>
              <a:t>change </a:t>
            </a:r>
            <a:r>
              <a:rPr lang="en-US" sz="1600" dirty="0"/>
              <a:t>within the Health Board to </a:t>
            </a:r>
            <a:r>
              <a:rPr lang="en-US" sz="1600" b="1" dirty="0"/>
              <a:t>deliver our four goals</a:t>
            </a:r>
            <a:r>
              <a:rPr lang="en-US" sz="1600" dirty="0"/>
              <a:t> and clinical strategy ambitions.</a:t>
            </a:r>
          </a:p>
          <a:p>
            <a:pPr marL="342900" lvl="0" indent="-342900">
              <a:buFont typeface="+mj-lt"/>
              <a:buAutoNum type="arabicPeriod"/>
            </a:pPr>
            <a:r>
              <a:rPr lang="en-US" sz="1600" b="1" dirty="0"/>
              <a:t>Develop and</a:t>
            </a:r>
            <a:r>
              <a:rPr lang="en-US" sz="1600" dirty="0"/>
              <a:t> </a:t>
            </a:r>
            <a:r>
              <a:rPr lang="en-US" sz="1600" b="1" dirty="0"/>
              <a:t>deliver strategic workforce plans </a:t>
            </a:r>
            <a:r>
              <a:rPr lang="en-US" sz="1600" dirty="0"/>
              <a:t>which fill our gaps, as well as modernising our workforce now and for the future</a:t>
            </a:r>
            <a:endParaRPr lang="en-GB" sz="1600" dirty="0"/>
          </a:p>
          <a:p>
            <a:pPr marL="342900" lvl="0" indent="-342900">
              <a:buFont typeface="+mj-lt"/>
              <a:buAutoNum type="arabicPeriod"/>
            </a:pPr>
            <a:r>
              <a:rPr lang="en-US" sz="1600" b="1" dirty="0"/>
              <a:t>Create a thriving Welsh language </a:t>
            </a:r>
            <a:r>
              <a:rPr lang="en-US" sz="1600" dirty="0"/>
              <a:t>culture and identity, improving skills and awareness</a:t>
            </a:r>
            <a:endParaRPr lang="en-GB" sz="1600" dirty="0"/>
          </a:p>
          <a:p>
            <a:pPr marL="342900" lvl="0" indent="-342900">
              <a:buFont typeface="+mj-lt"/>
              <a:buAutoNum type="arabicPeriod"/>
            </a:pPr>
            <a:r>
              <a:rPr lang="en-US" sz="1600" b="1" dirty="0"/>
              <a:t>Create pathways to employment </a:t>
            </a:r>
            <a:r>
              <a:rPr lang="en-US" sz="1600" dirty="0"/>
              <a:t>for our local communities, linked to workforce plans, as an anchor institution</a:t>
            </a:r>
            <a:endParaRPr lang="en-GB" sz="1600" dirty="0"/>
          </a:p>
          <a:p>
            <a:pPr marL="342900" lvl="0" indent="-342900">
              <a:buFont typeface="+mj-lt"/>
              <a:buAutoNum type="arabicPeriod"/>
            </a:pPr>
            <a:r>
              <a:rPr lang="en-US" sz="1600" b="1" dirty="0"/>
              <a:t>Improv</a:t>
            </a:r>
            <a:r>
              <a:rPr lang="en-US" sz="1600" dirty="0"/>
              <a:t>e the</a:t>
            </a:r>
            <a:r>
              <a:rPr lang="en-US" sz="1600" b="1" dirty="0"/>
              <a:t> quality of our workforce data and</a:t>
            </a:r>
            <a:r>
              <a:rPr lang="en-US" sz="1600" dirty="0"/>
              <a:t> use this to drive intelligence and improved performance</a:t>
            </a:r>
          </a:p>
        </p:txBody>
      </p:sp>
      <p:pic>
        <p:nvPicPr>
          <p:cNvPr id="30" name="Picture 29">
            <a:extLst>
              <a:ext uri="{FF2B5EF4-FFF2-40B4-BE49-F238E27FC236}">
                <a16:creationId xmlns:a16="http://schemas.microsoft.com/office/drawing/2014/main" id="{87FEF56B-F36C-4A99-8023-588E160B82E7}"/>
              </a:ext>
            </a:extLst>
          </p:cNvPr>
          <p:cNvPicPr>
            <a:picLocks noChangeAspect="1"/>
          </p:cNvPicPr>
          <p:nvPr/>
        </p:nvPicPr>
        <p:blipFill rotWithShape="1">
          <a:blip r:embed="rId10"/>
          <a:srcRect l="33351" t="20409" r="38228" b="21375"/>
          <a:stretch/>
        </p:blipFill>
        <p:spPr>
          <a:xfrm>
            <a:off x="8893212" y="1566887"/>
            <a:ext cx="1585311" cy="2055118"/>
          </a:xfrm>
          <a:prstGeom prst="rect">
            <a:avLst/>
          </a:prstGeom>
        </p:spPr>
      </p:pic>
      <p:pic>
        <p:nvPicPr>
          <p:cNvPr id="31" name="Picture 4">
            <a:extLst>
              <a:ext uri="{FF2B5EF4-FFF2-40B4-BE49-F238E27FC236}">
                <a16:creationId xmlns:a16="http://schemas.microsoft.com/office/drawing/2014/main" id="{A1E758AD-57F4-4265-81DE-5422266344A3}"/>
              </a:ext>
            </a:extLst>
          </p:cNvPr>
          <p:cNvPicPr>
            <a:picLocks noChangeAspect="1"/>
          </p:cNvPicPr>
          <p:nvPr/>
        </p:nvPicPr>
        <p:blipFill>
          <a:blip r:embed="rId11"/>
          <a:stretch>
            <a:fillRect/>
          </a:stretch>
        </p:blipFill>
        <p:spPr>
          <a:xfrm>
            <a:off x="9547759" y="4034950"/>
            <a:ext cx="1823716" cy="2004735"/>
          </a:xfrm>
          <a:prstGeom prst="rect">
            <a:avLst/>
          </a:prstGeom>
        </p:spPr>
      </p:pic>
      <p:pic>
        <p:nvPicPr>
          <p:cNvPr id="32" name="Picture 31">
            <a:extLst>
              <a:ext uri="{FF2B5EF4-FFF2-40B4-BE49-F238E27FC236}">
                <a16:creationId xmlns:a16="http://schemas.microsoft.com/office/drawing/2014/main" id="{38F60329-616B-4669-93F5-91A393F8B8A3}"/>
              </a:ext>
            </a:extLst>
          </p:cNvPr>
          <p:cNvPicPr>
            <a:picLocks noChangeAspect="1"/>
          </p:cNvPicPr>
          <p:nvPr/>
        </p:nvPicPr>
        <p:blipFill rotWithShape="1">
          <a:blip r:embed="rId12"/>
          <a:srcRect l="34825" t="21625" r="44149" b="15782"/>
          <a:stretch/>
        </p:blipFill>
        <p:spPr>
          <a:xfrm>
            <a:off x="10693668" y="1654253"/>
            <a:ext cx="1355615" cy="2270009"/>
          </a:xfrm>
          <a:prstGeom prst="rect">
            <a:avLst/>
          </a:prstGeom>
        </p:spPr>
      </p:pic>
    </p:spTree>
    <p:extLst>
      <p:ext uri="{BB962C8B-B14F-4D97-AF65-F5344CB8AC3E}">
        <p14:creationId xmlns:p14="http://schemas.microsoft.com/office/powerpoint/2010/main" val="42392110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3603222" y="266689"/>
            <a:ext cx="4985555" cy="490900"/>
          </a:xfrm>
          <a:prstGeom prst="rect">
            <a:avLst/>
          </a:prstGeom>
        </p:spPr>
        <p:txBody>
          <a:bodyPr vert="horz" lIns="0" tIns="0" rIns="0" bIns="0" rtlCol="0" anchor="t" anchorCtr="0">
            <a:norm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200" b="1" i="0" u="none" strike="noStrike" kern="1200" cap="none" spc="-150" normalizeH="0" baseline="0" noProof="0" dirty="0">
                <a:ln>
                  <a:noFill/>
                </a:ln>
                <a:solidFill>
                  <a:schemeClr val="bg1"/>
                </a:solidFill>
                <a:effectLst/>
                <a:uLnTx/>
                <a:uFillTx/>
                <a:latin typeface="Verdana"/>
                <a:ea typeface="Verdana"/>
                <a:cs typeface="+mj-cs"/>
              </a:rPr>
              <a:t>Our People</a:t>
            </a:r>
            <a:endParaRPr kumimoji="0" lang="en-GB" sz="3200" b="0" i="0" u="none" strike="noStrike" kern="1200" cap="none" spc="-150" normalizeH="0" baseline="0" noProof="0" dirty="0">
              <a:ln>
                <a:noFill/>
              </a:ln>
              <a:solidFill>
                <a:schemeClr val="bg1"/>
              </a:solidFill>
              <a:effectLst/>
              <a:uLnTx/>
              <a:uFillTx/>
              <a:cs typeface="+mj-cs"/>
            </a:endParaRPr>
          </a:p>
        </p:txBody>
      </p:sp>
      <p:sp>
        <p:nvSpPr>
          <p:cNvPr id="27" name="Footer Placeholder 5">
            <a:extLst>
              <a:ext uri="{FF2B5EF4-FFF2-40B4-BE49-F238E27FC236}">
                <a16:creationId xmlns:a16="http://schemas.microsoft.com/office/drawing/2014/main" id="{83F8DF6D-FA82-4CA3-B914-8BCCEF3175D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8" name="Rectangle 27">
            <a:extLst>
              <a:ext uri="{FF2B5EF4-FFF2-40B4-BE49-F238E27FC236}">
                <a16:creationId xmlns:a16="http://schemas.microsoft.com/office/drawing/2014/main" id="{D56A7B29-4A38-4414-86C6-0FE431A6371D}"/>
              </a:ext>
            </a:extLst>
          </p:cNvPr>
          <p:cNvSpPr/>
          <p:nvPr/>
        </p:nvSpPr>
        <p:spPr>
          <a:xfrm>
            <a:off x="-4176" y="1474480"/>
            <a:ext cx="7712480" cy="461665"/>
          </a:xfrm>
          <a:prstGeom prst="rect">
            <a:avLst/>
          </a:prstGeom>
          <a:solidFill>
            <a:srgbClr val="2C4295"/>
          </a:solidFill>
          <a:ln>
            <a:solidFill>
              <a:srgbClr val="002060"/>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Key</a:t>
            </a:r>
            <a:r>
              <a:rPr kumimoji="0" lang="en-GB" sz="2400" b="1" i="0" u="none" strike="noStrike" kern="1200" cap="none" spc="0" normalizeH="0" noProof="0" dirty="0">
                <a:ln>
                  <a:noFill/>
                </a:ln>
                <a:solidFill>
                  <a:prstClr val="white"/>
                </a:solidFill>
                <a:effectLst/>
                <a:uLnTx/>
                <a:uFillTx/>
                <a:latin typeface="Verdana" panose="020B0604030504040204" pitchFamily="34" charset="0"/>
                <a:ea typeface="Verdana" panose="020B0604030504040204" pitchFamily="34" charset="0"/>
                <a:cs typeface="+mn-cs"/>
              </a:rPr>
              <a:t> Workforce Challenges &amp; Opportunities</a:t>
            </a:r>
            <a:endParaRPr kumimoji="0" lang="en-GB" sz="24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9" name="Rectangle 28">
            <a:extLst>
              <a:ext uri="{FF2B5EF4-FFF2-40B4-BE49-F238E27FC236}">
                <a16:creationId xmlns:a16="http://schemas.microsoft.com/office/drawing/2014/main" id="{67FA414E-D242-48BE-A761-DBE00865E0E8}"/>
              </a:ext>
            </a:extLst>
          </p:cNvPr>
          <p:cNvSpPr/>
          <p:nvPr/>
        </p:nvSpPr>
        <p:spPr>
          <a:xfrm>
            <a:off x="98376" y="2179386"/>
            <a:ext cx="11586694" cy="4247317"/>
          </a:xfrm>
          <a:prstGeom prst="rect">
            <a:avLst/>
          </a:prstGeom>
        </p:spPr>
        <p:txBody>
          <a:bodyPr wrap="square">
            <a:spAutoFit/>
          </a:bodyPr>
          <a:lstStyle/>
          <a:p>
            <a:pPr marL="285750" indent="-285750">
              <a:buFont typeface="Arial" panose="020B0604020202020204" pitchFamily="34" charset="0"/>
              <a:buChar char="•"/>
            </a:pPr>
            <a:r>
              <a:rPr lang="en-GB" b="1" dirty="0">
                <a:latin typeface="Verdana" panose="020B0604030504040204" pitchFamily="34" charset="0"/>
                <a:ea typeface="Verdana" panose="020B0604030504040204" pitchFamily="34" charset="0"/>
                <a:cs typeface="Arial"/>
              </a:rPr>
              <a:t>Operational pressures</a:t>
            </a:r>
            <a:r>
              <a:rPr lang="en-GB" dirty="0">
                <a:latin typeface="Verdana" panose="020B0604030504040204" pitchFamily="34" charset="0"/>
                <a:ea typeface="Verdana" panose="020B0604030504040204" pitchFamily="34" charset="0"/>
                <a:cs typeface="Arial"/>
              </a:rPr>
              <a:t>: </a:t>
            </a:r>
          </a:p>
          <a:p>
            <a:pPr marL="742950" lvl="1" indent="-285750">
              <a:buFont typeface="Arial" panose="020B0604020202020204" pitchFamily="34" charset="0"/>
              <a:buChar char="•"/>
            </a:pPr>
            <a:r>
              <a:rPr lang="en-GB" dirty="0">
                <a:latin typeface="Verdana" panose="020B0604030504040204" pitchFamily="34" charset="0"/>
                <a:ea typeface="Verdana" panose="020B0604030504040204" pitchFamily="34" charset="0"/>
                <a:cs typeface="Arial"/>
              </a:rPr>
              <a:t>Pressures: Flow, urgent and emergency services, elective recovery</a:t>
            </a:r>
          </a:p>
          <a:p>
            <a:pPr marL="742950" lvl="1" indent="-285750">
              <a:buFont typeface="Arial" panose="020B0604020202020204" pitchFamily="34" charset="0"/>
              <a:buChar char="•"/>
            </a:pPr>
            <a:r>
              <a:rPr lang="en-GB" dirty="0">
                <a:latin typeface="Verdana" panose="020B0604030504040204" pitchFamily="34" charset="0"/>
                <a:ea typeface="Verdana" panose="020B0604030504040204" pitchFamily="34" charset="0"/>
                <a:cs typeface="Arial"/>
              </a:rPr>
              <a:t>Ongoing service change</a:t>
            </a:r>
          </a:p>
          <a:p>
            <a:endParaRPr lang="en-GB" dirty="0">
              <a:latin typeface="Verdana" panose="020B0604030504040204" pitchFamily="34" charset="0"/>
              <a:ea typeface="Verdana" panose="020B0604030504040204" pitchFamily="34" charset="0"/>
              <a:cs typeface="Arial"/>
            </a:endParaRPr>
          </a:p>
          <a:p>
            <a:pPr marL="285750" indent="-285750">
              <a:buFont typeface="Arial" panose="020B0604020202020204" pitchFamily="34" charset="0"/>
              <a:buChar char="•"/>
            </a:pPr>
            <a:r>
              <a:rPr lang="en-GB" b="1" dirty="0">
                <a:latin typeface="Verdana" panose="020B0604030504040204" pitchFamily="34" charset="0"/>
                <a:ea typeface="Verdana" panose="020B0604030504040204" pitchFamily="34" charset="0"/>
                <a:cs typeface="Arial"/>
              </a:rPr>
              <a:t>Recruitment &amp; Retention: </a:t>
            </a:r>
          </a:p>
          <a:p>
            <a:pPr marL="742950" lvl="1" indent="-285750">
              <a:buFont typeface="Arial" panose="020B0604020202020204" pitchFamily="34" charset="0"/>
              <a:buChar char="•"/>
            </a:pPr>
            <a:r>
              <a:rPr lang="en-GB" dirty="0">
                <a:latin typeface="Verdana" panose="020B0604030504040204" pitchFamily="34" charset="0"/>
                <a:ea typeface="Verdana" panose="020B0604030504040204" pitchFamily="34" charset="0"/>
                <a:cs typeface="Arial"/>
              </a:rPr>
              <a:t>Skills shortages &amp; hard to fill roles</a:t>
            </a:r>
          </a:p>
          <a:p>
            <a:pPr marL="742950" lvl="1" indent="-285750">
              <a:buFont typeface="Arial" panose="020B0604020202020204" pitchFamily="34" charset="0"/>
              <a:buChar char="•"/>
            </a:pPr>
            <a:r>
              <a:rPr lang="en-GB" dirty="0">
                <a:latin typeface="Verdana" panose="020B0604030504040204" pitchFamily="34" charset="0"/>
                <a:ea typeface="Verdana" panose="020B0604030504040204" pitchFamily="34" charset="0"/>
                <a:cs typeface="Arial"/>
              </a:rPr>
              <a:t>Competitive labour market </a:t>
            </a:r>
          </a:p>
          <a:p>
            <a:pPr marL="742950" lvl="1" indent="-285750">
              <a:buFont typeface="Arial" panose="020B0604020202020204" pitchFamily="34" charset="0"/>
              <a:buChar char="•"/>
            </a:pPr>
            <a:r>
              <a:rPr lang="en-GB" dirty="0">
                <a:latin typeface="Verdana" panose="020B0604030504040204" pitchFamily="34" charset="0"/>
                <a:ea typeface="Verdana" panose="020B0604030504040204" pitchFamily="34" charset="0"/>
                <a:cs typeface="Arial"/>
              </a:rPr>
              <a:t>Ageing workforce </a:t>
            </a:r>
          </a:p>
          <a:p>
            <a:pPr marL="742950" lvl="1" indent="-285750">
              <a:buFont typeface="Arial" panose="020B0604020202020204" pitchFamily="34" charset="0"/>
              <a:buChar char="•"/>
            </a:pPr>
            <a:r>
              <a:rPr lang="en-GB" dirty="0">
                <a:latin typeface="Verdana" panose="020B0604030504040204" pitchFamily="34" charset="0"/>
                <a:ea typeface="Verdana" panose="020B0604030504040204" pitchFamily="34" charset="0"/>
                <a:cs typeface="Arial"/>
              </a:rPr>
              <a:t>High levels of turnover</a:t>
            </a:r>
          </a:p>
          <a:p>
            <a:pPr marL="742950" lvl="1" indent="-285750">
              <a:buFont typeface="Arial" panose="020B0604020202020204" pitchFamily="34" charset="0"/>
              <a:buChar char="•"/>
            </a:pPr>
            <a:r>
              <a:rPr lang="en-GB" dirty="0">
                <a:latin typeface="Verdana" panose="020B0604030504040204" pitchFamily="34" charset="0"/>
                <a:ea typeface="Verdana" panose="020B0604030504040204" pitchFamily="34" charset="0"/>
                <a:cs typeface="Arial"/>
              </a:rPr>
              <a:t>Increased numbers of leavers aged 21-35</a:t>
            </a:r>
          </a:p>
          <a:p>
            <a:pPr marL="742950" lvl="1" indent="-285750">
              <a:buFont typeface="Arial" panose="020B0604020202020204" pitchFamily="34" charset="0"/>
              <a:buChar char="•"/>
            </a:pPr>
            <a:r>
              <a:rPr lang="en-GB" dirty="0">
                <a:latin typeface="Verdana" panose="020B0604030504040204" pitchFamily="34" charset="0"/>
                <a:ea typeface="Verdana" panose="020B0604030504040204" pitchFamily="34" charset="0"/>
                <a:cs typeface="Arial"/>
              </a:rPr>
              <a:t>Over reliance on temporary workforce </a:t>
            </a:r>
          </a:p>
          <a:p>
            <a:pPr marL="742950" lvl="1" indent="-285750">
              <a:buFont typeface="Arial" panose="020B0604020202020204" pitchFamily="34" charset="0"/>
              <a:buChar char="•"/>
            </a:pPr>
            <a:endParaRPr lang="en-GB" dirty="0">
              <a:latin typeface="Verdana" panose="020B0604030504040204" pitchFamily="34" charset="0"/>
              <a:ea typeface="Verdana" panose="020B0604030504040204" pitchFamily="34" charset="0"/>
              <a:cs typeface="Arial"/>
            </a:endParaRPr>
          </a:p>
          <a:p>
            <a:pPr marL="285750" indent="-285750">
              <a:buFont typeface="Arial" panose="020B0604020202020204" pitchFamily="34" charset="0"/>
              <a:buChar char="•"/>
            </a:pPr>
            <a:r>
              <a:rPr lang="en-GB" b="1" dirty="0">
                <a:latin typeface="Verdana" panose="020B0604030504040204" pitchFamily="34" charset="0"/>
                <a:ea typeface="Verdana" panose="020B0604030504040204" pitchFamily="34" charset="0"/>
                <a:cs typeface="Arial"/>
              </a:rPr>
              <a:t>Medical &amp; Nursing Productivity </a:t>
            </a:r>
            <a:r>
              <a:rPr lang="en-GB" dirty="0">
                <a:latin typeface="Verdana" panose="020B0604030504040204" pitchFamily="34" charset="0"/>
                <a:ea typeface="Verdana" panose="020B0604030504040204" pitchFamily="34" charset="0"/>
                <a:cs typeface="Arial"/>
              </a:rPr>
              <a:t>– how do we maximise the efficiency, effectiveness &amp; sustainability of precious resource?</a:t>
            </a:r>
          </a:p>
          <a:p>
            <a:pPr marL="285750" indent="-285750">
              <a:buFont typeface="Arial" panose="020B0604020202020204" pitchFamily="34" charset="0"/>
              <a:buChar char="•"/>
            </a:pPr>
            <a:endParaRPr lang="en-GB" b="1" dirty="0">
              <a:cs typeface="Arial"/>
            </a:endParaRPr>
          </a:p>
        </p:txBody>
      </p:sp>
    </p:spTree>
    <p:extLst>
      <p:ext uri="{BB962C8B-B14F-4D97-AF65-F5344CB8AC3E}">
        <p14:creationId xmlns:p14="http://schemas.microsoft.com/office/powerpoint/2010/main" val="201465458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3603222" y="266689"/>
            <a:ext cx="4985555" cy="490900"/>
          </a:xfrm>
          <a:prstGeom prst="rect">
            <a:avLst/>
          </a:prstGeom>
        </p:spPr>
        <p:txBody>
          <a:bodyPr vert="horz" lIns="0" tIns="0" rIns="0" bIns="0" rtlCol="0" anchor="t" anchorCtr="0">
            <a:norm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200" b="1" i="0" u="none" strike="noStrike" kern="1200" cap="none" spc="-150" normalizeH="0" baseline="0" noProof="0" dirty="0">
                <a:ln>
                  <a:noFill/>
                </a:ln>
                <a:solidFill>
                  <a:schemeClr val="bg1"/>
                </a:solidFill>
                <a:effectLst/>
                <a:uLnTx/>
                <a:uFillTx/>
                <a:latin typeface="Verdana"/>
                <a:ea typeface="Verdana"/>
                <a:cs typeface="+mj-cs"/>
              </a:rPr>
              <a:t>Our People</a:t>
            </a:r>
            <a:endParaRPr kumimoji="0" lang="en-GB" sz="3200" b="0" i="0" u="none" strike="noStrike" kern="1200" cap="none" spc="-150" normalizeH="0" baseline="0" noProof="0" dirty="0">
              <a:ln>
                <a:noFill/>
              </a:ln>
              <a:solidFill>
                <a:schemeClr val="bg1"/>
              </a:solidFill>
              <a:effectLst/>
              <a:uLnTx/>
              <a:uFillTx/>
              <a:cs typeface="+mj-cs"/>
            </a:endParaRPr>
          </a:p>
        </p:txBody>
      </p:sp>
      <p:sp>
        <p:nvSpPr>
          <p:cNvPr id="27" name="Footer Placeholder 5">
            <a:extLst>
              <a:ext uri="{FF2B5EF4-FFF2-40B4-BE49-F238E27FC236}">
                <a16:creationId xmlns:a16="http://schemas.microsoft.com/office/drawing/2014/main" id="{83F8DF6D-FA82-4CA3-B914-8BCCEF3175D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4" name="Rectangle 23">
            <a:extLst>
              <a:ext uri="{FF2B5EF4-FFF2-40B4-BE49-F238E27FC236}">
                <a16:creationId xmlns:a16="http://schemas.microsoft.com/office/drawing/2014/main" id="{8B4F3179-63A8-42E9-AB2D-FA045D123423}"/>
              </a:ext>
            </a:extLst>
          </p:cNvPr>
          <p:cNvSpPr/>
          <p:nvPr/>
        </p:nvSpPr>
        <p:spPr>
          <a:xfrm>
            <a:off x="0" y="1481759"/>
            <a:ext cx="5272597" cy="461665"/>
          </a:xfrm>
          <a:prstGeom prst="rect">
            <a:avLst/>
          </a:prstGeom>
          <a:solidFill>
            <a:srgbClr val="2C4295"/>
          </a:solidFill>
          <a:ln>
            <a:solidFill>
              <a:srgbClr val="002060"/>
            </a:solidFill>
          </a:ln>
        </p:spPr>
        <p:txBody>
          <a:bodyPr wrap="none" lIns="91440" tIns="45720" rIns="91440" bIns="45720" anchor="t">
            <a:spAutoFit/>
          </a:bodyPr>
          <a:lstStyle/>
          <a:p>
            <a:pPr>
              <a:defRPr/>
            </a:pPr>
            <a:r>
              <a:rPr lang="en-GB" sz="2400" b="1" dirty="0">
                <a:solidFill>
                  <a:schemeClr val="bg2"/>
                </a:solidFill>
                <a:latin typeface="Verdana"/>
                <a:ea typeface="Verdana"/>
              </a:rPr>
              <a:t>Strategic Workforce Planning</a:t>
            </a:r>
            <a:endParaRPr kumimoji="0" lang="en-GB" sz="2400" b="1" i="0" u="none" strike="noStrike" kern="1200" cap="none" spc="0" normalizeH="0" baseline="0" noProof="0" dirty="0">
              <a:ln>
                <a:noFill/>
              </a:ln>
              <a:solidFill>
                <a:schemeClr val="bg2"/>
              </a:solidFill>
              <a:effectLst/>
              <a:uLnTx/>
              <a:uFillTx/>
              <a:latin typeface="Verdana" panose="020B0604030504040204" pitchFamily="34" charset="0"/>
              <a:ea typeface="Verdana" panose="020B0604030504040204" pitchFamily="34" charset="0"/>
            </a:endParaRPr>
          </a:p>
        </p:txBody>
      </p:sp>
      <p:sp>
        <p:nvSpPr>
          <p:cNvPr id="25" name="TextBox 24">
            <a:extLst>
              <a:ext uri="{FF2B5EF4-FFF2-40B4-BE49-F238E27FC236}">
                <a16:creationId xmlns:a16="http://schemas.microsoft.com/office/drawing/2014/main" id="{C8F71DF5-6990-4276-A6A4-BEAAE58C09BC}"/>
              </a:ext>
            </a:extLst>
          </p:cNvPr>
          <p:cNvSpPr txBox="1"/>
          <p:nvPr/>
        </p:nvSpPr>
        <p:spPr>
          <a:xfrm>
            <a:off x="67239" y="2000448"/>
            <a:ext cx="9287336" cy="4308872"/>
          </a:xfrm>
          <a:prstGeom prst="rect">
            <a:avLst/>
          </a:prstGeom>
          <a:noFill/>
        </p:spPr>
        <p:txBody>
          <a:bodyPr wrap="square" lIns="91440" tIns="45720" rIns="91440" bIns="45720" rtlCol="0" anchor="t">
            <a:spAutoFit/>
          </a:bodyPr>
          <a:lstStyle/>
          <a:p>
            <a:r>
              <a:rPr lang="en-GB" sz="1400" b="1" u="sng" dirty="0">
                <a:latin typeface="Verdana" panose="020B0604030504040204" pitchFamily="34" charset="0"/>
                <a:ea typeface="Verdana" panose="020B0604030504040204" pitchFamily="34" charset="0"/>
              </a:rPr>
              <a:t>KPMG Project</a:t>
            </a:r>
          </a:p>
          <a:p>
            <a:endParaRPr lang="en-GB" sz="1200" b="1" dirty="0">
              <a:latin typeface="Verdana" panose="020B0604030504040204" pitchFamily="34" charset="0"/>
              <a:ea typeface="Verdana" panose="020B0604030504040204" pitchFamily="34" charset="0"/>
            </a:endParaRPr>
          </a:p>
          <a:p>
            <a:r>
              <a:rPr lang="en-GB" sz="1300" dirty="0">
                <a:latin typeface="Verdana" panose="020B0604030504040204" pitchFamily="34" charset="0"/>
                <a:ea typeface="Verdana" panose="020B0604030504040204" pitchFamily="34" charset="0"/>
              </a:rPr>
              <a:t>Designed to kick start a refreshed organisational approach to strategic workforce planning. This work will support us to respond in an agile and effective way to the challenges we are facing, as well as leverage emerging opportunities for doing things differently. Outputs will be:</a:t>
            </a:r>
          </a:p>
          <a:p>
            <a:pPr marL="628650" lvl="1" indent="-171450">
              <a:buFont typeface="Courier New" panose="02070309020205020404" pitchFamily="49" charset="0"/>
              <a:buChar char="o"/>
            </a:pPr>
            <a:r>
              <a:rPr lang="en-GB" sz="1300" dirty="0">
                <a:latin typeface="Verdana" panose="020B0604030504040204" pitchFamily="34" charset="0"/>
                <a:ea typeface="Verdana" panose="020B0604030504040204" pitchFamily="34" charset="0"/>
              </a:rPr>
              <a:t>A </a:t>
            </a:r>
            <a:r>
              <a:rPr lang="en-GB" sz="1300" b="1" dirty="0">
                <a:latin typeface="Verdana" panose="020B0604030504040204" pitchFamily="34" charset="0"/>
                <a:ea typeface="Verdana" panose="020B0604030504040204" pitchFamily="34" charset="0"/>
              </a:rPr>
              <a:t>maturity assessment </a:t>
            </a:r>
            <a:r>
              <a:rPr lang="en-GB" sz="1300" dirty="0">
                <a:latin typeface="Verdana" panose="020B0604030504040204" pitchFamily="34" charset="0"/>
                <a:ea typeface="Verdana" panose="020B0604030504040204" pitchFamily="34" charset="0"/>
              </a:rPr>
              <a:t>that maps out capacity and capability against trends and future requirements across 9 lenses</a:t>
            </a:r>
          </a:p>
          <a:p>
            <a:pPr marL="628650" lvl="1" indent="-171450">
              <a:buFont typeface="Courier New" panose="02070309020205020404" pitchFamily="49" charset="0"/>
              <a:buChar char="o"/>
            </a:pPr>
            <a:r>
              <a:rPr lang="en-GB" sz="1300" b="1" dirty="0">
                <a:latin typeface="Verdana" panose="020B0604030504040204" pitchFamily="34" charset="0"/>
                <a:ea typeface="Verdana" panose="020B0604030504040204" pitchFamily="34" charset="0"/>
              </a:rPr>
              <a:t>A Tactical &amp; Transformational Opportunities Analysis, </a:t>
            </a:r>
            <a:r>
              <a:rPr lang="en-GB" sz="1300" dirty="0">
                <a:latin typeface="Verdana" panose="020B0604030504040204" pitchFamily="34" charset="0"/>
                <a:ea typeface="Verdana" panose="020B0604030504040204" pitchFamily="34" charset="0"/>
              </a:rPr>
              <a:t>including a benefits profile and implementation plan</a:t>
            </a:r>
          </a:p>
          <a:p>
            <a:pPr marL="628650" lvl="1" indent="-171450">
              <a:buFont typeface="Courier New" panose="02070309020205020404" pitchFamily="49" charset="0"/>
              <a:buChar char="o"/>
            </a:pPr>
            <a:r>
              <a:rPr lang="en-GB" sz="1300" b="1" dirty="0">
                <a:latin typeface="Verdana" panose="020B0604030504040204" pitchFamily="34" charset="0"/>
                <a:ea typeface="Verdana" panose="020B0604030504040204" pitchFamily="34" charset="0"/>
              </a:rPr>
              <a:t>A Workforce Forecast Model </a:t>
            </a:r>
            <a:r>
              <a:rPr lang="en-GB" sz="1300" dirty="0">
                <a:latin typeface="Verdana" panose="020B0604030504040204" pitchFamily="34" charset="0"/>
                <a:ea typeface="Verdana" panose="020B0604030504040204" pitchFamily="34" charset="0"/>
              </a:rPr>
              <a:t>for the next </a:t>
            </a:r>
            <a:r>
              <a:rPr lang="en-GB" sz="1300" dirty="0" smtClean="0">
                <a:latin typeface="Verdana" panose="020B0604030504040204" pitchFamily="34" charset="0"/>
                <a:ea typeface="Verdana" panose="020B0604030504040204" pitchFamily="34" charset="0"/>
              </a:rPr>
              <a:t>5-10 years</a:t>
            </a:r>
            <a:endParaRPr lang="en-GB" sz="1300" dirty="0">
              <a:latin typeface="Verdana" panose="020B0604030504040204" pitchFamily="34" charset="0"/>
              <a:ea typeface="Verdana" panose="020B0604030504040204" pitchFamily="34" charset="0"/>
            </a:endParaRPr>
          </a:p>
          <a:p>
            <a:pPr marL="628650" lvl="1" indent="-171450">
              <a:buFont typeface="Courier New" panose="02070309020205020404" pitchFamily="49" charset="0"/>
              <a:buChar char="o"/>
            </a:pPr>
            <a:endParaRPr lang="en-GB" sz="1200" dirty="0">
              <a:latin typeface="Verdana" panose="020B0604030504040204" pitchFamily="34" charset="0"/>
              <a:ea typeface="Verdana" panose="020B0604030504040204" pitchFamily="34" charset="0"/>
            </a:endParaRPr>
          </a:p>
          <a:p>
            <a:endParaRPr lang="en-GB" sz="1400" b="1" dirty="0">
              <a:latin typeface="Verdana" panose="020B0604030504040204" pitchFamily="34" charset="0"/>
              <a:ea typeface="Verdana" panose="020B0604030504040204" pitchFamily="34" charset="0"/>
            </a:endParaRPr>
          </a:p>
          <a:p>
            <a:r>
              <a:rPr lang="en-GB" sz="1400" b="1" u="sng" dirty="0">
                <a:latin typeface="Verdana" panose="020B0604030504040204" pitchFamily="34" charset="0"/>
                <a:ea typeface="Verdana" panose="020B0604030504040204" pitchFamily="34" charset="0"/>
              </a:rPr>
              <a:t>Supply &amp; Demand: Recruitment &amp; Retention</a:t>
            </a:r>
          </a:p>
          <a:p>
            <a:endParaRPr lang="en-GB" sz="1300" b="1" dirty="0">
              <a:latin typeface="Verdana" panose="020B0604030504040204" pitchFamily="34" charset="0"/>
              <a:ea typeface="Verdana" panose="020B0604030504040204" pitchFamily="34" charset="0"/>
            </a:endParaRPr>
          </a:p>
          <a:p>
            <a:pPr marL="171450" indent="-171450">
              <a:buFont typeface="Arial" panose="020B0604020202020204" pitchFamily="34" charset="0"/>
              <a:buChar char="•"/>
            </a:pPr>
            <a:r>
              <a:rPr lang="en-GB" sz="1300" dirty="0">
                <a:latin typeface="Verdana" panose="020B0604030504040204" pitchFamily="34" charset="0"/>
                <a:ea typeface="Verdana" panose="020B0604030504040204" pitchFamily="34" charset="0"/>
              </a:rPr>
              <a:t>Formation of </a:t>
            </a:r>
            <a:r>
              <a:rPr lang="en-GB" sz="1300" b="1" dirty="0">
                <a:latin typeface="Verdana" panose="020B0604030504040204" pitchFamily="34" charset="0"/>
                <a:ea typeface="Verdana" panose="020B0604030504040204" pitchFamily="34" charset="0"/>
              </a:rPr>
              <a:t>Retention Group </a:t>
            </a:r>
            <a:r>
              <a:rPr lang="en-GB" sz="1300" dirty="0">
                <a:latin typeface="Verdana" panose="020B0604030504040204" pitchFamily="34" charset="0"/>
                <a:ea typeface="Verdana" panose="020B0604030504040204" pitchFamily="34" charset="0"/>
              </a:rPr>
              <a:t>to oversee agenda &amp; development of new initiatives </a:t>
            </a:r>
          </a:p>
          <a:p>
            <a:pPr marL="171450" indent="-171450">
              <a:buFont typeface="Arial" panose="020B0604020202020204" pitchFamily="34" charset="0"/>
              <a:buChar char="•"/>
            </a:pPr>
            <a:r>
              <a:rPr lang="en-GB" sz="1300" dirty="0">
                <a:latin typeface="Verdana" panose="020B0604030504040204" pitchFamily="34" charset="0"/>
                <a:ea typeface="Verdana" panose="020B0604030504040204" pitchFamily="34" charset="0"/>
              </a:rPr>
              <a:t>Input &amp; influence in </a:t>
            </a:r>
            <a:r>
              <a:rPr lang="en-GB" sz="1300" b="1" dirty="0">
                <a:latin typeface="Verdana" panose="020B0604030504040204" pitchFamily="34" charset="0"/>
                <a:ea typeface="Verdana" panose="020B0604030504040204" pitchFamily="34" charset="0"/>
              </a:rPr>
              <a:t>HEIW &amp; Welsh Government </a:t>
            </a:r>
            <a:r>
              <a:rPr lang="en-GB" sz="1300" dirty="0">
                <a:latin typeface="Verdana" panose="020B0604030504040204" pitchFamily="34" charset="0"/>
                <a:ea typeface="Verdana" panose="020B0604030504040204" pitchFamily="34" charset="0"/>
              </a:rPr>
              <a:t>work programmes </a:t>
            </a:r>
          </a:p>
          <a:p>
            <a:pPr marL="171450" indent="-171450">
              <a:buFont typeface="Arial" panose="020B0604020202020204" pitchFamily="34" charset="0"/>
              <a:buChar char="•"/>
            </a:pPr>
            <a:r>
              <a:rPr lang="en-GB" sz="1300" dirty="0">
                <a:latin typeface="Verdana" panose="020B0604030504040204" pitchFamily="34" charset="0"/>
                <a:ea typeface="Verdana" panose="020B0604030504040204" pitchFamily="34" charset="0"/>
              </a:rPr>
              <a:t>Deep dive into our turnover </a:t>
            </a:r>
            <a:r>
              <a:rPr lang="en-GB" sz="1300" b="1" dirty="0">
                <a:latin typeface="Verdana" panose="020B0604030504040204" pitchFamily="34" charset="0"/>
                <a:ea typeface="Verdana" panose="020B0604030504040204" pitchFamily="34" charset="0"/>
              </a:rPr>
              <a:t>data</a:t>
            </a:r>
          </a:p>
          <a:p>
            <a:pPr marL="171450" indent="-171450">
              <a:buFont typeface="Arial" panose="020B0604020202020204" pitchFamily="34" charset="0"/>
              <a:buChar char="•"/>
            </a:pPr>
            <a:r>
              <a:rPr lang="en-GB" sz="1300" b="1" dirty="0">
                <a:latin typeface="Verdana" panose="020B0604030504040204" pitchFamily="34" charset="0"/>
                <a:ea typeface="Verdana" panose="020B0604030504040204" pitchFamily="34" charset="0"/>
              </a:rPr>
              <a:t>Overseas Recruitment </a:t>
            </a:r>
            <a:r>
              <a:rPr lang="en-GB" sz="1300" dirty="0">
                <a:latin typeface="Verdana" panose="020B0604030504040204" pitchFamily="34" charset="0"/>
                <a:ea typeface="Verdana" panose="020B0604030504040204" pitchFamily="34" charset="0"/>
              </a:rPr>
              <a:t>Programmes</a:t>
            </a:r>
          </a:p>
          <a:p>
            <a:pPr marL="171450" indent="-171450">
              <a:buFont typeface="Arial" panose="020B0604020202020204" pitchFamily="34" charset="0"/>
              <a:buChar char="•"/>
            </a:pPr>
            <a:r>
              <a:rPr lang="en-GB" sz="1300" dirty="0">
                <a:latin typeface="Verdana" panose="020B0604030504040204" pitchFamily="34" charset="0"/>
                <a:ea typeface="Verdana" panose="020B0604030504040204" pitchFamily="34" charset="0"/>
              </a:rPr>
              <a:t>Refreshed approach to </a:t>
            </a:r>
            <a:r>
              <a:rPr lang="en-GB" sz="1300" b="1" dirty="0">
                <a:latin typeface="Verdana" panose="020B0604030504040204" pitchFamily="34" charset="0"/>
                <a:ea typeface="Verdana" panose="020B0604030504040204" pitchFamily="34" charset="0"/>
              </a:rPr>
              <a:t>Medical Recruitment </a:t>
            </a:r>
          </a:p>
          <a:p>
            <a:pPr marL="171450" indent="-171450">
              <a:buFont typeface="Arial" panose="020B0604020202020204" pitchFamily="34" charset="0"/>
              <a:buChar char="•"/>
            </a:pPr>
            <a:r>
              <a:rPr lang="en-GB" sz="1300" b="1" dirty="0">
                <a:latin typeface="Verdana" panose="020B0604030504040204" pitchFamily="34" charset="0"/>
                <a:ea typeface="Verdana" panose="020B0604030504040204" pitchFamily="34" charset="0"/>
              </a:rPr>
              <a:t>Workforce Modernisation</a:t>
            </a:r>
            <a:r>
              <a:rPr lang="en-GB" sz="1300" dirty="0">
                <a:latin typeface="Verdana" panose="020B0604030504040204" pitchFamily="34" charset="0"/>
                <a:ea typeface="Verdana" panose="020B0604030504040204" pitchFamily="34" charset="0"/>
              </a:rPr>
              <a:t>, including expansion of alternative roles &amp; pathways to employment</a:t>
            </a:r>
          </a:p>
          <a:p>
            <a:pPr marL="171450" indent="-171450">
              <a:buFont typeface="Arial" panose="020B0604020202020204" pitchFamily="34" charset="0"/>
              <a:buChar char="•"/>
            </a:pPr>
            <a:r>
              <a:rPr lang="en-GB" sz="1300" dirty="0">
                <a:latin typeface="Verdana" panose="020B0604030504040204" pitchFamily="34" charset="0"/>
                <a:ea typeface="Verdana" panose="020B0604030504040204" pitchFamily="34" charset="0"/>
              </a:rPr>
              <a:t>Longer term planning of Health &amp; Social care </a:t>
            </a:r>
            <a:r>
              <a:rPr lang="en-GB" sz="1300" b="1" dirty="0">
                <a:latin typeface="Verdana" panose="020B0604030504040204" pitchFamily="34" charset="0"/>
                <a:ea typeface="Verdana" panose="020B0604030504040204" pitchFamily="34" charset="0"/>
              </a:rPr>
              <a:t>partnerships</a:t>
            </a:r>
            <a:r>
              <a:rPr lang="en-GB" sz="1300" dirty="0">
                <a:latin typeface="Verdana" panose="020B0604030504040204" pitchFamily="34" charset="0"/>
                <a:ea typeface="Verdana" panose="020B0604030504040204" pitchFamily="34" charset="0"/>
              </a:rPr>
              <a:t> and multi-agency working</a:t>
            </a:r>
          </a:p>
        </p:txBody>
      </p:sp>
      <p:pic>
        <p:nvPicPr>
          <p:cNvPr id="26" name="Picture 25">
            <a:extLst>
              <a:ext uri="{FF2B5EF4-FFF2-40B4-BE49-F238E27FC236}">
                <a16:creationId xmlns:a16="http://schemas.microsoft.com/office/drawing/2014/main" id="{73B2DD34-56B9-4A26-A5DE-9ED3B99B7CF1}"/>
              </a:ext>
            </a:extLst>
          </p:cNvPr>
          <p:cNvPicPr>
            <a:picLocks noChangeAspect="1"/>
          </p:cNvPicPr>
          <p:nvPr/>
        </p:nvPicPr>
        <p:blipFill>
          <a:blip r:embed="rId10"/>
          <a:stretch>
            <a:fillRect/>
          </a:stretch>
        </p:blipFill>
        <p:spPr>
          <a:xfrm>
            <a:off x="8570329" y="2451328"/>
            <a:ext cx="3426213" cy="3176460"/>
          </a:xfrm>
          <a:prstGeom prst="rect">
            <a:avLst/>
          </a:prstGeom>
        </p:spPr>
      </p:pic>
    </p:spTree>
    <p:extLst>
      <p:ext uri="{BB962C8B-B14F-4D97-AF65-F5344CB8AC3E}">
        <p14:creationId xmlns:p14="http://schemas.microsoft.com/office/powerpoint/2010/main" val="416461014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85612" y="2296661"/>
            <a:ext cx="519764" cy="23100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pic>
        <p:nvPicPr>
          <p:cNvPr id="2" name="Picture 1"/>
          <p:cNvPicPr>
            <a:picLocks noChangeAspect="1"/>
          </p:cNvPicPr>
          <p:nvPr/>
        </p:nvPicPr>
        <p:blipFill>
          <a:blip r:embed="rId2"/>
          <a:stretch>
            <a:fillRect/>
          </a:stretch>
        </p:blipFill>
        <p:spPr>
          <a:xfrm>
            <a:off x="3857791" y="162026"/>
            <a:ext cx="4610100" cy="1419225"/>
          </a:xfrm>
          <a:prstGeom prst="rect">
            <a:avLst/>
          </a:prstGeom>
        </p:spPr>
      </p:pic>
      <p:sp>
        <p:nvSpPr>
          <p:cNvPr id="10" name="Rectangle 9"/>
          <p:cNvSpPr/>
          <p:nvPr/>
        </p:nvSpPr>
        <p:spPr>
          <a:xfrm>
            <a:off x="1" y="0"/>
            <a:ext cx="12203575" cy="12635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3" name="Rectangle 12"/>
          <p:cNvSpPr/>
          <p:nvPr/>
        </p:nvSpPr>
        <p:spPr>
          <a:xfrm>
            <a:off x="0" y="1744512"/>
            <a:ext cx="12192000" cy="666180"/>
          </a:xfrm>
          <a:prstGeom prst="rect">
            <a:avLst/>
          </a:prstGeom>
          <a:solidFill>
            <a:srgbClr val="DAB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4" name="Title 1"/>
          <p:cNvSpPr>
            <a:spLocks noGrp="1"/>
          </p:cNvSpPr>
          <p:nvPr>
            <p:ph type="ctrTitle"/>
          </p:nvPr>
        </p:nvSpPr>
        <p:spPr>
          <a:xfrm>
            <a:off x="1006901" y="1815562"/>
            <a:ext cx="10178197" cy="653617"/>
          </a:xfrm>
        </p:spPr>
        <p:txBody>
          <a:bodyPr/>
          <a:lstStyle/>
          <a:p>
            <a:pPr algn="ctr"/>
            <a:r>
              <a:rPr lang="en-GB" sz="3200" b="1" dirty="0"/>
              <a:t>Digital &amp; Data</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71176" y="4832418"/>
            <a:ext cx="1946064" cy="1946064"/>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46890" y="4885954"/>
            <a:ext cx="1952162" cy="1952162"/>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58682" y="5049214"/>
            <a:ext cx="1808786" cy="1808786"/>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54366" y="4945588"/>
            <a:ext cx="1832894" cy="1832894"/>
          </a:xfrm>
          <a:prstGeom prst="rect">
            <a:avLst/>
          </a:prstGeom>
        </p:spPr>
      </p:pic>
    </p:spTree>
    <p:extLst>
      <p:ext uri="{BB962C8B-B14F-4D97-AF65-F5344CB8AC3E}">
        <p14:creationId xmlns:p14="http://schemas.microsoft.com/office/powerpoint/2010/main" val="269259027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4578333" y="297120"/>
            <a:ext cx="3268944" cy="821425"/>
          </a:xfrm>
          <a:prstGeom prst="rect">
            <a:avLst/>
          </a:prstGeom>
        </p:spPr>
        <p:txBody>
          <a:bodyPr vert="horz" lIns="0" tIns="0" rIns="0" bIns="0" rtlCol="0" anchor="t" anchorCtr="0">
            <a:norm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lvl="0" algn="ctr">
              <a:defRPr/>
            </a:pPr>
            <a:r>
              <a:rPr lang="en-GB" sz="2400" b="1" dirty="0">
                <a:solidFill>
                  <a:schemeClr val="bg1"/>
                </a:solidFill>
              </a:rPr>
              <a:t>Digital &amp; Data: </a:t>
            </a:r>
          </a:p>
          <a:p>
            <a:pPr lvl="0" algn="ctr">
              <a:defRPr/>
            </a:pPr>
            <a:r>
              <a:rPr lang="en-GB" sz="2400" b="1" dirty="0">
                <a:solidFill>
                  <a:schemeClr val="bg1"/>
                </a:solidFill>
              </a:rPr>
              <a:t>Strategic Overview</a:t>
            </a:r>
            <a:endParaRPr kumimoji="0" lang="en-GB" sz="2400" b="0" i="0" u="none" strike="noStrike" kern="1200" cap="none" spc="-150" normalizeH="0" baseline="0" noProof="0" dirty="0">
              <a:ln>
                <a:noFill/>
              </a:ln>
              <a:solidFill>
                <a:srgbClr val="E60E65"/>
              </a:solidFill>
              <a:effectLst/>
              <a:uLnTx/>
              <a:uFillTx/>
              <a:latin typeface="Verdana" panose="020B0604030504040204" pitchFamily="34" charset="0"/>
              <a:ea typeface="Verdana" panose="020B0604030504040204" pitchFamily="34" charset="0"/>
              <a:cs typeface="+mj-cs"/>
            </a:endParaRPr>
          </a:p>
        </p:txBody>
      </p:sp>
      <p:sp>
        <p:nvSpPr>
          <p:cNvPr id="26" name="Footer Placeholder 5">
            <a:extLst>
              <a:ext uri="{FF2B5EF4-FFF2-40B4-BE49-F238E27FC236}">
                <a16:creationId xmlns:a16="http://schemas.microsoft.com/office/drawing/2014/main" id="{79E31BD0-B25A-4D8D-8E57-3653EE6E580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7" name="Rectangle 26">
            <a:extLst>
              <a:ext uri="{FF2B5EF4-FFF2-40B4-BE49-F238E27FC236}">
                <a16:creationId xmlns:a16="http://schemas.microsoft.com/office/drawing/2014/main" id="{1479E7B2-DE58-444B-968C-872B1A0EB938}"/>
              </a:ext>
            </a:extLst>
          </p:cNvPr>
          <p:cNvSpPr/>
          <p:nvPr/>
        </p:nvSpPr>
        <p:spPr>
          <a:xfrm>
            <a:off x="0" y="1481759"/>
            <a:ext cx="3483646" cy="461665"/>
          </a:xfrm>
          <a:prstGeom prst="rect">
            <a:avLst/>
          </a:prstGeom>
          <a:solidFill>
            <a:srgbClr val="2C4295"/>
          </a:solidFill>
          <a:ln>
            <a:solidFill>
              <a:srgbClr val="002060"/>
            </a:solidFill>
          </a:ln>
        </p:spPr>
        <p:txBody>
          <a:bodyPr wrap="none" lIns="91440" tIns="45720" rIns="91440" bIns="45720" anchor="t">
            <a:spAutoFit/>
          </a:bodyPr>
          <a:lstStyle/>
          <a:p>
            <a:pPr>
              <a:defRPr/>
            </a:pPr>
            <a:r>
              <a:rPr lang="en-GB" sz="2400" b="1" dirty="0">
                <a:solidFill>
                  <a:schemeClr val="bg2"/>
                </a:solidFill>
                <a:latin typeface="Verdana"/>
                <a:ea typeface="Verdana"/>
              </a:rPr>
              <a:t>Strategic Overview</a:t>
            </a:r>
            <a:endParaRPr kumimoji="0" lang="en-GB" sz="2400" b="1" i="0" u="none" strike="noStrike" kern="1200" cap="none" spc="0" normalizeH="0" baseline="0" noProof="0" dirty="0">
              <a:ln>
                <a:noFill/>
              </a:ln>
              <a:solidFill>
                <a:schemeClr val="bg2"/>
              </a:solidFill>
              <a:effectLst/>
              <a:uLnTx/>
              <a:uFillTx/>
              <a:latin typeface="Verdana" panose="020B0604030504040204" pitchFamily="34" charset="0"/>
              <a:ea typeface="Verdana" panose="020B0604030504040204" pitchFamily="34" charset="0"/>
            </a:endParaRPr>
          </a:p>
        </p:txBody>
      </p:sp>
      <p:pic>
        <p:nvPicPr>
          <p:cNvPr id="28" name="Picture 27">
            <a:extLst>
              <a:ext uri="{FF2B5EF4-FFF2-40B4-BE49-F238E27FC236}">
                <a16:creationId xmlns:a16="http://schemas.microsoft.com/office/drawing/2014/main" id="{4B4EBFF9-4009-47BA-B682-9B4EA4D4F8A4}"/>
              </a:ext>
            </a:extLst>
          </p:cNvPr>
          <p:cNvPicPr>
            <a:picLocks noChangeAspect="1"/>
          </p:cNvPicPr>
          <p:nvPr/>
        </p:nvPicPr>
        <p:blipFill>
          <a:blip r:embed="rId10"/>
          <a:stretch>
            <a:fillRect/>
          </a:stretch>
        </p:blipFill>
        <p:spPr>
          <a:xfrm>
            <a:off x="205099" y="2048764"/>
            <a:ext cx="6520441" cy="4194314"/>
          </a:xfrm>
          <a:prstGeom prst="rect">
            <a:avLst/>
          </a:prstGeom>
        </p:spPr>
      </p:pic>
      <p:sp>
        <p:nvSpPr>
          <p:cNvPr id="29" name="Rectangle 28">
            <a:extLst>
              <a:ext uri="{FF2B5EF4-FFF2-40B4-BE49-F238E27FC236}">
                <a16:creationId xmlns:a16="http://schemas.microsoft.com/office/drawing/2014/main" id="{039B3AA7-524F-448E-B452-BCC82123A1ED}"/>
              </a:ext>
            </a:extLst>
          </p:cNvPr>
          <p:cNvSpPr/>
          <p:nvPr/>
        </p:nvSpPr>
        <p:spPr>
          <a:xfrm>
            <a:off x="7499347" y="1574493"/>
            <a:ext cx="4041251" cy="4616648"/>
          </a:xfrm>
          <a:prstGeom prst="rect">
            <a:avLst/>
          </a:prstGeom>
        </p:spPr>
        <p:txBody>
          <a:bodyPr wrap="square">
            <a:spAutoFit/>
          </a:bodyPr>
          <a:lstStyle/>
          <a:p>
            <a:r>
              <a:rPr lang="en-GB" sz="1400" b="1" dirty="0">
                <a:solidFill>
                  <a:schemeClr val="tx2">
                    <a:lumMod val="75000"/>
                  </a:schemeClr>
                </a:solidFill>
                <a:latin typeface="Verdana" panose="020B0604030504040204" pitchFamily="34" charset="0"/>
                <a:ea typeface="Verdana" panose="020B0604030504040204" pitchFamily="34" charset="0"/>
              </a:rPr>
              <a:t>Underlying Themes</a:t>
            </a:r>
          </a:p>
          <a:p>
            <a:endParaRPr lang="en-GB" sz="1400" dirty="0">
              <a:solidFill>
                <a:schemeClr val="tx2">
                  <a:lumMod val="75000"/>
                </a:schemeClr>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sz="1400" dirty="0">
                <a:solidFill>
                  <a:schemeClr val="tx2">
                    <a:lumMod val="75000"/>
                  </a:schemeClr>
                </a:solidFill>
                <a:latin typeface="Verdana" panose="020B0604030504040204" pitchFamily="34" charset="0"/>
                <a:ea typeface="Verdana" panose="020B0604030504040204" pitchFamily="34" charset="0"/>
              </a:rPr>
              <a:t>Digital Structure / Setting Foundations</a:t>
            </a:r>
          </a:p>
          <a:p>
            <a:pPr marL="285750" indent="-285750">
              <a:buFont typeface="Arial" panose="020B0604020202020204" pitchFamily="34" charset="0"/>
              <a:buChar char="•"/>
            </a:pPr>
            <a:endParaRPr lang="en-GB" sz="1400" dirty="0">
              <a:solidFill>
                <a:schemeClr val="tx2">
                  <a:lumMod val="75000"/>
                </a:schemeClr>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sz="1400" dirty="0">
                <a:solidFill>
                  <a:schemeClr val="tx2">
                    <a:lumMod val="75000"/>
                  </a:schemeClr>
                </a:solidFill>
                <a:latin typeface="Verdana" panose="020B0604030504040204" pitchFamily="34" charset="0"/>
                <a:ea typeface="Verdana" panose="020B0604030504040204" pitchFamily="34" charset="0"/>
              </a:rPr>
              <a:t>Health Board Alignment</a:t>
            </a:r>
          </a:p>
          <a:p>
            <a:pPr marL="285750" indent="-285750">
              <a:buFont typeface="Arial" panose="020B0604020202020204" pitchFamily="34" charset="0"/>
              <a:buChar char="•"/>
            </a:pPr>
            <a:endParaRPr lang="en-GB" sz="1400" dirty="0">
              <a:solidFill>
                <a:schemeClr val="tx2">
                  <a:lumMod val="75000"/>
                </a:schemeClr>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sz="1400" dirty="0">
                <a:solidFill>
                  <a:schemeClr val="tx2">
                    <a:lumMod val="75000"/>
                  </a:schemeClr>
                </a:solidFill>
                <a:latin typeface="Verdana" panose="020B0604030504040204" pitchFamily="34" charset="0"/>
                <a:ea typeface="Verdana" panose="020B0604030504040204" pitchFamily="34" charset="0"/>
              </a:rPr>
              <a:t>Maximising Existing Tools</a:t>
            </a:r>
          </a:p>
          <a:p>
            <a:pPr marL="285750" indent="-285750">
              <a:buFont typeface="Arial" panose="020B0604020202020204" pitchFamily="34" charset="0"/>
              <a:buChar char="•"/>
            </a:pPr>
            <a:endParaRPr lang="en-GB" sz="1400" dirty="0">
              <a:solidFill>
                <a:schemeClr val="tx2">
                  <a:lumMod val="75000"/>
                </a:schemeClr>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sz="1400" dirty="0">
                <a:solidFill>
                  <a:schemeClr val="tx2">
                    <a:lumMod val="75000"/>
                  </a:schemeClr>
                </a:solidFill>
                <a:latin typeface="Verdana" panose="020B0604030504040204" pitchFamily="34" charset="0"/>
                <a:ea typeface="Verdana" panose="020B0604030504040204" pitchFamily="34" charset="0"/>
              </a:rPr>
              <a:t>Data Driven Service Development</a:t>
            </a:r>
          </a:p>
          <a:p>
            <a:pPr marL="285750" indent="-285750">
              <a:buFont typeface="Arial" panose="020B0604020202020204" pitchFamily="34" charset="0"/>
              <a:buChar char="•"/>
            </a:pPr>
            <a:endParaRPr lang="en-GB" sz="1400" dirty="0">
              <a:solidFill>
                <a:schemeClr val="tx2">
                  <a:lumMod val="75000"/>
                </a:schemeClr>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sz="1400" dirty="0">
                <a:solidFill>
                  <a:schemeClr val="tx2">
                    <a:lumMod val="75000"/>
                  </a:schemeClr>
                </a:solidFill>
                <a:latin typeface="Verdana" panose="020B0604030504040204" pitchFamily="34" charset="0"/>
                <a:ea typeface="Verdana" panose="020B0604030504040204" pitchFamily="34" charset="0"/>
              </a:rPr>
              <a:t>Digital &amp; Data Capabilities</a:t>
            </a:r>
          </a:p>
          <a:p>
            <a:pPr marL="285750" indent="-285750">
              <a:buFont typeface="Arial" panose="020B0604020202020204" pitchFamily="34" charset="0"/>
              <a:buChar char="•"/>
            </a:pPr>
            <a:endParaRPr lang="en-GB" sz="1400" dirty="0">
              <a:solidFill>
                <a:schemeClr val="tx2">
                  <a:lumMod val="75000"/>
                </a:schemeClr>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sz="1400" dirty="0">
                <a:solidFill>
                  <a:schemeClr val="tx2">
                    <a:lumMod val="75000"/>
                  </a:schemeClr>
                </a:solidFill>
                <a:latin typeface="Verdana" panose="020B0604030504040204" pitchFamily="34" charset="0"/>
                <a:ea typeface="Verdana" panose="020B0604030504040204" pitchFamily="34" charset="0"/>
              </a:rPr>
              <a:t>Enabling Digital Ways of Working</a:t>
            </a:r>
          </a:p>
          <a:p>
            <a:pPr marL="285750" indent="-285750">
              <a:buFont typeface="Arial" panose="020B0604020202020204" pitchFamily="34" charset="0"/>
              <a:buChar char="•"/>
            </a:pPr>
            <a:endParaRPr lang="en-GB" sz="1400" dirty="0">
              <a:solidFill>
                <a:schemeClr val="tx2">
                  <a:lumMod val="75000"/>
                </a:schemeClr>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sz="1400" dirty="0">
                <a:solidFill>
                  <a:schemeClr val="tx2">
                    <a:lumMod val="75000"/>
                  </a:schemeClr>
                </a:solidFill>
                <a:latin typeface="Verdana" panose="020B0604030504040204" pitchFamily="34" charset="0"/>
                <a:ea typeface="Verdana" panose="020B0604030504040204" pitchFamily="34" charset="0"/>
              </a:rPr>
              <a:t>Regional Working</a:t>
            </a:r>
          </a:p>
          <a:p>
            <a:endParaRPr lang="en-GB" sz="1400" dirty="0">
              <a:solidFill>
                <a:schemeClr val="tx2">
                  <a:lumMod val="75000"/>
                </a:schemeClr>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sz="1400" dirty="0">
                <a:solidFill>
                  <a:schemeClr val="tx2">
                    <a:lumMod val="75000"/>
                  </a:schemeClr>
                </a:solidFill>
                <a:latin typeface="Verdana" panose="020B0604030504040204" pitchFamily="34" charset="0"/>
                <a:ea typeface="Verdana" panose="020B0604030504040204" pitchFamily="34" charset="0"/>
              </a:rPr>
              <a:t>Patient Centred Contact</a:t>
            </a:r>
          </a:p>
          <a:p>
            <a:endParaRPr lang="en-GB" sz="1400" dirty="0">
              <a:solidFill>
                <a:schemeClr val="tx2">
                  <a:lumMod val="75000"/>
                </a:schemeClr>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sz="1400" dirty="0">
                <a:solidFill>
                  <a:schemeClr val="tx2">
                    <a:lumMod val="75000"/>
                  </a:schemeClr>
                </a:solidFill>
                <a:latin typeface="Verdana" panose="020B0604030504040204" pitchFamily="34" charset="0"/>
                <a:ea typeface="Verdana" panose="020B0604030504040204" pitchFamily="34" charset="0"/>
              </a:rPr>
              <a:t>Automate where we can</a:t>
            </a:r>
          </a:p>
          <a:p>
            <a:pPr marL="285750" indent="-285750">
              <a:buFont typeface="Arial" panose="020B0604020202020204" pitchFamily="34" charset="0"/>
              <a:buChar char="•"/>
            </a:pPr>
            <a:endParaRPr lang="en-GB" sz="1400" dirty="0">
              <a:solidFill>
                <a:schemeClr val="tx2">
                  <a:lumMod val="75000"/>
                </a:schemeClr>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sz="1400" dirty="0">
                <a:solidFill>
                  <a:schemeClr val="tx2">
                    <a:lumMod val="75000"/>
                  </a:schemeClr>
                </a:solidFill>
                <a:latin typeface="Verdana" panose="020B0604030504040204" pitchFamily="34" charset="0"/>
                <a:ea typeface="Verdana" panose="020B0604030504040204" pitchFamily="34" charset="0"/>
              </a:rPr>
              <a:t>Strategic Partner(s)</a:t>
            </a:r>
          </a:p>
        </p:txBody>
      </p:sp>
    </p:spTree>
    <p:extLst>
      <p:ext uri="{BB962C8B-B14F-4D97-AF65-F5344CB8AC3E}">
        <p14:creationId xmlns:p14="http://schemas.microsoft.com/office/powerpoint/2010/main" val="3905971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0" y="1250066"/>
            <a:ext cx="12203575" cy="12635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sp>
        <p:nvSpPr>
          <p:cNvPr id="19" name="Footer Placeholder 5"/>
          <p:cNvSpPr txBox="1">
            <a:spLocks/>
          </p:cNvSpPr>
          <p:nvPr/>
        </p:nvSpPr>
        <p:spPr>
          <a:xfrm>
            <a:off x="959429"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Cwm Taf Morgannwg UHB </a:t>
            </a:r>
            <a:r>
              <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
            </a:r>
            <a:br>
              <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br>
            <a:r>
              <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Escalation Meeting </a:t>
            </a:r>
          </a:p>
        </p:txBody>
      </p:sp>
      <p:grpSp>
        <p:nvGrpSpPr>
          <p:cNvPr id="18" name="Group 17"/>
          <p:cNvGrpSpPr/>
          <p:nvPr/>
        </p:nvGrpSpPr>
        <p:grpSpPr>
          <a:xfrm>
            <a:off x="-2582553" y="19449"/>
            <a:ext cx="6481726" cy="1169671"/>
            <a:chOff x="-2229950" y="437388"/>
            <a:chExt cx="6481726" cy="1169671"/>
          </a:xfrm>
        </p:grpSpPr>
        <p:pic>
          <p:nvPicPr>
            <p:cNvPr id="20" name="Content Placeholder 5"/>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247770" y="525387"/>
              <a:ext cx="597601" cy="151201"/>
            </a:xfrm>
            <a:prstGeom prst="rect">
              <a:avLst/>
            </a:prstGeom>
          </p:spPr>
        </p:pic>
      </p:grpSp>
      <p:sp>
        <p:nvSpPr>
          <p:cNvPr id="23" name="Rectangle 22"/>
          <p:cNvSpPr/>
          <p:nvPr/>
        </p:nvSpPr>
        <p:spPr>
          <a:xfrm>
            <a:off x="0" y="1481759"/>
            <a:ext cx="6195927" cy="461665"/>
          </a:xfrm>
          <a:prstGeom prst="rect">
            <a:avLst/>
          </a:prstGeom>
          <a:solidFill>
            <a:srgbClr val="2C4295"/>
          </a:solidFill>
          <a:ln>
            <a:solidFill>
              <a:srgbClr val="002060"/>
            </a:solidFill>
          </a:ln>
        </p:spPr>
        <p:txBody>
          <a:bodyPr wrap="none" lIns="91440" tIns="45720" rIns="91440" bIns="45720" anchor="t">
            <a:spAutoFit/>
          </a:bodyPr>
          <a:lstStyle/>
          <a:p>
            <a:pPr>
              <a:defRPr/>
            </a:pPr>
            <a:r>
              <a:rPr lang="en-GB" sz="2400" b="1" dirty="0">
                <a:solidFill>
                  <a:schemeClr val="bg2"/>
                </a:solidFill>
                <a:latin typeface="Verdana"/>
                <a:ea typeface="Verdana"/>
              </a:rPr>
              <a:t>Core Requirements &amp; Expectations</a:t>
            </a:r>
            <a:endParaRPr kumimoji="0" lang="en-GB" sz="2400" b="1" i="0" u="none" strike="noStrike" kern="1200" cap="none" spc="0" normalizeH="0" baseline="0" noProof="0" dirty="0">
              <a:ln>
                <a:noFill/>
              </a:ln>
              <a:solidFill>
                <a:schemeClr val="bg2"/>
              </a:solidFill>
              <a:effectLst/>
              <a:uLnTx/>
              <a:uFillTx/>
              <a:latin typeface="Verdana" panose="020B0604030504040204" pitchFamily="34" charset="0"/>
              <a:ea typeface="Verdana" panose="020B0604030504040204" pitchFamily="34" charset="0"/>
            </a:endParaRPr>
          </a:p>
        </p:txBody>
      </p:sp>
      <p:pic>
        <p:nvPicPr>
          <p:cNvPr id="24" name="Picture 2" descr="https://cwmtafmorgannwg.wales/wp-content/uploads/2020/11/AOB-CTM-800x201.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5277677" y="6389215"/>
            <a:ext cx="1547822" cy="388890"/>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25">
            <a:extLst>
              <a:ext uri="{FF2B5EF4-FFF2-40B4-BE49-F238E27FC236}">
                <a16:creationId xmlns:a16="http://schemas.microsoft.com/office/drawing/2014/main" id="{55B7793B-0C7B-4C28-8A9C-66BE0C6D4430}"/>
              </a:ext>
            </a:extLst>
          </p:cNvPr>
          <p:cNvSpPr/>
          <p:nvPr/>
        </p:nvSpPr>
        <p:spPr>
          <a:xfrm>
            <a:off x="4013227" y="213959"/>
            <a:ext cx="4541113" cy="830997"/>
          </a:xfrm>
          <a:prstGeom prst="rect">
            <a:avLst/>
          </a:prstGeom>
        </p:spPr>
        <p:txBody>
          <a:bodyPr wrap="square">
            <a:spAutoFit/>
          </a:bodyPr>
          <a:lstStyle/>
          <a:p>
            <a:pPr lvl="0" algn="ctr">
              <a:defRPr/>
            </a:pPr>
            <a:r>
              <a:rPr lang="en-GB" sz="2400" b="1" dirty="0">
                <a:solidFill>
                  <a:schemeClr val="bg1"/>
                </a:solidFill>
                <a:latin typeface="Verdana" panose="020B0604030504040204" pitchFamily="34" charset="0"/>
                <a:ea typeface="Verdana" panose="020B0604030504040204" pitchFamily="34" charset="0"/>
              </a:rPr>
              <a:t>Digital &amp; Data: </a:t>
            </a:r>
          </a:p>
          <a:p>
            <a:pPr lvl="0" algn="ctr">
              <a:defRPr/>
            </a:pPr>
            <a:r>
              <a:rPr lang="en-GB" sz="2400" b="1" dirty="0">
                <a:solidFill>
                  <a:schemeClr val="bg1"/>
                </a:solidFill>
                <a:latin typeface="Verdana" panose="020B0604030504040204" pitchFamily="34" charset="0"/>
                <a:ea typeface="Verdana" panose="020B0604030504040204" pitchFamily="34" charset="0"/>
              </a:rPr>
              <a:t>Ambition v. Affordability</a:t>
            </a:r>
          </a:p>
        </p:txBody>
      </p:sp>
      <p:sp>
        <p:nvSpPr>
          <p:cNvPr id="25" name="Rounded Rectangle 18">
            <a:extLst>
              <a:ext uri="{FF2B5EF4-FFF2-40B4-BE49-F238E27FC236}">
                <a16:creationId xmlns:a16="http://schemas.microsoft.com/office/drawing/2014/main" id="{805270AD-E210-49EC-A8B0-8BEFB088D6B1}"/>
              </a:ext>
            </a:extLst>
          </p:cNvPr>
          <p:cNvSpPr/>
          <p:nvPr/>
        </p:nvSpPr>
        <p:spPr>
          <a:xfrm>
            <a:off x="582947" y="2058677"/>
            <a:ext cx="10985536" cy="4143239"/>
          </a:xfrm>
          <a:prstGeom prst="roundRect">
            <a:avLst/>
          </a:prstGeom>
          <a:solidFill>
            <a:schemeClr val="tx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GB" dirty="0">
                <a:solidFill>
                  <a:schemeClr val="bg1"/>
                </a:solidFill>
              </a:rPr>
              <a:t>Meeting an Ambition &amp; Appetite to work differently</a:t>
            </a:r>
          </a:p>
          <a:p>
            <a:pPr marL="285750" indent="-285750">
              <a:buFont typeface="Arial" panose="020B0604020202020204" pitchFamily="34" charset="0"/>
              <a:buChar char="•"/>
            </a:pPr>
            <a:endParaRPr lang="en-GB" dirty="0">
              <a:solidFill>
                <a:schemeClr val="bg1"/>
              </a:solidFill>
            </a:endParaRPr>
          </a:p>
          <a:p>
            <a:pPr marL="285750" indent="-285750">
              <a:buFont typeface="Arial" panose="020B0604020202020204" pitchFamily="34" charset="0"/>
              <a:buChar char="•"/>
            </a:pPr>
            <a:r>
              <a:rPr lang="en-GB" dirty="0">
                <a:solidFill>
                  <a:schemeClr val="bg1"/>
                </a:solidFill>
              </a:rPr>
              <a:t>Significant Digital Debt – The Resource Gap – Digital Capacity – Digital Capabilities</a:t>
            </a:r>
          </a:p>
          <a:p>
            <a:pPr marL="285750" indent="-285750">
              <a:buFont typeface="Arial" panose="020B0604020202020204" pitchFamily="34" charset="0"/>
              <a:buChar char="•"/>
            </a:pPr>
            <a:endParaRPr lang="en-GB" dirty="0">
              <a:solidFill>
                <a:schemeClr val="bg1"/>
              </a:solidFill>
            </a:endParaRPr>
          </a:p>
          <a:p>
            <a:pPr marL="285750" indent="-285750">
              <a:buFont typeface="Arial" panose="020B0604020202020204" pitchFamily="34" charset="0"/>
              <a:buChar char="•"/>
            </a:pPr>
            <a:r>
              <a:rPr lang="en-GB" dirty="0">
                <a:solidFill>
                  <a:schemeClr val="bg1"/>
                </a:solidFill>
              </a:rPr>
              <a:t>      reliance on outdated Devices / Core Technology / Systems</a:t>
            </a:r>
          </a:p>
          <a:p>
            <a:endParaRPr lang="en-GB" dirty="0">
              <a:solidFill>
                <a:schemeClr val="bg1"/>
              </a:solidFill>
            </a:endParaRPr>
          </a:p>
          <a:p>
            <a:pPr marL="285750" indent="-285750">
              <a:buFont typeface="Arial" panose="020B0604020202020204" pitchFamily="34" charset="0"/>
              <a:buChar char="•"/>
            </a:pPr>
            <a:r>
              <a:rPr lang="en-GB" dirty="0">
                <a:solidFill>
                  <a:schemeClr val="bg1"/>
                </a:solidFill>
              </a:rPr>
              <a:t>      reliance on Business as Usual Solutions without sustainable long term funding</a:t>
            </a:r>
          </a:p>
          <a:p>
            <a:pPr marL="285750" indent="-285750">
              <a:buFont typeface="Arial" panose="020B0604020202020204" pitchFamily="34" charset="0"/>
              <a:buChar char="•"/>
            </a:pPr>
            <a:endParaRPr lang="en-GB" dirty="0">
              <a:solidFill>
                <a:schemeClr val="bg1"/>
              </a:solidFill>
            </a:endParaRPr>
          </a:p>
          <a:p>
            <a:pPr marL="285750" indent="-285750">
              <a:buFont typeface="Arial" panose="020B0604020202020204" pitchFamily="34" charset="0"/>
              <a:buChar char="•"/>
            </a:pPr>
            <a:r>
              <a:rPr lang="en-GB" dirty="0">
                <a:solidFill>
                  <a:schemeClr val="bg1"/>
                </a:solidFill>
              </a:rPr>
              <a:t>      reliance on Business Intelligence / Data Driven Service Design / Telling our Story</a:t>
            </a:r>
          </a:p>
          <a:p>
            <a:pPr marL="285750" indent="-285750">
              <a:buFont typeface="Arial" panose="020B0604020202020204" pitchFamily="34" charset="0"/>
              <a:buChar char="•"/>
            </a:pPr>
            <a:endParaRPr lang="en-GB" dirty="0">
              <a:solidFill>
                <a:schemeClr val="bg1"/>
              </a:solidFill>
            </a:endParaRPr>
          </a:p>
          <a:p>
            <a:pPr marL="285750" indent="-285750">
              <a:buFont typeface="Arial" panose="020B0604020202020204" pitchFamily="34" charset="0"/>
              <a:buChar char="•"/>
            </a:pPr>
            <a:r>
              <a:rPr lang="en-GB" dirty="0">
                <a:solidFill>
                  <a:schemeClr val="bg1"/>
                </a:solidFill>
              </a:rPr>
              <a:t>      reliance on the need to deliver Compliance activities at pace</a:t>
            </a:r>
          </a:p>
          <a:p>
            <a:pPr marL="285750" indent="-285750">
              <a:buFont typeface="Arial" panose="020B0604020202020204" pitchFamily="34" charset="0"/>
              <a:buChar char="•"/>
            </a:pPr>
            <a:endParaRPr lang="en-GB" dirty="0">
              <a:solidFill>
                <a:schemeClr val="bg1"/>
              </a:solidFill>
            </a:endParaRPr>
          </a:p>
          <a:p>
            <a:pPr marL="285750" indent="-285750">
              <a:buFont typeface="Arial" panose="020B0604020202020204" pitchFamily="34" charset="0"/>
              <a:buChar char="•"/>
            </a:pPr>
            <a:r>
              <a:rPr lang="en-GB" dirty="0">
                <a:solidFill>
                  <a:schemeClr val="bg1"/>
                </a:solidFill>
              </a:rPr>
              <a:t>      need for Digital Education &amp; visible Digital &amp; Data presence</a:t>
            </a:r>
          </a:p>
        </p:txBody>
      </p:sp>
      <p:sp>
        <p:nvSpPr>
          <p:cNvPr id="28" name="Arrow: Up 27">
            <a:extLst>
              <a:ext uri="{FF2B5EF4-FFF2-40B4-BE49-F238E27FC236}">
                <a16:creationId xmlns:a16="http://schemas.microsoft.com/office/drawing/2014/main" id="{D0BEE5B7-091B-49CB-824A-390904FF6832}"/>
              </a:ext>
            </a:extLst>
          </p:cNvPr>
          <p:cNvSpPr/>
          <p:nvPr/>
        </p:nvSpPr>
        <p:spPr>
          <a:xfrm>
            <a:off x="1119423" y="3218636"/>
            <a:ext cx="412042" cy="480978"/>
          </a:xfrm>
          <a:prstGeom prst="up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9" name="Arrow: Up 28">
            <a:extLst>
              <a:ext uri="{FF2B5EF4-FFF2-40B4-BE49-F238E27FC236}">
                <a16:creationId xmlns:a16="http://schemas.microsoft.com/office/drawing/2014/main" id="{EE38CEAB-B45A-4156-9C43-D65CFF84A185}"/>
              </a:ext>
            </a:extLst>
          </p:cNvPr>
          <p:cNvSpPr/>
          <p:nvPr/>
        </p:nvSpPr>
        <p:spPr>
          <a:xfrm>
            <a:off x="1126973" y="3778447"/>
            <a:ext cx="412042" cy="480967"/>
          </a:xfrm>
          <a:prstGeom prst="up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0" name="Arrow: Up 29">
            <a:extLst>
              <a:ext uri="{FF2B5EF4-FFF2-40B4-BE49-F238E27FC236}">
                <a16:creationId xmlns:a16="http://schemas.microsoft.com/office/drawing/2014/main" id="{460C7333-B7BF-4A30-8EE5-608AB9018609}"/>
              </a:ext>
            </a:extLst>
          </p:cNvPr>
          <p:cNvSpPr/>
          <p:nvPr/>
        </p:nvSpPr>
        <p:spPr>
          <a:xfrm>
            <a:off x="1125472" y="4347295"/>
            <a:ext cx="412042" cy="480967"/>
          </a:xfrm>
          <a:prstGeom prst="up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Arrow: Up 30">
            <a:extLst>
              <a:ext uri="{FF2B5EF4-FFF2-40B4-BE49-F238E27FC236}">
                <a16:creationId xmlns:a16="http://schemas.microsoft.com/office/drawing/2014/main" id="{7F44CDC3-9852-4C6C-8836-C6D578DB30B1}"/>
              </a:ext>
            </a:extLst>
          </p:cNvPr>
          <p:cNvSpPr/>
          <p:nvPr/>
        </p:nvSpPr>
        <p:spPr>
          <a:xfrm>
            <a:off x="1136028" y="4901054"/>
            <a:ext cx="412042" cy="480978"/>
          </a:xfrm>
          <a:prstGeom prst="up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Arrow: Up 31">
            <a:extLst>
              <a:ext uri="{FF2B5EF4-FFF2-40B4-BE49-F238E27FC236}">
                <a16:creationId xmlns:a16="http://schemas.microsoft.com/office/drawing/2014/main" id="{F120FB0D-76C6-425F-8477-FD2257BC4A33}"/>
              </a:ext>
            </a:extLst>
          </p:cNvPr>
          <p:cNvSpPr/>
          <p:nvPr/>
        </p:nvSpPr>
        <p:spPr>
          <a:xfrm>
            <a:off x="1143578" y="5469918"/>
            <a:ext cx="412042" cy="480967"/>
          </a:xfrm>
          <a:prstGeom prst="up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31097112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0" y="1250066"/>
            <a:ext cx="12203575" cy="12635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sp>
        <p:nvSpPr>
          <p:cNvPr id="19" name="Footer Placeholder 5"/>
          <p:cNvSpPr txBox="1">
            <a:spLocks/>
          </p:cNvSpPr>
          <p:nvPr/>
        </p:nvSpPr>
        <p:spPr>
          <a:xfrm>
            <a:off x="959429"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Cwm Taf Morgannwg UHB </a:t>
            </a:r>
            <a:r>
              <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
            </a:r>
            <a:br>
              <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br>
            <a:r>
              <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Escalation Meeting </a:t>
            </a:r>
          </a:p>
        </p:txBody>
      </p:sp>
      <p:grpSp>
        <p:nvGrpSpPr>
          <p:cNvPr id="18" name="Group 17"/>
          <p:cNvGrpSpPr/>
          <p:nvPr/>
        </p:nvGrpSpPr>
        <p:grpSpPr>
          <a:xfrm>
            <a:off x="-2582553" y="19449"/>
            <a:ext cx="6481726" cy="1169671"/>
            <a:chOff x="-2229950" y="437388"/>
            <a:chExt cx="6481726" cy="1169671"/>
          </a:xfrm>
        </p:grpSpPr>
        <p:pic>
          <p:nvPicPr>
            <p:cNvPr id="20" name="Content Placeholder 5"/>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247770" y="525387"/>
              <a:ext cx="597601" cy="151201"/>
            </a:xfrm>
            <a:prstGeom prst="rect">
              <a:avLst/>
            </a:prstGeom>
          </p:spPr>
        </p:pic>
      </p:grpSp>
      <p:sp>
        <p:nvSpPr>
          <p:cNvPr id="23" name="Rectangle 22"/>
          <p:cNvSpPr/>
          <p:nvPr/>
        </p:nvSpPr>
        <p:spPr>
          <a:xfrm>
            <a:off x="0" y="1481759"/>
            <a:ext cx="7452681" cy="461665"/>
          </a:xfrm>
          <a:prstGeom prst="rect">
            <a:avLst/>
          </a:prstGeom>
          <a:solidFill>
            <a:srgbClr val="2C4295"/>
          </a:solidFill>
          <a:ln>
            <a:solidFill>
              <a:srgbClr val="002060"/>
            </a:solidFill>
          </a:ln>
        </p:spPr>
        <p:txBody>
          <a:bodyPr wrap="none" lIns="91440" tIns="45720" rIns="91440" bIns="45720" anchor="t">
            <a:spAutoFit/>
          </a:bodyPr>
          <a:lstStyle/>
          <a:p>
            <a:pPr>
              <a:defRPr/>
            </a:pPr>
            <a:r>
              <a:rPr lang="en-GB" sz="2400" b="1" dirty="0">
                <a:solidFill>
                  <a:schemeClr val="bg2"/>
                </a:solidFill>
                <a:latin typeface="Verdana"/>
                <a:ea typeface="Verdana"/>
              </a:rPr>
              <a:t>Core Programmes of Work &amp; Expectations</a:t>
            </a:r>
            <a:endParaRPr kumimoji="0" lang="en-GB" sz="2400" b="1" i="0" u="none" strike="noStrike" kern="1200" cap="none" spc="0" normalizeH="0" baseline="0" noProof="0" dirty="0">
              <a:ln>
                <a:noFill/>
              </a:ln>
              <a:solidFill>
                <a:schemeClr val="bg2"/>
              </a:solidFill>
              <a:effectLst/>
              <a:uLnTx/>
              <a:uFillTx/>
              <a:latin typeface="Verdana" panose="020B0604030504040204" pitchFamily="34" charset="0"/>
              <a:ea typeface="Verdana" panose="020B0604030504040204" pitchFamily="34" charset="0"/>
            </a:endParaRPr>
          </a:p>
        </p:txBody>
      </p:sp>
      <p:pic>
        <p:nvPicPr>
          <p:cNvPr id="24" name="Picture 2" descr="https://cwmtafmorgannwg.wales/wp-content/uploads/2020/11/AOB-CTM-800x201.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5277677" y="6389215"/>
            <a:ext cx="1547822" cy="388890"/>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25">
            <a:extLst>
              <a:ext uri="{FF2B5EF4-FFF2-40B4-BE49-F238E27FC236}">
                <a16:creationId xmlns:a16="http://schemas.microsoft.com/office/drawing/2014/main" id="{55B7793B-0C7B-4C28-8A9C-66BE0C6D4430}"/>
              </a:ext>
            </a:extLst>
          </p:cNvPr>
          <p:cNvSpPr/>
          <p:nvPr/>
        </p:nvSpPr>
        <p:spPr>
          <a:xfrm>
            <a:off x="4013227" y="213959"/>
            <a:ext cx="4541113" cy="830997"/>
          </a:xfrm>
          <a:prstGeom prst="rect">
            <a:avLst/>
          </a:prstGeom>
        </p:spPr>
        <p:txBody>
          <a:bodyPr wrap="square">
            <a:spAutoFit/>
          </a:bodyPr>
          <a:lstStyle/>
          <a:p>
            <a:pPr lvl="0" algn="ctr">
              <a:defRPr/>
            </a:pPr>
            <a:r>
              <a:rPr lang="en-GB" sz="2400" b="1" dirty="0">
                <a:solidFill>
                  <a:schemeClr val="bg1"/>
                </a:solidFill>
                <a:latin typeface="Verdana" panose="020B0604030504040204" pitchFamily="34" charset="0"/>
                <a:ea typeface="Verdana" panose="020B0604030504040204" pitchFamily="34" charset="0"/>
              </a:rPr>
              <a:t>Digital &amp; Data: </a:t>
            </a:r>
          </a:p>
          <a:p>
            <a:pPr lvl="0" algn="ctr">
              <a:defRPr/>
            </a:pPr>
            <a:r>
              <a:rPr lang="en-GB" sz="2400" b="1" dirty="0">
                <a:solidFill>
                  <a:schemeClr val="bg1"/>
                </a:solidFill>
                <a:latin typeface="Verdana" panose="020B0604030504040204" pitchFamily="34" charset="0"/>
                <a:ea typeface="Verdana" panose="020B0604030504040204" pitchFamily="34" charset="0"/>
              </a:rPr>
              <a:t>Ambition v. Affordability</a:t>
            </a:r>
          </a:p>
        </p:txBody>
      </p:sp>
      <p:sp>
        <p:nvSpPr>
          <p:cNvPr id="27" name="Rounded Rectangle 18">
            <a:extLst>
              <a:ext uri="{FF2B5EF4-FFF2-40B4-BE49-F238E27FC236}">
                <a16:creationId xmlns:a16="http://schemas.microsoft.com/office/drawing/2014/main" id="{CA898BA8-C0FF-4F80-BDD5-8AF018303C00}"/>
              </a:ext>
            </a:extLst>
          </p:cNvPr>
          <p:cNvSpPr/>
          <p:nvPr/>
        </p:nvSpPr>
        <p:spPr>
          <a:xfrm>
            <a:off x="224023" y="1996573"/>
            <a:ext cx="11743950" cy="3754655"/>
          </a:xfrm>
          <a:prstGeom prst="round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GB" sz="1400" dirty="0">
                <a:solidFill>
                  <a:schemeClr val="bg1"/>
                </a:solidFill>
                <a:latin typeface="Verdana" panose="020B0604030504040204" pitchFamily="34" charset="0"/>
                <a:ea typeface="Verdana" panose="020B0604030504040204" pitchFamily="34" charset="0"/>
              </a:rPr>
              <a:t>Alignment of Core Systems across the Health Board &amp; Core Infrastructure Replacement</a:t>
            </a:r>
          </a:p>
          <a:p>
            <a:endParaRPr lang="en-GB" sz="1400" dirty="0">
              <a:solidFill>
                <a:schemeClr val="bg1"/>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sz="1400" dirty="0">
                <a:solidFill>
                  <a:schemeClr val="bg1"/>
                </a:solidFill>
                <a:latin typeface="Verdana" panose="020B0604030504040204" pitchFamily="34" charset="0"/>
                <a:ea typeface="Verdana" panose="020B0604030504040204" pitchFamily="34" charset="0"/>
              </a:rPr>
              <a:t>Maximising existing tools – electronic test requesting, patient referrals, eForm development</a:t>
            </a:r>
          </a:p>
          <a:p>
            <a:pPr marL="285750" indent="-285750">
              <a:buFont typeface="Arial" panose="020B0604020202020204" pitchFamily="34" charset="0"/>
              <a:buChar char="•"/>
            </a:pPr>
            <a:endParaRPr lang="en-GB" sz="1400" dirty="0">
              <a:solidFill>
                <a:schemeClr val="bg1"/>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sz="1400" dirty="0">
                <a:solidFill>
                  <a:schemeClr val="bg1"/>
                </a:solidFill>
                <a:latin typeface="Verdana" panose="020B0604030504040204" pitchFamily="34" charset="0"/>
                <a:ea typeface="Verdana" panose="020B0604030504040204" pitchFamily="34" charset="0"/>
              </a:rPr>
              <a:t>National Systems</a:t>
            </a:r>
          </a:p>
          <a:p>
            <a:pPr marL="742950" lvl="1" indent="-285750">
              <a:buFont typeface="Arial" panose="020B0604020202020204" pitchFamily="34" charset="0"/>
              <a:buChar char="•"/>
            </a:pPr>
            <a:r>
              <a:rPr lang="en-GB" sz="1400" dirty="0">
                <a:solidFill>
                  <a:schemeClr val="bg1"/>
                </a:solidFill>
                <a:latin typeface="Verdana" panose="020B0604030504040204" pitchFamily="34" charset="0"/>
                <a:ea typeface="Verdana" panose="020B0604030504040204" pitchFamily="34" charset="0"/>
              </a:rPr>
              <a:t>Welsh Nursing Care Record</a:t>
            </a:r>
          </a:p>
          <a:p>
            <a:pPr marL="742950" lvl="1" indent="-285750">
              <a:buFont typeface="Arial" panose="020B0604020202020204" pitchFamily="34" charset="0"/>
              <a:buChar char="•"/>
            </a:pPr>
            <a:r>
              <a:rPr lang="en-GB" sz="1400" dirty="0">
                <a:solidFill>
                  <a:schemeClr val="bg1"/>
                </a:solidFill>
                <a:latin typeface="Verdana" panose="020B0604030504040204" pitchFamily="34" charset="0"/>
                <a:ea typeface="Verdana" panose="020B0604030504040204" pitchFamily="34" charset="0"/>
              </a:rPr>
              <a:t>Welsh Community Care Information System</a:t>
            </a:r>
          </a:p>
          <a:p>
            <a:pPr marL="742950" lvl="1" indent="-285750">
              <a:buFont typeface="Arial" panose="020B0604020202020204" pitchFamily="34" charset="0"/>
              <a:buChar char="•"/>
            </a:pPr>
            <a:r>
              <a:rPr lang="en-GB" sz="1400" dirty="0">
                <a:solidFill>
                  <a:schemeClr val="bg1"/>
                </a:solidFill>
                <a:latin typeface="Verdana" panose="020B0604030504040204" pitchFamily="34" charset="0"/>
                <a:ea typeface="Verdana" panose="020B0604030504040204" pitchFamily="34" charset="0"/>
              </a:rPr>
              <a:t>Welsh Critical Care System</a:t>
            </a:r>
          </a:p>
          <a:p>
            <a:pPr marL="285750" indent="-285750">
              <a:buFont typeface="Arial" panose="020B0604020202020204" pitchFamily="34" charset="0"/>
              <a:buChar char="•"/>
            </a:pPr>
            <a:endParaRPr lang="en-GB" sz="1400" dirty="0">
              <a:solidFill>
                <a:schemeClr val="bg1"/>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sz="1400" dirty="0">
                <a:solidFill>
                  <a:schemeClr val="bg1"/>
                </a:solidFill>
                <a:latin typeface="Verdana" panose="020B0604030504040204" pitchFamily="34" charset="0"/>
                <a:ea typeface="Verdana" panose="020B0604030504040204" pitchFamily="34" charset="0"/>
              </a:rPr>
              <a:t>All Wales Procurements – ePrescribing, LINC, RISP</a:t>
            </a:r>
          </a:p>
          <a:p>
            <a:pPr marL="285750" indent="-285750">
              <a:buFont typeface="Arial" panose="020B0604020202020204" pitchFamily="34" charset="0"/>
              <a:buChar char="•"/>
            </a:pPr>
            <a:endParaRPr lang="en-GB" sz="1400" dirty="0">
              <a:solidFill>
                <a:schemeClr val="bg1"/>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sz="1400" dirty="0">
                <a:solidFill>
                  <a:schemeClr val="bg1"/>
                </a:solidFill>
                <a:latin typeface="Verdana" panose="020B0604030504040204" pitchFamily="34" charset="0"/>
                <a:ea typeface="Verdana" panose="020B0604030504040204" pitchFamily="34" charset="0"/>
              </a:rPr>
              <a:t>eWhiteboards Development</a:t>
            </a:r>
          </a:p>
          <a:p>
            <a:pPr marL="285750" indent="-285750">
              <a:buFont typeface="Arial" panose="020B0604020202020204" pitchFamily="34" charset="0"/>
              <a:buChar char="•"/>
            </a:pPr>
            <a:endParaRPr lang="en-GB" sz="1400" dirty="0">
              <a:solidFill>
                <a:schemeClr val="bg1"/>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sz="1400" dirty="0">
                <a:solidFill>
                  <a:schemeClr val="bg1"/>
                </a:solidFill>
                <a:latin typeface="Verdana" panose="020B0604030504040204" pitchFamily="34" charset="0"/>
                <a:ea typeface="Verdana" panose="020B0604030504040204" pitchFamily="34" charset="0"/>
              </a:rPr>
              <a:t>Patient Centred Contact Programme – including NHS Wales App, Supporting Platform, Remote Monitoring, Virtual Ward</a:t>
            </a:r>
          </a:p>
          <a:p>
            <a:pPr marL="285750" indent="-285750">
              <a:buFont typeface="Arial" panose="020B0604020202020204" pitchFamily="34" charset="0"/>
              <a:buChar char="•"/>
            </a:pPr>
            <a:endParaRPr lang="en-GB" sz="1400" dirty="0">
              <a:solidFill>
                <a:schemeClr val="bg1"/>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sz="1400" dirty="0">
                <a:solidFill>
                  <a:schemeClr val="bg1"/>
                </a:solidFill>
                <a:latin typeface="Verdana" panose="020B0604030504040204" pitchFamily="34" charset="0"/>
                <a:ea typeface="Verdana" panose="020B0604030504040204" pitchFamily="34" charset="0"/>
              </a:rPr>
              <a:t>Theatre Management System Development</a:t>
            </a:r>
          </a:p>
          <a:p>
            <a:pPr marL="285750" indent="-285750">
              <a:buFont typeface="Arial" panose="020B0604020202020204" pitchFamily="34" charset="0"/>
              <a:buChar char="•"/>
            </a:pPr>
            <a:endParaRPr lang="en-GB" sz="1400" dirty="0">
              <a:solidFill>
                <a:schemeClr val="bg1"/>
              </a:solidFill>
            </a:endParaRPr>
          </a:p>
        </p:txBody>
      </p:sp>
      <p:sp>
        <p:nvSpPr>
          <p:cNvPr id="33" name="Rounded Rectangle 18">
            <a:extLst>
              <a:ext uri="{FF2B5EF4-FFF2-40B4-BE49-F238E27FC236}">
                <a16:creationId xmlns:a16="http://schemas.microsoft.com/office/drawing/2014/main" id="{E7AA38B7-F516-485A-9B05-B1F501A597D3}"/>
              </a:ext>
            </a:extLst>
          </p:cNvPr>
          <p:cNvSpPr/>
          <p:nvPr/>
        </p:nvSpPr>
        <p:spPr>
          <a:xfrm>
            <a:off x="224023" y="5820188"/>
            <a:ext cx="11743950" cy="448791"/>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bg1"/>
                </a:solidFill>
                <a:latin typeface="Verdana" panose="020B0604030504040204" pitchFamily="34" charset="0"/>
                <a:ea typeface="Verdana" panose="020B0604030504040204" pitchFamily="34" charset="0"/>
              </a:rPr>
              <a:t>Key Issue: Short Term – Non-Recurrent Funding or Some of the above continues to be unfunded</a:t>
            </a:r>
            <a:endParaRPr lang="en-GB" sz="1100"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75992435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0" y="1250066"/>
            <a:ext cx="12203575" cy="12635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sp>
        <p:nvSpPr>
          <p:cNvPr id="19" name="Footer Placeholder 5"/>
          <p:cNvSpPr txBox="1">
            <a:spLocks/>
          </p:cNvSpPr>
          <p:nvPr/>
        </p:nvSpPr>
        <p:spPr>
          <a:xfrm>
            <a:off x="959429"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Cwm Taf Morgannwg UHB </a:t>
            </a:r>
            <a:r>
              <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
            </a:r>
            <a:br>
              <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br>
            <a:r>
              <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Escalation Meeting </a:t>
            </a:r>
          </a:p>
        </p:txBody>
      </p:sp>
      <p:grpSp>
        <p:nvGrpSpPr>
          <p:cNvPr id="18" name="Group 17"/>
          <p:cNvGrpSpPr/>
          <p:nvPr/>
        </p:nvGrpSpPr>
        <p:grpSpPr>
          <a:xfrm>
            <a:off x="-2582553" y="19449"/>
            <a:ext cx="6481726" cy="1169671"/>
            <a:chOff x="-2229950" y="437388"/>
            <a:chExt cx="6481726" cy="1169671"/>
          </a:xfrm>
        </p:grpSpPr>
        <p:pic>
          <p:nvPicPr>
            <p:cNvPr id="20" name="Content Placeholder 5"/>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247770" y="525387"/>
              <a:ext cx="597601" cy="151201"/>
            </a:xfrm>
            <a:prstGeom prst="rect">
              <a:avLst/>
            </a:prstGeom>
          </p:spPr>
        </p:pic>
      </p:grpSp>
      <p:sp>
        <p:nvSpPr>
          <p:cNvPr id="23" name="Rectangle 22"/>
          <p:cNvSpPr/>
          <p:nvPr/>
        </p:nvSpPr>
        <p:spPr>
          <a:xfrm>
            <a:off x="0" y="1481759"/>
            <a:ext cx="1595309" cy="461665"/>
          </a:xfrm>
          <a:prstGeom prst="rect">
            <a:avLst/>
          </a:prstGeom>
          <a:solidFill>
            <a:srgbClr val="2C4295"/>
          </a:solidFill>
          <a:ln>
            <a:solidFill>
              <a:srgbClr val="002060"/>
            </a:solidFill>
          </a:ln>
        </p:spPr>
        <p:txBody>
          <a:bodyPr wrap="none" lIns="91440" tIns="45720" rIns="91440" bIns="45720" anchor="t">
            <a:spAutoFit/>
          </a:bodyPr>
          <a:lstStyle/>
          <a:p>
            <a:pPr>
              <a:defRPr/>
            </a:pPr>
            <a:r>
              <a:rPr lang="en-GB" sz="2400" b="1" dirty="0">
                <a:solidFill>
                  <a:schemeClr val="bg2"/>
                </a:solidFill>
                <a:latin typeface="Verdana"/>
                <a:ea typeface="Verdana"/>
              </a:rPr>
              <a:t>The Gap</a:t>
            </a:r>
            <a:endParaRPr kumimoji="0" lang="en-GB" sz="2400" b="1" i="0" u="none" strike="noStrike" kern="1200" cap="none" spc="0" normalizeH="0" baseline="0" noProof="0" dirty="0">
              <a:ln>
                <a:noFill/>
              </a:ln>
              <a:solidFill>
                <a:schemeClr val="bg2"/>
              </a:solidFill>
              <a:effectLst/>
              <a:uLnTx/>
              <a:uFillTx/>
              <a:latin typeface="Verdana" panose="020B0604030504040204" pitchFamily="34" charset="0"/>
              <a:ea typeface="Verdana" panose="020B0604030504040204" pitchFamily="34" charset="0"/>
            </a:endParaRPr>
          </a:p>
        </p:txBody>
      </p:sp>
      <p:pic>
        <p:nvPicPr>
          <p:cNvPr id="24" name="Picture 2" descr="https://cwmtafmorgannwg.wales/wp-content/uploads/2020/11/AOB-CTM-800x201.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959687" y="6469166"/>
            <a:ext cx="2183798" cy="388833"/>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25">
            <a:extLst>
              <a:ext uri="{FF2B5EF4-FFF2-40B4-BE49-F238E27FC236}">
                <a16:creationId xmlns:a16="http://schemas.microsoft.com/office/drawing/2014/main" id="{55B7793B-0C7B-4C28-8A9C-66BE0C6D4430}"/>
              </a:ext>
            </a:extLst>
          </p:cNvPr>
          <p:cNvSpPr/>
          <p:nvPr/>
        </p:nvSpPr>
        <p:spPr>
          <a:xfrm>
            <a:off x="4013227" y="213959"/>
            <a:ext cx="4541113" cy="830997"/>
          </a:xfrm>
          <a:prstGeom prst="rect">
            <a:avLst/>
          </a:prstGeom>
        </p:spPr>
        <p:txBody>
          <a:bodyPr wrap="square">
            <a:spAutoFit/>
          </a:bodyPr>
          <a:lstStyle/>
          <a:p>
            <a:pPr lvl="0" algn="ctr">
              <a:defRPr/>
            </a:pPr>
            <a:r>
              <a:rPr lang="en-GB" sz="2400" b="1" dirty="0">
                <a:solidFill>
                  <a:schemeClr val="bg1"/>
                </a:solidFill>
                <a:latin typeface="Verdana" panose="020B0604030504040204" pitchFamily="34" charset="0"/>
                <a:ea typeface="Verdana" panose="020B0604030504040204" pitchFamily="34" charset="0"/>
              </a:rPr>
              <a:t>Digital &amp; Data: </a:t>
            </a:r>
          </a:p>
          <a:p>
            <a:pPr lvl="0" algn="ctr">
              <a:defRPr/>
            </a:pPr>
            <a:r>
              <a:rPr lang="en-GB" sz="2400" b="1" dirty="0">
                <a:solidFill>
                  <a:schemeClr val="bg1"/>
                </a:solidFill>
                <a:latin typeface="Verdana" panose="020B0604030504040204" pitchFamily="34" charset="0"/>
                <a:ea typeface="Verdana" panose="020B0604030504040204" pitchFamily="34" charset="0"/>
              </a:rPr>
              <a:t>Ambition v. Affordability</a:t>
            </a:r>
          </a:p>
        </p:txBody>
      </p:sp>
      <p:sp>
        <p:nvSpPr>
          <p:cNvPr id="27" name="Rounded Rectangle 18">
            <a:extLst>
              <a:ext uri="{FF2B5EF4-FFF2-40B4-BE49-F238E27FC236}">
                <a16:creationId xmlns:a16="http://schemas.microsoft.com/office/drawing/2014/main" id="{C638AD10-E618-4547-9885-D5A40B3EAC65}"/>
              </a:ext>
            </a:extLst>
          </p:cNvPr>
          <p:cNvSpPr/>
          <p:nvPr/>
        </p:nvSpPr>
        <p:spPr>
          <a:xfrm>
            <a:off x="210796" y="2045299"/>
            <a:ext cx="11981204" cy="4162146"/>
          </a:xfrm>
          <a:prstGeom prst="round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GB" dirty="0">
                <a:solidFill>
                  <a:schemeClr val="bg1"/>
                </a:solidFill>
                <a:latin typeface="Verdana" panose="020B0604030504040204" pitchFamily="34" charset="0"/>
                <a:ea typeface="Verdana" panose="020B0604030504040204" pitchFamily="34" charset="0"/>
              </a:rPr>
              <a:t>Short Term resources ending in 2023 – circa 20 staff will leave the team </a:t>
            </a:r>
          </a:p>
          <a:p>
            <a:pPr marL="285750" indent="-285750">
              <a:buFont typeface="Arial" panose="020B0604020202020204" pitchFamily="34" charset="0"/>
              <a:buChar char="•"/>
            </a:pPr>
            <a:endParaRPr lang="en-GB" dirty="0">
              <a:solidFill>
                <a:schemeClr val="bg1"/>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dirty="0">
                <a:solidFill>
                  <a:schemeClr val="bg1"/>
                </a:solidFill>
                <a:latin typeface="Verdana" panose="020B0604030504040204" pitchFamily="34" charset="0"/>
                <a:ea typeface="Verdana" panose="020B0604030504040204" pitchFamily="34" charset="0"/>
              </a:rPr>
              <a:t>Investment in Compliance areas are critical to enable programmes of work</a:t>
            </a:r>
          </a:p>
          <a:p>
            <a:endParaRPr lang="en-GB" dirty="0">
              <a:solidFill>
                <a:schemeClr val="bg1"/>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dirty="0">
                <a:solidFill>
                  <a:schemeClr val="bg1"/>
                </a:solidFill>
                <a:latin typeface="Verdana" panose="020B0604030504040204" pitchFamily="34" charset="0"/>
                <a:ea typeface="Verdana" panose="020B0604030504040204" pitchFamily="34" charset="0"/>
              </a:rPr>
              <a:t>Service change / training roles to bridge the digital capability gap</a:t>
            </a:r>
          </a:p>
          <a:p>
            <a:pPr marL="285750" indent="-285750">
              <a:buFont typeface="Arial" panose="020B0604020202020204" pitchFamily="34" charset="0"/>
              <a:buChar char="•"/>
            </a:pPr>
            <a:endParaRPr lang="en-GB" dirty="0">
              <a:solidFill>
                <a:schemeClr val="bg1"/>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dirty="0">
                <a:solidFill>
                  <a:schemeClr val="bg1"/>
                </a:solidFill>
                <a:latin typeface="Verdana" panose="020B0604030504040204" pitchFamily="34" charset="0"/>
                <a:ea typeface="Verdana" panose="020B0604030504040204" pitchFamily="34" charset="0"/>
              </a:rPr>
              <a:t>Increase in core service costs (e.g. DHCW SLA)</a:t>
            </a:r>
          </a:p>
          <a:p>
            <a:pPr marL="285750" indent="-285750">
              <a:buFont typeface="Arial" panose="020B0604020202020204" pitchFamily="34" charset="0"/>
              <a:buChar char="•"/>
            </a:pPr>
            <a:endParaRPr lang="en-GB" dirty="0">
              <a:solidFill>
                <a:schemeClr val="bg1"/>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dirty="0">
                <a:solidFill>
                  <a:schemeClr val="bg1"/>
                </a:solidFill>
                <a:latin typeface="Verdana" panose="020B0604030504040204" pitchFamily="34" charset="0"/>
                <a:ea typeface="Verdana" panose="020B0604030504040204" pitchFamily="34" charset="0"/>
              </a:rPr>
              <a:t>Digital Patient Notes Programme</a:t>
            </a:r>
          </a:p>
          <a:p>
            <a:pPr marL="285750" indent="-285750">
              <a:buFont typeface="Arial" panose="020B0604020202020204" pitchFamily="34" charset="0"/>
              <a:buChar char="•"/>
            </a:pPr>
            <a:endParaRPr lang="en-GB" dirty="0">
              <a:solidFill>
                <a:schemeClr val="bg1"/>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dirty="0">
                <a:solidFill>
                  <a:schemeClr val="bg1"/>
                </a:solidFill>
                <a:latin typeface="Verdana" panose="020B0604030504040204" pitchFamily="34" charset="0"/>
                <a:ea typeface="Verdana" panose="020B0604030504040204" pitchFamily="34" charset="0"/>
              </a:rPr>
              <a:t>The “unknowns” – national &amp; all wales procurements</a:t>
            </a:r>
          </a:p>
          <a:p>
            <a:pPr marL="285750" indent="-285750">
              <a:buFont typeface="Arial" panose="020B0604020202020204" pitchFamily="34" charset="0"/>
              <a:buChar char="•"/>
            </a:pPr>
            <a:endParaRPr lang="en-GB" dirty="0">
              <a:solidFill>
                <a:schemeClr val="bg1"/>
              </a:solidFill>
              <a:latin typeface="Verdana" panose="020B0604030504040204" pitchFamily="34" charset="0"/>
              <a:ea typeface="Verdana" panose="020B0604030504040204" pitchFamily="34" charset="0"/>
            </a:endParaRPr>
          </a:p>
          <a:p>
            <a:pPr algn="ctr"/>
            <a:r>
              <a:rPr lang="en-GB" i="1" dirty="0">
                <a:solidFill>
                  <a:schemeClr val="bg1"/>
                </a:solidFill>
                <a:latin typeface="Verdana" panose="020B0604030504040204" pitchFamily="34" charset="0"/>
                <a:ea typeface="Verdana" panose="020B0604030504040204" pitchFamily="34" charset="0"/>
              </a:rPr>
              <a:t>Difficult choices will need to be made on what we support &amp; what we need to plan for in subsequent years</a:t>
            </a:r>
          </a:p>
        </p:txBody>
      </p:sp>
      <p:sp>
        <p:nvSpPr>
          <p:cNvPr id="25" name="Footer Placeholder 5">
            <a:extLst>
              <a:ext uri="{FF2B5EF4-FFF2-40B4-BE49-F238E27FC236}">
                <a16:creationId xmlns:a16="http://schemas.microsoft.com/office/drawing/2014/main" id="{2491064D-A9BE-4A93-B91E-71C0EB621351}"/>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Tree>
    <p:extLst>
      <p:ext uri="{BB962C8B-B14F-4D97-AF65-F5344CB8AC3E}">
        <p14:creationId xmlns:p14="http://schemas.microsoft.com/office/powerpoint/2010/main" val="42489138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4268960" y="319596"/>
            <a:ext cx="3839275" cy="613944"/>
          </a:xfrm>
          <a:prstGeom prst="rect">
            <a:avLst/>
          </a:prstGeom>
        </p:spPr>
        <p:txBody>
          <a:bodyPr vert="horz" lIns="0" tIns="0" rIns="0" bIns="0" rtlCol="0" anchor="t" anchorCtr="0">
            <a:no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b="1" dirty="0">
                <a:solidFill>
                  <a:schemeClr val="bg1"/>
                </a:solidFill>
                <a:latin typeface="Verdana"/>
                <a:ea typeface="Verdana"/>
              </a:rPr>
              <a:t>Plan Timeline</a:t>
            </a:r>
            <a:endParaRPr kumimoji="0" lang="en-GB" b="0" i="0" u="none" strike="noStrike" kern="1200" cap="none" spc="-150" normalizeH="0" baseline="0" noProof="0" dirty="0">
              <a:ln>
                <a:noFill/>
              </a:ln>
              <a:solidFill>
                <a:srgbClr val="E60E65"/>
              </a:solidFill>
              <a:effectLst/>
              <a:uLnTx/>
              <a:uFillTx/>
              <a:latin typeface="Verdana" panose="020B0604030504040204" pitchFamily="34" charset="0"/>
              <a:ea typeface="Verdana" panose="020B0604030504040204" pitchFamily="34" charset="0"/>
              <a:cs typeface="+mj-cs"/>
            </a:endParaRPr>
          </a:p>
        </p:txBody>
      </p:sp>
      <p:sp>
        <p:nvSpPr>
          <p:cNvPr id="25" name="Rectangle 24">
            <a:extLst>
              <a:ext uri="{FF2B5EF4-FFF2-40B4-BE49-F238E27FC236}">
                <a16:creationId xmlns:a16="http://schemas.microsoft.com/office/drawing/2014/main" id="{4C3F4219-9684-46FD-85B0-7DC45CFFE3C3}"/>
              </a:ext>
            </a:extLst>
          </p:cNvPr>
          <p:cNvSpPr/>
          <p:nvPr/>
        </p:nvSpPr>
        <p:spPr>
          <a:xfrm>
            <a:off x="0" y="1481759"/>
            <a:ext cx="1667444" cy="461665"/>
          </a:xfrm>
          <a:prstGeom prst="rect">
            <a:avLst/>
          </a:prstGeom>
          <a:solidFill>
            <a:srgbClr val="2C4295"/>
          </a:solidFill>
          <a:ln>
            <a:solidFill>
              <a:srgbClr val="002060"/>
            </a:solidFill>
          </a:ln>
        </p:spPr>
        <p:txBody>
          <a:bodyPr wrap="none" lIns="91440" tIns="45720" rIns="91440" bIns="45720" anchor="t">
            <a:spAutoFit/>
          </a:bodyPr>
          <a:lstStyle/>
          <a:p>
            <a:pPr>
              <a:defRPr/>
            </a:pPr>
            <a:r>
              <a:rPr lang="en-GB" sz="2400" b="1" dirty="0">
                <a:solidFill>
                  <a:schemeClr val="bg2"/>
                </a:solidFill>
                <a:latin typeface="Verdana"/>
                <a:ea typeface="Verdana"/>
              </a:rPr>
              <a:t>Timeline</a:t>
            </a:r>
            <a:endParaRPr kumimoji="0" lang="en-GB" sz="2400" b="1" i="0" u="none" strike="noStrike" kern="1200" cap="none" spc="0" normalizeH="0" baseline="0" noProof="0" dirty="0">
              <a:ln>
                <a:noFill/>
              </a:ln>
              <a:solidFill>
                <a:schemeClr val="bg2"/>
              </a:solidFill>
              <a:effectLst/>
              <a:uLnTx/>
              <a:uFillTx/>
              <a:latin typeface="Verdana" panose="020B0604030504040204" pitchFamily="34" charset="0"/>
              <a:ea typeface="Verdana" panose="020B0604030504040204" pitchFamily="34" charset="0"/>
            </a:endParaRPr>
          </a:p>
        </p:txBody>
      </p:sp>
      <p:sp>
        <p:nvSpPr>
          <p:cNvPr id="26" name="Footer Placeholder 5">
            <a:extLst>
              <a:ext uri="{FF2B5EF4-FFF2-40B4-BE49-F238E27FC236}">
                <a16:creationId xmlns:a16="http://schemas.microsoft.com/office/drawing/2014/main" id="{79E31BD0-B25A-4D8D-8E57-3653EE6E580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9" name="Content Placeholder 6">
            <a:extLst>
              <a:ext uri="{FF2B5EF4-FFF2-40B4-BE49-F238E27FC236}">
                <a16:creationId xmlns:a16="http://schemas.microsoft.com/office/drawing/2014/main" id="{D680AE18-BC4D-4245-A1D3-997A92E0C06D}"/>
              </a:ext>
            </a:extLst>
          </p:cNvPr>
          <p:cNvSpPr>
            <a:spLocks noGrp="1"/>
          </p:cNvSpPr>
          <p:nvPr>
            <p:ph idx="1"/>
          </p:nvPr>
        </p:nvSpPr>
        <p:spPr>
          <a:xfrm>
            <a:off x="678094" y="2013085"/>
            <a:ext cx="10983075" cy="4352422"/>
          </a:xfrm>
        </p:spPr>
        <p:txBody>
          <a:bodyPr>
            <a:normAutofit fontScale="62500" lnSpcReduction="20000"/>
          </a:bodyPr>
          <a:lstStyle/>
          <a:p>
            <a:pPr marL="342900" indent="-342900">
              <a:buFont typeface="Wingdings" panose="05000000000000000000" pitchFamily="2" charset="2"/>
              <a:buChar char="ü"/>
            </a:pPr>
            <a:r>
              <a:rPr lang="en-GB" sz="2100" dirty="0">
                <a:solidFill>
                  <a:srgbClr val="00B050"/>
                </a:solidFill>
              </a:rPr>
              <a:t>Initial care group submissions received December 2022</a:t>
            </a:r>
          </a:p>
          <a:p>
            <a:pPr marL="342900" indent="-342900">
              <a:buFont typeface="Wingdings" panose="05000000000000000000" pitchFamily="2" charset="2"/>
              <a:buChar char="ü"/>
            </a:pPr>
            <a:r>
              <a:rPr lang="en-GB" sz="2100" dirty="0">
                <a:solidFill>
                  <a:srgbClr val="00B050"/>
                </a:solidFill>
              </a:rPr>
              <a:t>Plan feedback, testing &amp; further assessment / </a:t>
            </a:r>
            <a:r>
              <a:rPr lang="en-GB" sz="2100" dirty="0" smtClean="0">
                <a:solidFill>
                  <a:srgbClr val="00B050"/>
                </a:solidFill>
              </a:rPr>
              <a:t>development</a:t>
            </a:r>
          </a:p>
          <a:p>
            <a:pPr marL="342900" indent="-342900">
              <a:buFont typeface="Wingdings" panose="05000000000000000000" pitchFamily="2" charset="2"/>
              <a:buChar char="ü"/>
            </a:pPr>
            <a:r>
              <a:rPr lang="en-GB" sz="2100" dirty="0">
                <a:solidFill>
                  <a:srgbClr val="00B050"/>
                </a:solidFill>
              </a:rPr>
              <a:t>Final care group narrative plans (17/02/2023)</a:t>
            </a:r>
          </a:p>
          <a:p>
            <a:pPr marL="342900" indent="-342900">
              <a:buFont typeface="Wingdings" panose="05000000000000000000" pitchFamily="2" charset="2"/>
              <a:buChar char="ü"/>
            </a:pPr>
            <a:r>
              <a:rPr lang="en-GB" sz="2100" dirty="0">
                <a:solidFill>
                  <a:srgbClr val="00B050"/>
                </a:solidFill>
              </a:rPr>
              <a:t>Final financial plan submissions (24/02/2023</a:t>
            </a:r>
            <a:r>
              <a:rPr lang="en-GB" sz="2100" dirty="0">
                <a:solidFill>
                  <a:srgbClr val="00B050"/>
                </a:solidFill>
              </a:rPr>
              <a:t>)</a:t>
            </a:r>
            <a:endParaRPr lang="en-GB" sz="2100" dirty="0">
              <a:solidFill>
                <a:srgbClr val="00B050"/>
              </a:solidFill>
            </a:endParaRPr>
          </a:p>
          <a:p>
            <a:r>
              <a:rPr lang="en-GB" sz="2100" b="1" dirty="0"/>
              <a:t>Next Steps</a:t>
            </a:r>
          </a:p>
          <a:p>
            <a:pPr marL="342900" indent="-342900">
              <a:buFont typeface="Wingdings" panose="05000000000000000000" pitchFamily="2" charset="2"/>
              <a:buChar char="Ø"/>
            </a:pPr>
            <a:r>
              <a:rPr lang="en-GB" sz="2100" dirty="0"/>
              <a:t>Continued plan testing &amp; refinement</a:t>
            </a:r>
          </a:p>
          <a:p>
            <a:pPr marL="342900" indent="-342900">
              <a:buFont typeface="Wingdings" panose="05000000000000000000" pitchFamily="2" charset="2"/>
              <a:buChar char="Ø"/>
            </a:pPr>
            <a:r>
              <a:rPr lang="en-GB" sz="2100" dirty="0" smtClean="0"/>
              <a:t>Completion </a:t>
            </a:r>
            <a:r>
              <a:rPr lang="en-GB" sz="2100" dirty="0"/>
              <a:t>of the minimum data set</a:t>
            </a:r>
          </a:p>
          <a:p>
            <a:pPr marL="342900" indent="-342900">
              <a:buFont typeface="Wingdings" panose="05000000000000000000" pitchFamily="2" charset="2"/>
              <a:buChar char="Ø"/>
            </a:pPr>
            <a:r>
              <a:rPr lang="en-GB" sz="2100" dirty="0"/>
              <a:t>Completion of ministerial templates</a:t>
            </a:r>
          </a:p>
          <a:p>
            <a:r>
              <a:rPr lang="en-GB" sz="2100" b="1" dirty="0"/>
              <a:t>Planning Performance and Finance Committee update – </a:t>
            </a:r>
            <a:r>
              <a:rPr lang="en-GB" sz="2100" b="1" dirty="0" smtClean="0"/>
              <a:t>28/02/23</a:t>
            </a:r>
          </a:p>
          <a:p>
            <a:r>
              <a:rPr lang="en-GB" sz="2100" b="1" dirty="0" smtClean="0"/>
              <a:t>Accountable Officer correspondence to Welsh Government – 28/02/2023</a:t>
            </a:r>
            <a:endParaRPr lang="en-GB" sz="2100" b="1" dirty="0"/>
          </a:p>
          <a:p>
            <a:pPr marL="342900" indent="-342900">
              <a:buFont typeface="Wingdings" panose="05000000000000000000" pitchFamily="2" charset="2"/>
              <a:buChar char="Ø"/>
            </a:pPr>
            <a:r>
              <a:rPr lang="en-GB" sz="2100" dirty="0"/>
              <a:t>Delivery of full draft plan document &amp; appendices for committee and board consideration</a:t>
            </a:r>
          </a:p>
          <a:p>
            <a:r>
              <a:rPr lang="en-GB" sz="2100" b="1" dirty="0"/>
              <a:t>Full plan to PPFC – March 2023</a:t>
            </a:r>
          </a:p>
          <a:p>
            <a:r>
              <a:rPr lang="en-GB" sz="2100" b="1" dirty="0"/>
              <a:t>Plan presentation to board for </a:t>
            </a:r>
            <a:r>
              <a:rPr lang="en-GB" sz="2100" b="1" dirty="0" smtClean="0"/>
              <a:t>formal noting</a:t>
            </a:r>
            <a:r>
              <a:rPr lang="en-GB" sz="2100" b="1" dirty="0" smtClean="0"/>
              <a:t> </a:t>
            </a:r>
            <a:r>
              <a:rPr lang="en-GB" sz="2100" b="1" dirty="0"/>
              <a:t>30/03/23</a:t>
            </a:r>
          </a:p>
          <a:p>
            <a:r>
              <a:rPr lang="en-GB" sz="2100" b="1" dirty="0"/>
              <a:t>Welsh Government submission 31/03/23</a:t>
            </a:r>
            <a:endParaRPr lang="en-GB" sz="2200" dirty="0"/>
          </a:p>
        </p:txBody>
      </p:sp>
    </p:spTree>
    <p:extLst>
      <p:ext uri="{BB962C8B-B14F-4D97-AF65-F5344CB8AC3E}">
        <p14:creationId xmlns:p14="http://schemas.microsoft.com/office/powerpoint/2010/main" val="6773191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85612" y="2296661"/>
            <a:ext cx="519764" cy="23100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pic>
        <p:nvPicPr>
          <p:cNvPr id="2" name="Picture 1"/>
          <p:cNvPicPr>
            <a:picLocks noChangeAspect="1"/>
          </p:cNvPicPr>
          <p:nvPr/>
        </p:nvPicPr>
        <p:blipFill>
          <a:blip r:embed="rId2"/>
          <a:stretch>
            <a:fillRect/>
          </a:stretch>
        </p:blipFill>
        <p:spPr>
          <a:xfrm>
            <a:off x="3857791" y="162026"/>
            <a:ext cx="4610100" cy="1419225"/>
          </a:xfrm>
          <a:prstGeom prst="rect">
            <a:avLst/>
          </a:prstGeom>
        </p:spPr>
      </p:pic>
      <p:sp>
        <p:nvSpPr>
          <p:cNvPr id="10" name="Rectangle 9"/>
          <p:cNvSpPr/>
          <p:nvPr/>
        </p:nvSpPr>
        <p:spPr>
          <a:xfrm>
            <a:off x="1" y="0"/>
            <a:ext cx="12203575" cy="12635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3" name="Rectangle 12"/>
          <p:cNvSpPr/>
          <p:nvPr/>
        </p:nvSpPr>
        <p:spPr>
          <a:xfrm>
            <a:off x="0" y="1744512"/>
            <a:ext cx="12192000" cy="666180"/>
          </a:xfrm>
          <a:prstGeom prst="rect">
            <a:avLst/>
          </a:prstGeom>
          <a:solidFill>
            <a:srgbClr val="DAB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4" name="Title 1"/>
          <p:cNvSpPr>
            <a:spLocks noGrp="1"/>
          </p:cNvSpPr>
          <p:nvPr>
            <p:ph type="ctrTitle"/>
          </p:nvPr>
        </p:nvSpPr>
        <p:spPr>
          <a:xfrm>
            <a:off x="1006901" y="1815562"/>
            <a:ext cx="10178197" cy="653617"/>
          </a:xfrm>
        </p:spPr>
        <p:txBody>
          <a:bodyPr/>
          <a:lstStyle/>
          <a:p>
            <a:pPr algn="ctr"/>
            <a:r>
              <a:rPr lang="en-GB" sz="3200" b="1" dirty="0"/>
              <a:t>Financial Position &amp; Plan</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71176" y="4832418"/>
            <a:ext cx="1946064" cy="1946064"/>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46890" y="4885954"/>
            <a:ext cx="1952162" cy="1952162"/>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58682" y="5049214"/>
            <a:ext cx="1808786" cy="1808786"/>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54366" y="4945588"/>
            <a:ext cx="1832894" cy="1832894"/>
          </a:xfrm>
          <a:prstGeom prst="rect">
            <a:avLst/>
          </a:prstGeom>
        </p:spPr>
      </p:pic>
    </p:spTree>
    <p:extLst>
      <p:ext uri="{BB962C8B-B14F-4D97-AF65-F5344CB8AC3E}">
        <p14:creationId xmlns:p14="http://schemas.microsoft.com/office/powerpoint/2010/main" val="4073594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4268960" y="163525"/>
            <a:ext cx="3839275" cy="1000132"/>
          </a:xfrm>
          <a:prstGeom prst="rect">
            <a:avLst/>
          </a:prstGeom>
        </p:spPr>
        <p:txBody>
          <a:bodyPr vert="horz" lIns="0" tIns="0" rIns="0" bIns="0" rtlCol="0" anchor="t" anchorCtr="0">
            <a:no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3200" b="1" dirty="0">
                <a:solidFill>
                  <a:schemeClr val="bg1"/>
                </a:solidFill>
                <a:latin typeface="Verdana"/>
                <a:ea typeface="Verdana"/>
              </a:rPr>
              <a:t>Forecast Out-turn 2022/2023</a:t>
            </a:r>
            <a:endParaRPr kumimoji="0" lang="en-GB" sz="3200" b="0" i="0" u="none" strike="noStrike" kern="1200" cap="none" spc="-150" normalizeH="0" baseline="0" noProof="0" dirty="0">
              <a:ln>
                <a:noFill/>
              </a:ln>
              <a:solidFill>
                <a:srgbClr val="E60E65"/>
              </a:solidFill>
              <a:effectLst/>
              <a:uLnTx/>
              <a:uFillTx/>
              <a:latin typeface="Verdana" panose="020B0604030504040204" pitchFamily="34" charset="0"/>
              <a:ea typeface="Verdana" panose="020B0604030504040204" pitchFamily="34" charset="0"/>
              <a:cs typeface="+mj-cs"/>
            </a:endParaRPr>
          </a:p>
        </p:txBody>
      </p:sp>
      <p:sp>
        <p:nvSpPr>
          <p:cNvPr id="25" name="Rectangle 24">
            <a:extLst>
              <a:ext uri="{FF2B5EF4-FFF2-40B4-BE49-F238E27FC236}">
                <a16:creationId xmlns:a16="http://schemas.microsoft.com/office/drawing/2014/main" id="{4C3F4219-9684-46FD-85B0-7DC45CFFE3C3}"/>
              </a:ext>
            </a:extLst>
          </p:cNvPr>
          <p:cNvSpPr/>
          <p:nvPr/>
        </p:nvSpPr>
        <p:spPr>
          <a:xfrm>
            <a:off x="0" y="1481759"/>
            <a:ext cx="1683474" cy="461665"/>
          </a:xfrm>
          <a:prstGeom prst="rect">
            <a:avLst/>
          </a:prstGeom>
          <a:solidFill>
            <a:srgbClr val="2C4295"/>
          </a:solidFill>
          <a:ln>
            <a:solidFill>
              <a:srgbClr val="002060"/>
            </a:solidFill>
          </a:ln>
        </p:spPr>
        <p:txBody>
          <a:bodyPr wrap="none" lIns="91440" tIns="45720" rIns="91440" bIns="45720" anchor="t">
            <a:spAutoFit/>
          </a:bodyPr>
          <a:lstStyle/>
          <a:p>
            <a:pPr>
              <a:defRPr/>
            </a:pPr>
            <a:r>
              <a:rPr lang="en-GB" sz="2400" b="1" dirty="0">
                <a:solidFill>
                  <a:schemeClr val="bg2"/>
                </a:solidFill>
                <a:latin typeface="Verdana"/>
                <a:ea typeface="Verdana"/>
              </a:rPr>
              <a:t>Out-turn</a:t>
            </a:r>
            <a:endParaRPr kumimoji="0" lang="en-GB" sz="2400" b="1" i="0" u="none" strike="noStrike" kern="1200" cap="none" spc="0" normalizeH="0" baseline="0" noProof="0" dirty="0">
              <a:ln>
                <a:noFill/>
              </a:ln>
              <a:solidFill>
                <a:schemeClr val="bg2"/>
              </a:solidFill>
              <a:effectLst/>
              <a:uLnTx/>
              <a:uFillTx/>
              <a:latin typeface="Verdana" panose="020B0604030504040204" pitchFamily="34" charset="0"/>
              <a:ea typeface="Verdana" panose="020B0604030504040204" pitchFamily="34" charset="0"/>
            </a:endParaRPr>
          </a:p>
        </p:txBody>
      </p:sp>
      <p:sp>
        <p:nvSpPr>
          <p:cNvPr id="26" name="Footer Placeholder 5">
            <a:extLst>
              <a:ext uri="{FF2B5EF4-FFF2-40B4-BE49-F238E27FC236}">
                <a16:creationId xmlns:a16="http://schemas.microsoft.com/office/drawing/2014/main" id="{79E31BD0-B25A-4D8D-8E57-3653EE6E580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graphicFrame>
        <p:nvGraphicFramePr>
          <p:cNvPr id="27" name="Table 26">
            <a:extLst>
              <a:ext uri="{FF2B5EF4-FFF2-40B4-BE49-F238E27FC236}">
                <a16:creationId xmlns:a16="http://schemas.microsoft.com/office/drawing/2014/main" id="{93C50E34-367C-46B3-BB66-6FB0227AD804}"/>
              </a:ext>
            </a:extLst>
          </p:cNvPr>
          <p:cNvGraphicFramePr>
            <a:graphicFrameLocks noGrp="1"/>
          </p:cNvGraphicFramePr>
          <p:nvPr>
            <p:extLst>
              <p:ext uri="{D42A27DB-BD31-4B8C-83A1-F6EECF244321}">
                <p14:modId xmlns:p14="http://schemas.microsoft.com/office/powerpoint/2010/main" val="80872927"/>
              </p:ext>
            </p:extLst>
          </p:nvPr>
        </p:nvGraphicFramePr>
        <p:xfrm>
          <a:off x="1673752" y="2063890"/>
          <a:ext cx="8844495" cy="3252719"/>
        </p:xfrm>
        <a:graphic>
          <a:graphicData uri="http://schemas.openxmlformats.org/drawingml/2006/table">
            <a:tbl>
              <a:tblPr/>
              <a:tblGrid>
                <a:gridCol w="5145456">
                  <a:extLst>
                    <a:ext uri="{9D8B030D-6E8A-4147-A177-3AD203B41FA5}">
                      <a16:colId xmlns:a16="http://schemas.microsoft.com/office/drawing/2014/main" val="2809051295"/>
                    </a:ext>
                  </a:extLst>
                </a:gridCol>
                <a:gridCol w="1256725">
                  <a:extLst>
                    <a:ext uri="{9D8B030D-6E8A-4147-A177-3AD203B41FA5}">
                      <a16:colId xmlns:a16="http://schemas.microsoft.com/office/drawing/2014/main" val="415187066"/>
                    </a:ext>
                  </a:extLst>
                </a:gridCol>
                <a:gridCol w="1138166">
                  <a:extLst>
                    <a:ext uri="{9D8B030D-6E8A-4147-A177-3AD203B41FA5}">
                      <a16:colId xmlns:a16="http://schemas.microsoft.com/office/drawing/2014/main" val="3885528302"/>
                    </a:ext>
                  </a:extLst>
                </a:gridCol>
                <a:gridCol w="1304148">
                  <a:extLst>
                    <a:ext uri="{9D8B030D-6E8A-4147-A177-3AD203B41FA5}">
                      <a16:colId xmlns:a16="http://schemas.microsoft.com/office/drawing/2014/main" val="1052446629"/>
                    </a:ext>
                  </a:extLst>
                </a:gridCol>
              </a:tblGrid>
              <a:tr h="542119">
                <a:tc>
                  <a:txBody>
                    <a:bodyPr/>
                    <a:lstStyle/>
                    <a:p>
                      <a:pPr algn="l" fontAlgn="b"/>
                      <a:r>
                        <a:rPr lang="en-GB" sz="1600" b="1" i="0" u="none" strike="noStrike" dirty="0">
                          <a:solidFill>
                            <a:srgbClr val="000000"/>
                          </a:solidFill>
                          <a:effectLst/>
                          <a:latin typeface="Calibri" panose="020F0502020204030204" pitchFamily="34" charset="0"/>
                        </a:rPr>
                        <a:t>Forecast  out-turn 22/23- M10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GB" sz="1600" b="1" i="0" u="none" strike="noStrike" dirty="0">
                          <a:solidFill>
                            <a:srgbClr val="000000"/>
                          </a:solidFill>
                          <a:effectLst/>
                          <a:latin typeface="Calibri" panose="020F0502020204030204" pitchFamily="34" charset="0"/>
                        </a:rPr>
                        <a:t>Additional spend</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GB" sz="1600" b="1" i="0" u="none" strike="noStrike" dirty="0">
                          <a:solidFill>
                            <a:srgbClr val="000000"/>
                          </a:solidFill>
                          <a:effectLst/>
                          <a:latin typeface="Calibri" panose="020F0502020204030204" pitchFamily="34" charset="0"/>
                        </a:rPr>
                        <a:t>Funding</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GB" sz="1600" b="1" i="0" u="none" strike="noStrike" dirty="0">
                          <a:solidFill>
                            <a:srgbClr val="000000"/>
                          </a:solidFill>
                          <a:effectLst/>
                          <a:latin typeface="Calibri" panose="020F0502020204030204" pitchFamily="34" charset="0"/>
                        </a:rPr>
                        <a:t>Forecast overspend</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324873068"/>
                  </a:ext>
                </a:extLst>
              </a:tr>
              <a:tr h="271060">
                <a:tc>
                  <a:txBody>
                    <a:bodyPr/>
                    <a:lstStyle/>
                    <a:p>
                      <a:pPr algn="l" fontAlgn="b"/>
                      <a:r>
                        <a:rPr lang="en-GB" sz="1600" b="1" i="0" u="none" strike="noStrike" dirty="0">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GB" sz="1600" b="1" i="0" u="none" strike="noStrike" dirty="0">
                          <a:solidFill>
                            <a:srgbClr val="000000"/>
                          </a:solidFill>
                          <a:effectLst/>
                          <a:latin typeface="Calibri" panose="020F0502020204030204" pitchFamily="34" charset="0"/>
                        </a:rPr>
                        <a:t>£m</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GB" sz="1600" b="1" i="0" u="none" strike="noStrike" dirty="0">
                          <a:solidFill>
                            <a:srgbClr val="000000"/>
                          </a:solidFill>
                          <a:effectLst/>
                          <a:latin typeface="Calibri" panose="020F0502020204030204" pitchFamily="34" charset="0"/>
                        </a:rPr>
                        <a:t>£m</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GB" sz="1600" b="1" i="0" u="none" strike="noStrike" dirty="0">
                          <a:solidFill>
                            <a:srgbClr val="000000"/>
                          </a:solidFill>
                          <a:effectLst/>
                          <a:latin typeface="Calibri" panose="020F0502020204030204" pitchFamily="34" charset="0"/>
                        </a:rPr>
                        <a:t>£m</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44583153"/>
                  </a:ext>
                </a:extLst>
              </a:tr>
              <a:tr h="271060">
                <a:tc>
                  <a:txBody>
                    <a:bodyPr/>
                    <a:lstStyle/>
                    <a:p>
                      <a:pPr algn="l" fontAlgn="b"/>
                      <a:r>
                        <a:rPr lang="en-GB" sz="1600" b="0" i="0" u="none" strike="noStrike" dirty="0">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endParaRPr lang="en-GB" sz="1600" b="0"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endParaRPr lang="en-GB" sz="1600" b="0" i="0" u="none" strike="noStrike" dirty="0">
                        <a:solidFill>
                          <a:srgbClr val="000000"/>
                        </a:solidFill>
                        <a:effectLst/>
                        <a:latin typeface="Calibri" panose="020F0502020204030204" pitchFamily="34"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GB" sz="1600" b="0" i="0" u="none" strike="noStrike" dirty="0">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08970134"/>
                  </a:ext>
                </a:extLst>
              </a:tr>
              <a:tr h="271060">
                <a:tc>
                  <a:txBody>
                    <a:bodyPr/>
                    <a:lstStyle/>
                    <a:p>
                      <a:pPr algn="l" fontAlgn="b"/>
                      <a:r>
                        <a:rPr lang="en-GB" sz="1600" b="0" i="0" u="none" strike="noStrike" dirty="0">
                          <a:solidFill>
                            <a:srgbClr val="000000"/>
                          </a:solidFill>
                          <a:effectLst/>
                          <a:latin typeface="Calibri" panose="020F0502020204030204" pitchFamily="34" charset="0"/>
                        </a:rPr>
                        <a:t>Core plan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600" b="0" i="0" u="none" strike="noStrike" dirty="0">
                          <a:solidFill>
                            <a:srgbClr val="000000"/>
                          </a:solidFill>
                          <a:effectLst/>
                          <a:latin typeface="Calibri" panose="020F0502020204030204" pitchFamily="34" charset="0"/>
                        </a:rPr>
                        <a:t>24.5</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GB" sz="1600" b="0" i="0" u="none" strike="noStrike" dirty="0">
                          <a:solidFill>
                            <a:srgbClr val="000000"/>
                          </a:solidFill>
                          <a:effectLst/>
                          <a:latin typeface="Calibri" panose="020F0502020204030204" pitchFamily="34" charset="0"/>
                        </a:rPr>
                        <a:t>0</a:t>
                      </a:r>
                    </a:p>
                  </a:txBody>
                  <a:tcPr marL="0" marR="0" marT="0" marB="0" anchor="ctr">
                    <a:lnL>
                      <a:noFill/>
                    </a:lnL>
                    <a:lnR>
                      <a:noFill/>
                    </a:lnR>
                    <a:lnT>
                      <a:noFill/>
                    </a:lnT>
                    <a:lnB>
                      <a:noFill/>
                    </a:lnB>
                  </a:tcPr>
                </a:tc>
                <a:tc>
                  <a:txBody>
                    <a:bodyPr/>
                    <a:lstStyle/>
                    <a:p>
                      <a:pPr algn="ctr" fontAlgn="ctr"/>
                      <a:r>
                        <a:rPr lang="en-GB" sz="1600" b="0" i="0" u="none" strike="noStrike" dirty="0">
                          <a:solidFill>
                            <a:srgbClr val="000000"/>
                          </a:solidFill>
                          <a:effectLst/>
                          <a:latin typeface="Calibri" panose="020F0502020204030204" pitchFamily="34" charset="0"/>
                        </a:rPr>
                        <a:t>24.5</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764839834"/>
                  </a:ext>
                </a:extLst>
              </a:tr>
              <a:tr h="271060">
                <a:tc>
                  <a:txBody>
                    <a:bodyPr/>
                    <a:lstStyle/>
                    <a:p>
                      <a:pPr algn="l" fontAlgn="b"/>
                      <a:r>
                        <a:rPr lang="en-GB" sz="1600" b="0" i="0" u="none" strike="noStrike" dirty="0">
                          <a:solidFill>
                            <a:srgbClr val="000000"/>
                          </a:solidFill>
                          <a:effectLst/>
                          <a:latin typeface="Calibri" panose="020F0502020204030204" pitchFamily="34" charset="0"/>
                        </a:rPr>
                        <a:t>Covid- Programme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600" b="0" i="0" u="none" strike="noStrike" dirty="0">
                          <a:solidFill>
                            <a:srgbClr val="000000"/>
                          </a:solidFill>
                          <a:effectLst/>
                          <a:latin typeface="Calibri" panose="020F0502020204030204" pitchFamily="34" charset="0"/>
                        </a:rPr>
                        <a:t>13.9</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GB" sz="1600" b="0" i="0" u="none" strike="noStrike" dirty="0">
                          <a:solidFill>
                            <a:srgbClr val="000000"/>
                          </a:solidFill>
                          <a:effectLst/>
                          <a:latin typeface="Calibri" panose="020F0502020204030204" pitchFamily="34" charset="0"/>
                        </a:rPr>
                        <a:t>-13.9</a:t>
                      </a:r>
                    </a:p>
                  </a:txBody>
                  <a:tcPr marL="0" marR="0" marT="0" marB="0" anchor="ctr">
                    <a:lnL>
                      <a:noFill/>
                    </a:lnL>
                    <a:lnR>
                      <a:noFill/>
                    </a:lnR>
                    <a:lnT>
                      <a:noFill/>
                    </a:lnT>
                    <a:lnB>
                      <a:noFill/>
                    </a:lnB>
                  </a:tcPr>
                </a:tc>
                <a:tc>
                  <a:txBody>
                    <a:bodyPr/>
                    <a:lstStyle/>
                    <a:p>
                      <a:pPr algn="ctr" fontAlgn="ctr"/>
                      <a:r>
                        <a:rPr lang="en-GB" sz="1600" b="0" i="0" u="none" strike="noStrike" dirty="0">
                          <a:solidFill>
                            <a:srgbClr val="000000"/>
                          </a:solidFill>
                          <a:effectLst/>
                          <a:latin typeface="Calibri" panose="020F0502020204030204" pitchFamily="34" charset="0"/>
                        </a:rPr>
                        <a:t>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799738383"/>
                  </a:ext>
                </a:extLst>
              </a:tr>
              <a:tr h="271060">
                <a:tc>
                  <a:txBody>
                    <a:bodyPr/>
                    <a:lstStyle/>
                    <a:p>
                      <a:pPr algn="l" fontAlgn="b"/>
                      <a:r>
                        <a:rPr lang="en-GB" sz="1600" b="0" i="0" u="none" strike="noStrike" dirty="0">
                          <a:solidFill>
                            <a:srgbClr val="000000"/>
                          </a:solidFill>
                          <a:effectLst/>
                          <a:latin typeface="Calibri" panose="020F0502020204030204" pitchFamily="34" charset="0"/>
                        </a:rPr>
                        <a:t>Covid - Local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600" b="0" i="0" u="none" strike="noStrike" dirty="0">
                          <a:solidFill>
                            <a:srgbClr val="000000"/>
                          </a:solidFill>
                          <a:effectLst/>
                          <a:latin typeface="Calibri" panose="020F0502020204030204" pitchFamily="34" charset="0"/>
                        </a:rPr>
                        <a:t>16.1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GB" sz="1600" b="0" i="0" u="none" strike="noStrike" dirty="0">
                          <a:solidFill>
                            <a:srgbClr val="000000"/>
                          </a:solidFill>
                          <a:effectLst/>
                          <a:latin typeface="Calibri" panose="020F0502020204030204" pitchFamily="34" charset="0"/>
                        </a:rPr>
                        <a:t>-16.1</a:t>
                      </a:r>
                    </a:p>
                  </a:txBody>
                  <a:tcPr marL="0" marR="0" marT="0" marB="0" anchor="ctr">
                    <a:lnL>
                      <a:noFill/>
                    </a:lnL>
                    <a:lnR>
                      <a:noFill/>
                    </a:lnR>
                    <a:lnT>
                      <a:noFill/>
                    </a:lnT>
                    <a:lnB>
                      <a:noFill/>
                    </a:lnB>
                  </a:tcPr>
                </a:tc>
                <a:tc>
                  <a:txBody>
                    <a:bodyPr/>
                    <a:lstStyle/>
                    <a:p>
                      <a:pPr algn="ctr" fontAlgn="ctr"/>
                      <a:r>
                        <a:rPr lang="en-GB" sz="1600" b="0" i="0" u="none" strike="noStrike" dirty="0">
                          <a:solidFill>
                            <a:srgbClr val="000000"/>
                          </a:solidFill>
                          <a:effectLst/>
                          <a:latin typeface="Calibri" panose="020F0502020204030204" pitchFamily="34" charset="0"/>
                        </a:rPr>
                        <a:t>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479495278"/>
                  </a:ext>
                </a:extLst>
              </a:tr>
              <a:tr h="271060">
                <a:tc>
                  <a:txBody>
                    <a:bodyPr/>
                    <a:lstStyle/>
                    <a:p>
                      <a:pPr algn="l" fontAlgn="b"/>
                      <a:r>
                        <a:rPr lang="en-GB" sz="1600" b="0" i="0" u="none" strike="noStrike" dirty="0">
                          <a:solidFill>
                            <a:srgbClr val="000000"/>
                          </a:solidFill>
                          <a:effectLst/>
                          <a:latin typeface="Calibri" panose="020F0502020204030204" pitchFamily="34" charset="0"/>
                        </a:rPr>
                        <a:t>Exceptional costs - Energy</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600" b="0" i="0" u="none" strike="noStrike" dirty="0">
                          <a:solidFill>
                            <a:srgbClr val="000000"/>
                          </a:solidFill>
                          <a:effectLst/>
                          <a:latin typeface="Calibri" panose="020F0502020204030204" pitchFamily="34" charset="0"/>
                        </a:rPr>
                        <a:t>11.5</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GB" sz="1600" b="0" i="0" u="none" strike="noStrike" dirty="0">
                          <a:solidFill>
                            <a:srgbClr val="000000"/>
                          </a:solidFill>
                          <a:effectLst/>
                          <a:latin typeface="Calibri" panose="020F0502020204030204" pitchFamily="34" charset="0"/>
                        </a:rPr>
                        <a:t>-11.5</a:t>
                      </a:r>
                    </a:p>
                  </a:txBody>
                  <a:tcPr marL="0" marR="0" marT="0" marB="0" anchor="ctr">
                    <a:lnL>
                      <a:noFill/>
                    </a:lnL>
                    <a:lnR>
                      <a:noFill/>
                    </a:lnR>
                    <a:lnT>
                      <a:noFill/>
                    </a:lnT>
                    <a:lnB>
                      <a:noFill/>
                    </a:lnB>
                  </a:tcPr>
                </a:tc>
                <a:tc>
                  <a:txBody>
                    <a:bodyPr/>
                    <a:lstStyle/>
                    <a:p>
                      <a:pPr algn="ctr" fontAlgn="ctr"/>
                      <a:r>
                        <a:rPr lang="en-GB" sz="1600" b="0" i="0" u="none" strike="noStrike" dirty="0">
                          <a:solidFill>
                            <a:srgbClr val="000000"/>
                          </a:solidFill>
                          <a:effectLst/>
                          <a:latin typeface="Calibri" panose="020F0502020204030204" pitchFamily="34" charset="0"/>
                        </a:rPr>
                        <a:t>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44975917"/>
                  </a:ext>
                </a:extLst>
              </a:tr>
              <a:tr h="271060">
                <a:tc>
                  <a:txBody>
                    <a:bodyPr/>
                    <a:lstStyle/>
                    <a:p>
                      <a:pPr algn="l" fontAlgn="b"/>
                      <a:r>
                        <a:rPr lang="en-GB" sz="1600" b="0" i="0" u="none" strike="noStrike" dirty="0">
                          <a:solidFill>
                            <a:srgbClr val="000000"/>
                          </a:solidFill>
                          <a:effectLst/>
                          <a:latin typeface="Calibri" panose="020F0502020204030204" pitchFamily="34" charset="0"/>
                        </a:rPr>
                        <a:t>Exceptional costs - RLW Social care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600" b="0" i="0" u="none" strike="noStrike" dirty="0">
                          <a:solidFill>
                            <a:srgbClr val="000000"/>
                          </a:solidFill>
                          <a:effectLst/>
                          <a:latin typeface="Calibri" panose="020F0502020204030204" pitchFamily="34" charset="0"/>
                        </a:rPr>
                        <a:t>2.4</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GB" sz="1600" b="0" i="0" u="none" strike="noStrike" dirty="0">
                          <a:solidFill>
                            <a:srgbClr val="000000"/>
                          </a:solidFill>
                          <a:effectLst/>
                          <a:latin typeface="Calibri" panose="020F0502020204030204" pitchFamily="34" charset="0"/>
                        </a:rPr>
                        <a:t>-2.4</a:t>
                      </a:r>
                    </a:p>
                  </a:txBody>
                  <a:tcPr marL="0" marR="0" marT="0" marB="0" anchor="ctr">
                    <a:lnL>
                      <a:noFill/>
                    </a:lnL>
                    <a:lnR>
                      <a:noFill/>
                    </a:lnR>
                    <a:lnT>
                      <a:noFill/>
                    </a:lnT>
                    <a:lnB>
                      <a:noFill/>
                    </a:lnB>
                  </a:tcPr>
                </a:tc>
                <a:tc>
                  <a:txBody>
                    <a:bodyPr/>
                    <a:lstStyle/>
                    <a:p>
                      <a:pPr algn="ctr" fontAlgn="ctr"/>
                      <a:r>
                        <a:rPr lang="en-GB" sz="1600" b="0" i="0" u="none" strike="noStrike" dirty="0">
                          <a:solidFill>
                            <a:srgbClr val="000000"/>
                          </a:solidFill>
                          <a:effectLst/>
                          <a:latin typeface="Calibri" panose="020F0502020204030204" pitchFamily="34" charset="0"/>
                        </a:rPr>
                        <a:t>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474758608"/>
                  </a:ext>
                </a:extLst>
              </a:tr>
              <a:tr h="271060">
                <a:tc>
                  <a:txBody>
                    <a:bodyPr/>
                    <a:lstStyle/>
                    <a:p>
                      <a:pPr algn="l" fontAlgn="b"/>
                      <a:r>
                        <a:rPr lang="en-GB" sz="1600" b="0" i="0" u="none" strike="noStrike" dirty="0">
                          <a:solidFill>
                            <a:srgbClr val="000000"/>
                          </a:solidFill>
                          <a:effectLst/>
                          <a:latin typeface="Calibri" panose="020F0502020204030204" pitchFamily="34" charset="0"/>
                        </a:rPr>
                        <a:t>Exceptional costs - NI</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600" b="0" i="0" u="none" strike="noStrike" dirty="0">
                          <a:solidFill>
                            <a:srgbClr val="000000"/>
                          </a:solidFill>
                          <a:effectLst/>
                          <a:latin typeface="Calibri" panose="020F0502020204030204" pitchFamily="34" charset="0"/>
                        </a:rPr>
                        <a:t>3.1</a:t>
                      </a:r>
                    </a:p>
                  </a:txBody>
                  <a:tcPr marL="0" marR="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GB" sz="1600" b="0" i="0" u="none" strike="noStrike" dirty="0">
                          <a:solidFill>
                            <a:srgbClr val="000000"/>
                          </a:solidFill>
                          <a:effectLst/>
                          <a:latin typeface="Calibri" panose="020F0502020204030204" pitchFamily="34" charset="0"/>
                        </a:rPr>
                        <a:t>-3.1</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GB" sz="1600" b="0" i="0" u="none" strike="noStrike" dirty="0">
                          <a:solidFill>
                            <a:srgbClr val="000000"/>
                          </a:solidFill>
                          <a:effectLst/>
                          <a:latin typeface="Calibri" panose="020F0502020204030204" pitchFamily="34" charset="0"/>
                        </a:rPr>
                        <a:t>0</a:t>
                      </a:r>
                    </a:p>
                  </a:txBody>
                  <a:tcPr marL="0" marR="0" marT="0"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7098103"/>
                  </a:ext>
                </a:extLst>
              </a:tr>
              <a:tr h="271060">
                <a:tc>
                  <a:txBody>
                    <a:bodyPr/>
                    <a:lstStyle/>
                    <a:p>
                      <a:pPr algn="l" fontAlgn="b"/>
                      <a:r>
                        <a:rPr lang="en-GB" sz="1600" b="1" i="0" u="none" strike="noStrike" dirty="0">
                          <a:solidFill>
                            <a:srgbClr val="000000"/>
                          </a:solidFill>
                          <a:effectLst/>
                          <a:latin typeface="Calibri" panose="020F0502020204030204" pitchFamily="34" charset="0"/>
                        </a:rPr>
                        <a:t>Total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GB" sz="1600" b="1" i="0" u="none" strike="noStrike" dirty="0">
                          <a:solidFill>
                            <a:srgbClr val="000000"/>
                          </a:solidFill>
                          <a:effectLst/>
                          <a:latin typeface="Calibri" panose="020F0502020204030204" pitchFamily="34" charset="0"/>
                        </a:rPr>
                        <a:t>71.5</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GB" sz="1600" b="1" i="0" u="none" strike="noStrike" dirty="0">
                          <a:solidFill>
                            <a:srgbClr val="000000"/>
                          </a:solidFill>
                          <a:effectLst/>
                          <a:latin typeface="Calibri" panose="020F0502020204030204" pitchFamily="34" charset="0"/>
                        </a:rPr>
                        <a:t>-47.0</a:t>
                      </a:r>
                    </a:p>
                  </a:txBody>
                  <a:tcPr marL="0" marR="0" marT="0" marB="0" anchor="ctr">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GB" sz="1600" b="1" i="0" u="none" strike="noStrike" dirty="0">
                          <a:solidFill>
                            <a:srgbClr val="000000"/>
                          </a:solidFill>
                          <a:effectLst/>
                          <a:latin typeface="Calibri" panose="020F0502020204030204" pitchFamily="34" charset="0"/>
                        </a:rPr>
                        <a:t>24.5</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39259104"/>
                  </a:ext>
                </a:extLst>
              </a:tr>
              <a:tr h="271060">
                <a:tc>
                  <a:txBody>
                    <a:bodyPr/>
                    <a:lstStyle/>
                    <a:p>
                      <a:pPr algn="l" fontAlgn="b"/>
                      <a:r>
                        <a:rPr lang="en-GB" sz="1600" b="0" i="0" u="none" strike="noStrike" dirty="0">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600" b="0" i="0" u="none" strike="noStrike" dirty="0">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600" b="0" i="0" u="none" strike="noStrike" dirty="0">
                          <a:solidFill>
                            <a:srgbClr val="000000"/>
                          </a:solidFill>
                          <a:effectLst/>
                          <a:latin typeface="Calibri" panose="020F0502020204030204" pitchFamily="34" charset="0"/>
                        </a:rPr>
                        <a:t> </a:t>
                      </a:r>
                    </a:p>
                  </a:txBody>
                  <a:tcPr marL="0" marR="0" marT="0" marB="0" anchor="ctr">
                    <a:lnL>
                      <a:noFill/>
                    </a:lnL>
                    <a:lnR>
                      <a:noFill/>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600" b="0" i="0" u="none" strike="noStrike" dirty="0">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786686"/>
                  </a:ext>
                </a:extLst>
              </a:tr>
            </a:tbl>
          </a:graphicData>
        </a:graphic>
      </p:graphicFrame>
      <p:sp>
        <p:nvSpPr>
          <p:cNvPr id="28" name="Content Placeholder 3">
            <a:extLst>
              <a:ext uri="{FF2B5EF4-FFF2-40B4-BE49-F238E27FC236}">
                <a16:creationId xmlns:a16="http://schemas.microsoft.com/office/drawing/2014/main" id="{2FC4F6DE-65F7-491A-B3DA-3D38B01BD3DA}"/>
              </a:ext>
            </a:extLst>
          </p:cNvPr>
          <p:cNvSpPr>
            <a:spLocks noGrp="1"/>
          </p:cNvSpPr>
          <p:nvPr>
            <p:ph idx="1"/>
          </p:nvPr>
        </p:nvSpPr>
        <p:spPr>
          <a:xfrm>
            <a:off x="1673751" y="5457627"/>
            <a:ext cx="8844495" cy="676174"/>
          </a:xfrm>
        </p:spPr>
        <p:txBody>
          <a:bodyPr/>
          <a:lstStyle/>
          <a:p>
            <a:pPr algn="ctr"/>
            <a:r>
              <a:rPr lang="en-GB" dirty="0"/>
              <a:t>Without significant NR funding in 22/23 the forecast overspend of £24.5m would have been much higher</a:t>
            </a:r>
          </a:p>
          <a:p>
            <a:endParaRPr lang="en-GB" dirty="0"/>
          </a:p>
        </p:txBody>
      </p:sp>
    </p:spTree>
    <p:extLst>
      <p:ext uri="{BB962C8B-B14F-4D97-AF65-F5344CB8AC3E}">
        <p14:creationId xmlns:p14="http://schemas.microsoft.com/office/powerpoint/2010/main" val="33944450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4268960" y="163525"/>
            <a:ext cx="3839275" cy="1000132"/>
          </a:xfrm>
          <a:prstGeom prst="rect">
            <a:avLst/>
          </a:prstGeom>
        </p:spPr>
        <p:txBody>
          <a:bodyPr vert="horz" lIns="0" tIns="0" rIns="0" bIns="0" rtlCol="0" anchor="t" anchorCtr="0">
            <a:no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3200" b="1" dirty="0">
                <a:solidFill>
                  <a:schemeClr val="bg1"/>
                </a:solidFill>
                <a:latin typeface="Verdana"/>
                <a:ea typeface="Verdana"/>
              </a:rPr>
              <a:t>Allocation Letter 2023/2024</a:t>
            </a:r>
            <a:endParaRPr kumimoji="0" lang="en-GB" sz="3200" b="0" i="0" u="none" strike="noStrike" kern="1200" cap="none" spc="-150" normalizeH="0" baseline="0" noProof="0" dirty="0">
              <a:ln>
                <a:noFill/>
              </a:ln>
              <a:solidFill>
                <a:srgbClr val="E60E65"/>
              </a:solidFill>
              <a:effectLst/>
              <a:uLnTx/>
              <a:uFillTx/>
              <a:latin typeface="Verdana" panose="020B0604030504040204" pitchFamily="34" charset="0"/>
              <a:ea typeface="Verdana" panose="020B0604030504040204" pitchFamily="34" charset="0"/>
              <a:cs typeface="+mj-cs"/>
            </a:endParaRPr>
          </a:p>
        </p:txBody>
      </p:sp>
      <p:sp>
        <p:nvSpPr>
          <p:cNvPr id="25" name="Rectangle 24">
            <a:extLst>
              <a:ext uri="{FF2B5EF4-FFF2-40B4-BE49-F238E27FC236}">
                <a16:creationId xmlns:a16="http://schemas.microsoft.com/office/drawing/2014/main" id="{4C3F4219-9684-46FD-85B0-7DC45CFFE3C3}"/>
              </a:ext>
            </a:extLst>
          </p:cNvPr>
          <p:cNvSpPr/>
          <p:nvPr/>
        </p:nvSpPr>
        <p:spPr>
          <a:xfrm>
            <a:off x="0" y="1481759"/>
            <a:ext cx="5311069" cy="461665"/>
          </a:xfrm>
          <a:prstGeom prst="rect">
            <a:avLst/>
          </a:prstGeom>
          <a:solidFill>
            <a:srgbClr val="2C4295"/>
          </a:solidFill>
          <a:ln>
            <a:solidFill>
              <a:srgbClr val="002060"/>
            </a:solidFill>
          </a:ln>
        </p:spPr>
        <p:txBody>
          <a:bodyPr wrap="none" lIns="91440" tIns="45720" rIns="91440" bIns="45720" anchor="t">
            <a:spAutoFit/>
          </a:bodyPr>
          <a:lstStyle/>
          <a:p>
            <a:pPr>
              <a:defRPr/>
            </a:pPr>
            <a:r>
              <a:rPr lang="en-GB" sz="2400" b="1" dirty="0">
                <a:solidFill>
                  <a:schemeClr val="bg2"/>
                </a:solidFill>
                <a:latin typeface="Verdana"/>
                <a:ea typeface="Verdana"/>
              </a:rPr>
              <a:t>Welsh Government Allocation</a:t>
            </a:r>
            <a:endParaRPr kumimoji="0" lang="en-GB" sz="2400" b="1" i="0" u="none" strike="noStrike" kern="1200" cap="none" spc="0" normalizeH="0" baseline="0" noProof="0" dirty="0">
              <a:ln>
                <a:noFill/>
              </a:ln>
              <a:solidFill>
                <a:schemeClr val="bg2"/>
              </a:solidFill>
              <a:effectLst/>
              <a:uLnTx/>
              <a:uFillTx/>
              <a:latin typeface="Verdana" panose="020B0604030504040204" pitchFamily="34" charset="0"/>
              <a:ea typeface="Verdana" panose="020B0604030504040204" pitchFamily="34" charset="0"/>
            </a:endParaRPr>
          </a:p>
        </p:txBody>
      </p:sp>
      <p:sp>
        <p:nvSpPr>
          <p:cNvPr id="26" name="Footer Placeholder 5">
            <a:extLst>
              <a:ext uri="{FF2B5EF4-FFF2-40B4-BE49-F238E27FC236}">
                <a16:creationId xmlns:a16="http://schemas.microsoft.com/office/drawing/2014/main" id="{79E31BD0-B25A-4D8D-8E57-3653EE6E580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9" name="Content Placeholder 6">
            <a:extLst>
              <a:ext uri="{FF2B5EF4-FFF2-40B4-BE49-F238E27FC236}">
                <a16:creationId xmlns:a16="http://schemas.microsoft.com/office/drawing/2014/main" id="{321297AA-2AD5-4616-B557-6A0D686CE72E}"/>
              </a:ext>
            </a:extLst>
          </p:cNvPr>
          <p:cNvSpPr>
            <a:spLocks noGrp="1"/>
          </p:cNvSpPr>
          <p:nvPr>
            <p:ph idx="1"/>
          </p:nvPr>
        </p:nvSpPr>
        <p:spPr>
          <a:xfrm>
            <a:off x="386003" y="2256127"/>
            <a:ext cx="11605188" cy="3932726"/>
          </a:xfrm>
        </p:spPr>
        <p:txBody>
          <a:bodyPr>
            <a:normAutofit/>
          </a:bodyPr>
          <a:lstStyle/>
          <a:p>
            <a:pPr marL="342900" indent="-342900">
              <a:buFont typeface="Arial" panose="020B0604020202020204" pitchFamily="34" charset="0"/>
              <a:buChar char="•"/>
            </a:pPr>
            <a:r>
              <a:rPr lang="en-GB" dirty="0"/>
              <a:t>2023/2024 pay awards will be funded</a:t>
            </a:r>
          </a:p>
          <a:p>
            <a:pPr marL="342900" indent="-342900">
              <a:buFont typeface="Arial" panose="020B0604020202020204" pitchFamily="34" charset="0"/>
              <a:buChar char="•"/>
            </a:pPr>
            <a:r>
              <a:rPr lang="en-GB" dirty="0"/>
              <a:t>Contribution for non pay pressures £15.2m ( 1.5% )</a:t>
            </a:r>
          </a:p>
          <a:p>
            <a:pPr marL="342900" indent="-342900">
              <a:buFont typeface="Arial" panose="020B0604020202020204" pitchFamily="34" charset="0"/>
              <a:buChar char="•"/>
            </a:pPr>
            <a:r>
              <a:rPr lang="en-GB" dirty="0"/>
              <a:t>Funding for Covid programme costs – Vaccination, TTP and PPE</a:t>
            </a:r>
          </a:p>
          <a:p>
            <a:pPr marL="342900" indent="-342900">
              <a:buFont typeface="Arial" panose="020B0604020202020204" pitchFamily="34" charset="0"/>
              <a:buChar char="•"/>
            </a:pPr>
            <a:r>
              <a:rPr lang="en-GB" b="1" dirty="0"/>
              <a:t>No funding for other Covid costs</a:t>
            </a:r>
          </a:p>
          <a:p>
            <a:pPr marL="342900" indent="-342900">
              <a:buFont typeface="Arial" panose="020B0604020202020204" pitchFamily="34" charset="0"/>
              <a:buChar char="•"/>
            </a:pPr>
            <a:r>
              <a:rPr lang="en-GB" b="1" dirty="0"/>
              <a:t>No funding for Energy cost pressures</a:t>
            </a:r>
          </a:p>
          <a:p>
            <a:pPr marL="342900" indent="-342900">
              <a:buFont typeface="Arial" panose="020B0604020202020204" pitchFamily="34" charset="0"/>
              <a:buChar char="•"/>
            </a:pPr>
            <a:r>
              <a:rPr lang="en-GB" b="1" dirty="0"/>
              <a:t>PCR - £26.1m reduced by £7.7m for Regional contribution top slice</a:t>
            </a:r>
          </a:p>
          <a:p>
            <a:pPr marL="342900" indent="-342900">
              <a:buFont typeface="Arial" panose="020B0604020202020204" pitchFamily="34" charset="0"/>
              <a:buChar char="•"/>
            </a:pPr>
            <a:r>
              <a:rPr lang="en-GB" dirty="0"/>
              <a:t>Minimum savings expectation = levels achieved in 22/23</a:t>
            </a:r>
          </a:p>
          <a:p>
            <a:pPr marL="342900" indent="-342900">
              <a:buFont typeface="Arial" panose="020B0604020202020204" pitchFamily="34" charset="0"/>
              <a:buChar char="•"/>
            </a:pPr>
            <a:r>
              <a:rPr lang="en-GB" dirty="0"/>
              <a:t>Impact assessments needed for all major spending decisions &amp; efficiency programmes</a:t>
            </a:r>
          </a:p>
        </p:txBody>
      </p:sp>
    </p:spTree>
    <p:extLst>
      <p:ext uri="{BB962C8B-B14F-4D97-AF65-F5344CB8AC3E}">
        <p14:creationId xmlns:p14="http://schemas.microsoft.com/office/powerpoint/2010/main" val="32450006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4268960" y="163525"/>
            <a:ext cx="3839275" cy="1000132"/>
          </a:xfrm>
          <a:prstGeom prst="rect">
            <a:avLst/>
          </a:prstGeom>
        </p:spPr>
        <p:txBody>
          <a:bodyPr vert="horz" lIns="0" tIns="0" rIns="0" bIns="0" rtlCol="0" anchor="t" anchorCtr="0">
            <a:no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3200" b="1" dirty="0">
                <a:solidFill>
                  <a:schemeClr val="bg1"/>
                </a:solidFill>
                <a:latin typeface="Verdana"/>
                <a:ea typeface="Verdana"/>
              </a:rPr>
              <a:t>Draft Financial Plan 2023/2024</a:t>
            </a:r>
            <a:endParaRPr kumimoji="0" lang="en-GB" sz="3200" b="0" i="0" u="none" strike="noStrike" kern="1200" cap="none" spc="-150" normalizeH="0" baseline="0" noProof="0" dirty="0">
              <a:ln>
                <a:noFill/>
              </a:ln>
              <a:solidFill>
                <a:srgbClr val="E60E65"/>
              </a:solidFill>
              <a:effectLst/>
              <a:uLnTx/>
              <a:uFillTx/>
              <a:latin typeface="Verdana" panose="020B0604030504040204" pitchFamily="34" charset="0"/>
              <a:ea typeface="Verdana" panose="020B0604030504040204" pitchFamily="34" charset="0"/>
              <a:cs typeface="+mj-cs"/>
            </a:endParaRPr>
          </a:p>
        </p:txBody>
      </p:sp>
      <p:sp>
        <p:nvSpPr>
          <p:cNvPr id="25" name="Rectangle 24">
            <a:extLst>
              <a:ext uri="{FF2B5EF4-FFF2-40B4-BE49-F238E27FC236}">
                <a16:creationId xmlns:a16="http://schemas.microsoft.com/office/drawing/2014/main" id="{4C3F4219-9684-46FD-85B0-7DC45CFFE3C3}"/>
              </a:ext>
            </a:extLst>
          </p:cNvPr>
          <p:cNvSpPr/>
          <p:nvPr/>
        </p:nvSpPr>
        <p:spPr>
          <a:xfrm>
            <a:off x="0" y="1481759"/>
            <a:ext cx="3583032" cy="461665"/>
          </a:xfrm>
          <a:prstGeom prst="rect">
            <a:avLst/>
          </a:prstGeom>
          <a:solidFill>
            <a:srgbClr val="2C4295"/>
          </a:solidFill>
          <a:ln>
            <a:solidFill>
              <a:srgbClr val="002060"/>
            </a:solidFill>
          </a:ln>
        </p:spPr>
        <p:txBody>
          <a:bodyPr wrap="none" lIns="91440" tIns="45720" rIns="91440" bIns="45720" anchor="t">
            <a:spAutoFit/>
          </a:bodyPr>
          <a:lstStyle/>
          <a:p>
            <a:pPr>
              <a:defRPr/>
            </a:pPr>
            <a:r>
              <a:rPr lang="en-GB" sz="2400" b="1" dirty="0">
                <a:solidFill>
                  <a:schemeClr val="bg2"/>
                </a:solidFill>
                <a:latin typeface="Verdana"/>
                <a:ea typeface="Verdana"/>
              </a:rPr>
              <a:t>Draft Financial Plan</a:t>
            </a:r>
            <a:endParaRPr kumimoji="0" lang="en-GB" sz="2400" b="1" i="0" u="none" strike="noStrike" kern="1200" cap="none" spc="0" normalizeH="0" baseline="0" noProof="0" dirty="0">
              <a:ln>
                <a:noFill/>
              </a:ln>
              <a:solidFill>
                <a:schemeClr val="bg2"/>
              </a:solidFill>
              <a:effectLst/>
              <a:uLnTx/>
              <a:uFillTx/>
              <a:latin typeface="Verdana" panose="020B0604030504040204" pitchFamily="34" charset="0"/>
              <a:ea typeface="Verdana" panose="020B0604030504040204" pitchFamily="34" charset="0"/>
            </a:endParaRPr>
          </a:p>
        </p:txBody>
      </p:sp>
      <p:sp>
        <p:nvSpPr>
          <p:cNvPr id="26" name="Footer Placeholder 5">
            <a:extLst>
              <a:ext uri="{FF2B5EF4-FFF2-40B4-BE49-F238E27FC236}">
                <a16:creationId xmlns:a16="http://schemas.microsoft.com/office/drawing/2014/main" id="{79E31BD0-B25A-4D8D-8E57-3653EE6E580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IMTP Update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rPr>
              <a:t>Board Briefing – February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graphicFrame>
        <p:nvGraphicFramePr>
          <p:cNvPr id="27" name="Table 26">
            <a:extLst>
              <a:ext uri="{FF2B5EF4-FFF2-40B4-BE49-F238E27FC236}">
                <a16:creationId xmlns:a16="http://schemas.microsoft.com/office/drawing/2014/main" id="{32407B0C-F20F-4201-95E2-3682B592A9D5}"/>
              </a:ext>
            </a:extLst>
          </p:cNvPr>
          <p:cNvGraphicFramePr>
            <a:graphicFrameLocks noGrp="1"/>
          </p:cNvGraphicFramePr>
          <p:nvPr>
            <p:extLst>
              <p:ext uri="{D42A27DB-BD31-4B8C-83A1-F6EECF244321}">
                <p14:modId xmlns:p14="http://schemas.microsoft.com/office/powerpoint/2010/main" val="3755386240"/>
              </p:ext>
            </p:extLst>
          </p:nvPr>
        </p:nvGraphicFramePr>
        <p:xfrm>
          <a:off x="359900" y="1991881"/>
          <a:ext cx="10904434" cy="4268981"/>
        </p:xfrm>
        <a:graphic>
          <a:graphicData uri="http://schemas.openxmlformats.org/drawingml/2006/table">
            <a:tbl>
              <a:tblPr>
                <a:tableStyleId>{5C22544A-7EE6-4342-B048-85BDC9FD1C3A}</a:tableStyleId>
              </a:tblPr>
              <a:tblGrid>
                <a:gridCol w="5715863">
                  <a:extLst>
                    <a:ext uri="{9D8B030D-6E8A-4147-A177-3AD203B41FA5}">
                      <a16:colId xmlns:a16="http://schemas.microsoft.com/office/drawing/2014/main" val="2997836762"/>
                    </a:ext>
                  </a:extLst>
                </a:gridCol>
                <a:gridCol w="1349873">
                  <a:extLst>
                    <a:ext uri="{9D8B030D-6E8A-4147-A177-3AD203B41FA5}">
                      <a16:colId xmlns:a16="http://schemas.microsoft.com/office/drawing/2014/main" val="2224355593"/>
                    </a:ext>
                  </a:extLst>
                </a:gridCol>
                <a:gridCol w="1392056">
                  <a:extLst>
                    <a:ext uri="{9D8B030D-6E8A-4147-A177-3AD203B41FA5}">
                      <a16:colId xmlns:a16="http://schemas.microsoft.com/office/drawing/2014/main" val="1823023593"/>
                    </a:ext>
                  </a:extLst>
                </a:gridCol>
                <a:gridCol w="1223321">
                  <a:extLst>
                    <a:ext uri="{9D8B030D-6E8A-4147-A177-3AD203B41FA5}">
                      <a16:colId xmlns:a16="http://schemas.microsoft.com/office/drawing/2014/main" val="1303293942"/>
                    </a:ext>
                  </a:extLst>
                </a:gridCol>
                <a:gridCol w="1223321">
                  <a:extLst>
                    <a:ext uri="{9D8B030D-6E8A-4147-A177-3AD203B41FA5}">
                      <a16:colId xmlns:a16="http://schemas.microsoft.com/office/drawing/2014/main" val="2187202158"/>
                    </a:ext>
                  </a:extLst>
                </a:gridCol>
              </a:tblGrid>
              <a:tr h="167090">
                <a:tc>
                  <a:txBody>
                    <a:bodyPr/>
                    <a:lstStyle/>
                    <a:p>
                      <a:pPr algn="l" fontAlgn="ctr"/>
                      <a:r>
                        <a:rPr lang="en-GB" sz="1200" b="1" u="none" strike="noStrike" dirty="0">
                          <a:effectLst/>
                          <a:latin typeface="+mn-lt"/>
                        </a:rPr>
                        <a:t> </a:t>
                      </a:r>
                      <a:endParaRPr lang="en-GB" sz="1200" b="1" i="0" u="none" strike="noStrike" dirty="0">
                        <a:solidFill>
                          <a:srgbClr val="000000"/>
                        </a:solidFill>
                        <a:effectLst/>
                        <a:latin typeface="+mn-lt"/>
                      </a:endParaRPr>
                    </a:p>
                  </a:txBody>
                  <a:tcPr marL="0" marR="0" marT="0" marB="0" anchor="ctr"/>
                </a:tc>
                <a:tc gridSpan="3">
                  <a:txBody>
                    <a:bodyPr/>
                    <a:lstStyle/>
                    <a:p>
                      <a:pPr algn="ctr" fontAlgn="ctr"/>
                      <a:r>
                        <a:rPr lang="en-GB" sz="1200" b="1" u="none" strike="noStrike" dirty="0">
                          <a:effectLst/>
                          <a:latin typeface="+mn-lt"/>
                        </a:rPr>
                        <a:t>Draft Plan </a:t>
                      </a:r>
                      <a:endParaRPr lang="en-GB" sz="1200" b="1" i="0" u="none" strike="noStrike" dirty="0">
                        <a:solidFill>
                          <a:srgbClr val="000000"/>
                        </a:solidFill>
                        <a:effectLst/>
                        <a:latin typeface="+mn-lt"/>
                      </a:endParaRPr>
                    </a:p>
                  </a:txBody>
                  <a:tcPr marL="0" marR="0" marT="0" marB="0" anchor="ctr"/>
                </a:tc>
                <a:tc hMerge="1">
                  <a:txBody>
                    <a:bodyPr/>
                    <a:lstStyle/>
                    <a:p>
                      <a:endParaRPr lang="en-GB"/>
                    </a:p>
                  </a:txBody>
                  <a:tcPr/>
                </a:tc>
                <a:tc hMerge="1">
                  <a:txBody>
                    <a:bodyPr/>
                    <a:lstStyle/>
                    <a:p>
                      <a:endParaRPr lang="en-GB"/>
                    </a:p>
                  </a:txBody>
                  <a:tcPr/>
                </a:tc>
                <a:tc>
                  <a:txBody>
                    <a:bodyPr/>
                    <a:lstStyle/>
                    <a:p>
                      <a:pPr algn="ctr" fontAlgn="ctr"/>
                      <a:endParaRPr lang="en-GB" sz="1200" b="1" i="0" u="none" strike="noStrike" dirty="0">
                        <a:solidFill>
                          <a:srgbClr val="000000"/>
                        </a:solidFill>
                        <a:effectLst/>
                        <a:latin typeface="+mn-lt"/>
                      </a:endParaRPr>
                    </a:p>
                  </a:txBody>
                  <a:tcPr marL="0" marR="0" marT="0" marB="0" anchor="ctr"/>
                </a:tc>
                <a:extLst>
                  <a:ext uri="{0D108BD9-81ED-4DB2-BD59-A6C34878D82A}">
                    <a16:rowId xmlns:a16="http://schemas.microsoft.com/office/drawing/2014/main" val="1179116835"/>
                  </a:ext>
                </a:extLst>
              </a:tr>
              <a:tr h="204214">
                <a:tc>
                  <a:txBody>
                    <a:bodyPr/>
                    <a:lstStyle/>
                    <a:p>
                      <a:pPr algn="ctr" fontAlgn="ctr"/>
                      <a:r>
                        <a:rPr lang="en-GB" sz="1200" b="1" u="none" strike="noStrike" dirty="0">
                          <a:effectLst/>
                          <a:latin typeface="+mn-lt"/>
                        </a:rPr>
                        <a:t> </a:t>
                      </a:r>
                      <a:endParaRPr lang="en-GB" sz="1200" b="1" i="0" u="none" strike="noStrike" dirty="0">
                        <a:solidFill>
                          <a:srgbClr val="000000"/>
                        </a:solidFill>
                        <a:effectLst/>
                        <a:latin typeface="+mn-lt"/>
                      </a:endParaRPr>
                    </a:p>
                  </a:txBody>
                  <a:tcPr marL="0" marR="0" marT="0" marB="0" anchor="ctr"/>
                </a:tc>
                <a:tc gridSpan="3">
                  <a:txBody>
                    <a:bodyPr/>
                    <a:lstStyle/>
                    <a:p>
                      <a:pPr algn="ctr" fontAlgn="ctr"/>
                      <a:r>
                        <a:rPr lang="en-GB" sz="1200" b="1" u="none" strike="noStrike" dirty="0">
                          <a:effectLst/>
                          <a:latin typeface="+mn-lt"/>
                        </a:rPr>
                        <a:t>2023/2024</a:t>
                      </a:r>
                      <a:endParaRPr lang="en-GB" sz="1200" b="1" i="0" u="none" strike="noStrike" dirty="0">
                        <a:solidFill>
                          <a:srgbClr val="000000"/>
                        </a:solidFill>
                        <a:effectLst/>
                        <a:latin typeface="+mn-lt"/>
                      </a:endParaRPr>
                    </a:p>
                  </a:txBody>
                  <a:tcPr marL="0" marR="0" marT="0" marB="0" anchor="ctr"/>
                </a:tc>
                <a:tc hMerge="1">
                  <a:txBody>
                    <a:bodyPr/>
                    <a:lstStyle/>
                    <a:p>
                      <a:endParaRPr lang="en-GB"/>
                    </a:p>
                  </a:txBody>
                  <a:tcPr/>
                </a:tc>
                <a:tc hMerge="1">
                  <a:txBody>
                    <a:bodyPr/>
                    <a:lstStyle/>
                    <a:p>
                      <a:endParaRPr lang="en-GB"/>
                    </a:p>
                  </a:txBody>
                  <a:tcPr/>
                </a:tc>
                <a:tc>
                  <a:txBody>
                    <a:bodyPr/>
                    <a:lstStyle/>
                    <a:p>
                      <a:pPr algn="ctr" fontAlgn="ctr"/>
                      <a:endParaRPr lang="en-GB" sz="1200" b="1" i="0" u="none" strike="noStrike" dirty="0">
                        <a:solidFill>
                          <a:srgbClr val="000000"/>
                        </a:solidFill>
                        <a:effectLst/>
                        <a:latin typeface="+mn-lt"/>
                      </a:endParaRPr>
                    </a:p>
                  </a:txBody>
                  <a:tcPr marL="0" marR="0" marT="0" marB="0" anchor="ctr"/>
                </a:tc>
                <a:extLst>
                  <a:ext uri="{0D108BD9-81ED-4DB2-BD59-A6C34878D82A}">
                    <a16:rowId xmlns:a16="http://schemas.microsoft.com/office/drawing/2014/main" val="1985654133"/>
                  </a:ext>
                </a:extLst>
              </a:tr>
              <a:tr h="167090">
                <a:tc>
                  <a:txBody>
                    <a:bodyPr/>
                    <a:lstStyle/>
                    <a:p>
                      <a:pPr algn="ctr" fontAlgn="ctr"/>
                      <a:r>
                        <a:rPr lang="pt-BR" sz="1200" b="1" u="none" strike="noStrike" dirty="0">
                          <a:effectLst/>
                          <a:latin typeface="+mn-lt"/>
                        </a:rPr>
                        <a:t>R  = recurring   NR = non recurring </a:t>
                      </a:r>
                      <a:endParaRPr lang="pt-BR" sz="1200" b="1" i="0" u="none" strike="noStrike" dirty="0">
                        <a:solidFill>
                          <a:srgbClr val="000000"/>
                        </a:solidFill>
                        <a:effectLst/>
                        <a:latin typeface="+mn-lt"/>
                      </a:endParaRPr>
                    </a:p>
                  </a:txBody>
                  <a:tcPr marL="0" marR="0" marT="0" marB="0" anchor="ctr"/>
                </a:tc>
                <a:tc>
                  <a:txBody>
                    <a:bodyPr/>
                    <a:lstStyle/>
                    <a:p>
                      <a:pPr algn="ctr" fontAlgn="ctr"/>
                      <a:r>
                        <a:rPr lang="en-GB" sz="1200" b="1" u="none" strike="noStrike" dirty="0">
                          <a:effectLst/>
                          <a:latin typeface="+mn-lt"/>
                        </a:rPr>
                        <a:t>R</a:t>
                      </a:r>
                      <a:endParaRPr lang="en-GB" sz="1200" b="1" i="0" u="none" strike="noStrike" dirty="0">
                        <a:solidFill>
                          <a:srgbClr val="000000"/>
                        </a:solidFill>
                        <a:effectLst/>
                        <a:latin typeface="+mn-lt"/>
                      </a:endParaRPr>
                    </a:p>
                  </a:txBody>
                  <a:tcPr marL="0" marR="0" marT="0" marB="0" anchor="ctr"/>
                </a:tc>
                <a:tc>
                  <a:txBody>
                    <a:bodyPr/>
                    <a:lstStyle/>
                    <a:p>
                      <a:pPr algn="ctr" fontAlgn="ctr"/>
                      <a:r>
                        <a:rPr lang="en-GB" sz="1200" b="1" u="none" strike="noStrike" dirty="0">
                          <a:effectLst/>
                          <a:latin typeface="+mn-lt"/>
                        </a:rPr>
                        <a:t>NR</a:t>
                      </a:r>
                      <a:endParaRPr lang="en-GB" sz="1200" b="1" i="0" u="none" strike="noStrike" dirty="0">
                        <a:solidFill>
                          <a:srgbClr val="000000"/>
                        </a:solidFill>
                        <a:effectLst/>
                        <a:latin typeface="+mn-lt"/>
                      </a:endParaRPr>
                    </a:p>
                  </a:txBody>
                  <a:tcPr marL="0" marR="0" marT="0" marB="0" anchor="ctr"/>
                </a:tc>
                <a:tc>
                  <a:txBody>
                    <a:bodyPr/>
                    <a:lstStyle/>
                    <a:p>
                      <a:pPr algn="ctr" fontAlgn="ctr"/>
                      <a:r>
                        <a:rPr lang="en-GB" sz="1200" b="1" u="none" strike="noStrike" dirty="0">
                          <a:effectLst/>
                          <a:latin typeface="+mn-lt"/>
                        </a:rPr>
                        <a:t>Total</a:t>
                      </a:r>
                      <a:endParaRPr lang="en-GB" sz="1200" b="1" i="0" u="none" strike="noStrike" dirty="0">
                        <a:solidFill>
                          <a:srgbClr val="000000"/>
                        </a:solidFill>
                        <a:effectLst/>
                        <a:latin typeface="+mn-lt"/>
                      </a:endParaRPr>
                    </a:p>
                  </a:txBody>
                  <a:tcPr marL="0" marR="0" marT="0" marB="0" anchor="ctr"/>
                </a:tc>
                <a:tc>
                  <a:txBody>
                    <a:bodyPr/>
                    <a:lstStyle/>
                    <a:p>
                      <a:pPr algn="ctr" fontAlgn="ctr"/>
                      <a:endParaRPr lang="en-GB" sz="1200" b="1" i="0" u="none" strike="noStrike" dirty="0">
                        <a:solidFill>
                          <a:srgbClr val="000000"/>
                        </a:solidFill>
                        <a:effectLst/>
                        <a:latin typeface="+mn-lt"/>
                      </a:endParaRPr>
                    </a:p>
                  </a:txBody>
                  <a:tcPr marL="0" marR="0" marT="0" marB="0" anchor="ctr"/>
                </a:tc>
                <a:extLst>
                  <a:ext uri="{0D108BD9-81ED-4DB2-BD59-A6C34878D82A}">
                    <a16:rowId xmlns:a16="http://schemas.microsoft.com/office/drawing/2014/main" val="1373313343"/>
                  </a:ext>
                </a:extLst>
              </a:tr>
              <a:tr h="167090">
                <a:tc>
                  <a:txBody>
                    <a:bodyPr/>
                    <a:lstStyle/>
                    <a:p>
                      <a:pPr algn="ctr" fontAlgn="ctr"/>
                      <a:r>
                        <a:rPr lang="en-GB" sz="1200" b="1" u="none" strike="noStrike" dirty="0">
                          <a:effectLst/>
                          <a:latin typeface="+mn-lt"/>
                        </a:rPr>
                        <a:t> </a:t>
                      </a:r>
                      <a:endParaRPr lang="en-GB" sz="1200" b="1" i="0" u="none" strike="noStrike" dirty="0">
                        <a:solidFill>
                          <a:srgbClr val="000000"/>
                        </a:solidFill>
                        <a:effectLst/>
                        <a:latin typeface="+mn-lt"/>
                      </a:endParaRPr>
                    </a:p>
                  </a:txBody>
                  <a:tcPr marL="0" marR="0" marT="0" marB="0" anchor="ctr"/>
                </a:tc>
                <a:tc>
                  <a:txBody>
                    <a:bodyPr/>
                    <a:lstStyle/>
                    <a:p>
                      <a:pPr algn="ctr" fontAlgn="ctr"/>
                      <a:r>
                        <a:rPr lang="en-GB" sz="1200" b="1" u="none" strike="noStrike" dirty="0">
                          <a:effectLst/>
                          <a:latin typeface="+mn-lt"/>
                        </a:rPr>
                        <a:t>£m</a:t>
                      </a:r>
                      <a:endParaRPr lang="en-GB" sz="1200" b="1" i="0" u="none" strike="noStrike" dirty="0">
                        <a:solidFill>
                          <a:srgbClr val="000000"/>
                        </a:solidFill>
                        <a:effectLst/>
                        <a:latin typeface="+mn-lt"/>
                      </a:endParaRPr>
                    </a:p>
                  </a:txBody>
                  <a:tcPr marL="0" marR="0" marT="0" marB="0" anchor="ctr"/>
                </a:tc>
                <a:tc>
                  <a:txBody>
                    <a:bodyPr/>
                    <a:lstStyle/>
                    <a:p>
                      <a:pPr algn="ctr" fontAlgn="ctr"/>
                      <a:r>
                        <a:rPr lang="en-GB" sz="1200" b="1" u="none" strike="noStrike" dirty="0">
                          <a:effectLst/>
                          <a:latin typeface="+mn-lt"/>
                        </a:rPr>
                        <a:t>£m</a:t>
                      </a:r>
                      <a:endParaRPr lang="en-GB" sz="1200" b="1" i="0" u="none" strike="noStrike" dirty="0">
                        <a:solidFill>
                          <a:srgbClr val="000000"/>
                        </a:solidFill>
                        <a:effectLst/>
                        <a:latin typeface="+mn-lt"/>
                      </a:endParaRPr>
                    </a:p>
                  </a:txBody>
                  <a:tcPr marL="0" marR="0" marT="0" marB="0" anchor="ctr"/>
                </a:tc>
                <a:tc>
                  <a:txBody>
                    <a:bodyPr/>
                    <a:lstStyle/>
                    <a:p>
                      <a:pPr algn="ctr" fontAlgn="b"/>
                      <a:r>
                        <a:rPr lang="en-GB" sz="1200" b="1" u="none" strike="noStrike" dirty="0">
                          <a:effectLst/>
                          <a:latin typeface="+mn-lt"/>
                        </a:rPr>
                        <a:t>£m</a:t>
                      </a:r>
                      <a:endParaRPr lang="en-GB" sz="1200" b="1" i="0" u="none" strike="noStrike" dirty="0">
                        <a:solidFill>
                          <a:srgbClr val="000000"/>
                        </a:solidFill>
                        <a:effectLst/>
                        <a:latin typeface="+mn-lt"/>
                      </a:endParaRPr>
                    </a:p>
                  </a:txBody>
                  <a:tcPr marL="0" marR="0" marT="0" marB="0" anchor="b"/>
                </a:tc>
                <a:tc>
                  <a:txBody>
                    <a:bodyPr/>
                    <a:lstStyle/>
                    <a:p>
                      <a:pPr algn="ctr" fontAlgn="b"/>
                      <a:endParaRPr lang="en-GB" sz="1200" b="1" i="0" u="none" strike="noStrike" dirty="0">
                        <a:solidFill>
                          <a:srgbClr val="000000"/>
                        </a:solidFill>
                        <a:effectLst/>
                        <a:latin typeface="+mn-lt"/>
                      </a:endParaRPr>
                    </a:p>
                  </a:txBody>
                  <a:tcPr marL="0" marR="0" marT="0" marB="0" anchor="b"/>
                </a:tc>
                <a:extLst>
                  <a:ext uri="{0D108BD9-81ED-4DB2-BD59-A6C34878D82A}">
                    <a16:rowId xmlns:a16="http://schemas.microsoft.com/office/drawing/2014/main" val="3403685271"/>
                  </a:ext>
                </a:extLst>
              </a:tr>
              <a:tr h="306319">
                <a:tc>
                  <a:txBody>
                    <a:bodyPr/>
                    <a:lstStyle/>
                    <a:p>
                      <a:pPr algn="l" fontAlgn="ctr"/>
                      <a:r>
                        <a:rPr lang="en-GB" sz="1200" u="none" strike="noStrike" dirty="0">
                          <a:effectLst/>
                          <a:latin typeface="+mn-lt"/>
                        </a:rPr>
                        <a:t>B'Fwd Core Plan deficit </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60.9</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0.0</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60.9</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kern="1200" dirty="0">
                          <a:solidFill>
                            <a:schemeClr val="dk1"/>
                          </a:solidFill>
                          <a:effectLst/>
                          <a:latin typeface="+mn-lt"/>
                          <a:ea typeface="+mn-ea"/>
                          <a:cs typeface="+mn-cs"/>
                        </a:rPr>
                        <a:t>Slide</a:t>
                      </a:r>
                      <a:r>
                        <a:rPr lang="en-GB" sz="1200" u="none" strike="noStrike" kern="1200" baseline="0" dirty="0">
                          <a:solidFill>
                            <a:schemeClr val="dk1"/>
                          </a:solidFill>
                          <a:effectLst/>
                          <a:latin typeface="+mn-lt"/>
                          <a:ea typeface="+mn-ea"/>
                          <a:cs typeface="+mn-cs"/>
                        </a:rPr>
                        <a:t> 6</a:t>
                      </a:r>
                      <a:endParaRPr lang="en-GB" sz="1200" u="none" strike="noStrike" kern="1200" dirty="0">
                        <a:solidFill>
                          <a:schemeClr val="dk1"/>
                        </a:solidFill>
                        <a:effectLst/>
                        <a:latin typeface="+mn-lt"/>
                        <a:ea typeface="+mn-ea"/>
                        <a:cs typeface="+mn-cs"/>
                      </a:endParaRPr>
                    </a:p>
                  </a:txBody>
                  <a:tcPr marL="0" marR="0" marT="0" marB="0" anchor="ctr"/>
                </a:tc>
                <a:extLst>
                  <a:ext uri="{0D108BD9-81ED-4DB2-BD59-A6C34878D82A}">
                    <a16:rowId xmlns:a16="http://schemas.microsoft.com/office/drawing/2014/main" val="1406102751"/>
                  </a:ext>
                </a:extLst>
              </a:tr>
              <a:tr h="204214">
                <a:tc>
                  <a:txBody>
                    <a:bodyPr/>
                    <a:lstStyle/>
                    <a:p>
                      <a:pPr algn="l" fontAlgn="ctr"/>
                      <a:r>
                        <a:rPr lang="en-GB" sz="1200" u="none" strike="noStrike" dirty="0">
                          <a:effectLst/>
                          <a:latin typeface="+mn-lt"/>
                        </a:rPr>
                        <a:t>B'Fwd Ongoing local Covid costs</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10.0</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0.0</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10.0</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kern="1200" dirty="0">
                          <a:solidFill>
                            <a:schemeClr val="dk1"/>
                          </a:solidFill>
                          <a:effectLst/>
                          <a:latin typeface="+mn-lt"/>
                          <a:ea typeface="+mn-ea"/>
                          <a:cs typeface="+mn-cs"/>
                        </a:rPr>
                        <a:t>Slide 7</a:t>
                      </a:r>
                    </a:p>
                  </a:txBody>
                  <a:tcPr marL="0" marR="0" marT="0" marB="0" anchor="ctr"/>
                </a:tc>
                <a:extLst>
                  <a:ext uri="{0D108BD9-81ED-4DB2-BD59-A6C34878D82A}">
                    <a16:rowId xmlns:a16="http://schemas.microsoft.com/office/drawing/2014/main" val="3262056215"/>
                  </a:ext>
                </a:extLst>
              </a:tr>
              <a:tr h="167090">
                <a:tc>
                  <a:txBody>
                    <a:bodyPr/>
                    <a:lstStyle/>
                    <a:p>
                      <a:pPr algn="l" fontAlgn="ctr"/>
                      <a:r>
                        <a:rPr lang="en-GB" sz="1200" u="none" strike="noStrike" dirty="0">
                          <a:effectLst/>
                          <a:latin typeface="+mn-lt"/>
                        </a:rPr>
                        <a:t>B'Fwd Ongoing Exceptional energy costs</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0.0</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17.8</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17.8</a:t>
                      </a:r>
                      <a:endParaRPr lang="en-GB" sz="1200" b="0" i="0" u="none" strike="noStrike" dirty="0">
                        <a:solidFill>
                          <a:srgbClr val="000000"/>
                        </a:solidFill>
                        <a:effectLst/>
                        <a:latin typeface="+mn-lt"/>
                      </a:endParaRPr>
                    </a:p>
                  </a:txBody>
                  <a:tcPr marL="0" marR="0" marT="0" marB="0" anchor="ctr"/>
                </a:tc>
                <a:tc>
                  <a:txBody>
                    <a:bodyPr/>
                    <a:lstStyle/>
                    <a:p>
                      <a:pPr algn="ctr" fontAlgn="ctr"/>
                      <a:endParaRPr lang="en-GB" sz="1200" b="0" i="0" u="none" strike="noStrike" dirty="0">
                        <a:solidFill>
                          <a:srgbClr val="000000"/>
                        </a:solidFill>
                        <a:effectLst/>
                        <a:latin typeface="+mn-lt"/>
                      </a:endParaRPr>
                    </a:p>
                  </a:txBody>
                  <a:tcPr marL="0" marR="0" marT="0" marB="0" anchor="ctr"/>
                </a:tc>
                <a:extLst>
                  <a:ext uri="{0D108BD9-81ED-4DB2-BD59-A6C34878D82A}">
                    <a16:rowId xmlns:a16="http://schemas.microsoft.com/office/drawing/2014/main" val="881367345"/>
                  </a:ext>
                </a:extLst>
              </a:tr>
              <a:tr h="238427">
                <a:tc>
                  <a:txBody>
                    <a:bodyPr/>
                    <a:lstStyle/>
                    <a:p>
                      <a:pPr algn="l" fontAlgn="ctr"/>
                      <a:r>
                        <a:rPr lang="en-GB" sz="1200" b="1" u="none" strike="noStrike" dirty="0">
                          <a:effectLst/>
                          <a:latin typeface="+mn-lt"/>
                        </a:rPr>
                        <a:t>Brought forward financial challenge at 1 April 2023</a:t>
                      </a:r>
                      <a:endParaRPr lang="en-GB" sz="1200" b="1" i="0" u="none" strike="noStrike" dirty="0">
                        <a:solidFill>
                          <a:srgbClr val="000000"/>
                        </a:solidFill>
                        <a:effectLst/>
                        <a:latin typeface="+mn-lt"/>
                      </a:endParaRPr>
                    </a:p>
                  </a:txBody>
                  <a:tcPr marL="0" marR="0" marT="0" marB="0" anchor="ctr"/>
                </a:tc>
                <a:tc>
                  <a:txBody>
                    <a:bodyPr/>
                    <a:lstStyle/>
                    <a:p>
                      <a:pPr algn="ctr" fontAlgn="ctr"/>
                      <a:r>
                        <a:rPr lang="en-GB" sz="1200" b="1" u="none" strike="noStrike" dirty="0">
                          <a:effectLst/>
                          <a:latin typeface="+mn-lt"/>
                        </a:rPr>
                        <a:t>71</a:t>
                      </a:r>
                      <a:endParaRPr lang="en-GB" sz="1200" b="1" i="0" u="none" strike="noStrike" dirty="0">
                        <a:solidFill>
                          <a:srgbClr val="000000"/>
                        </a:solidFill>
                        <a:effectLst/>
                        <a:latin typeface="+mn-lt"/>
                      </a:endParaRPr>
                    </a:p>
                  </a:txBody>
                  <a:tcPr marL="0" marR="0" marT="0" marB="0" anchor="ctr"/>
                </a:tc>
                <a:tc>
                  <a:txBody>
                    <a:bodyPr/>
                    <a:lstStyle/>
                    <a:p>
                      <a:pPr algn="ctr" fontAlgn="ctr"/>
                      <a:r>
                        <a:rPr lang="en-GB" sz="1200" b="1" u="none" strike="noStrike" dirty="0">
                          <a:effectLst/>
                          <a:latin typeface="+mn-lt"/>
                        </a:rPr>
                        <a:t>17.8</a:t>
                      </a:r>
                      <a:endParaRPr lang="en-GB" sz="1200" b="1" i="0" u="none" strike="noStrike" dirty="0">
                        <a:solidFill>
                          <a:srgbClr val="000000"/>
                        </a:solidFill>
                        <a:effectLst/>
                        <a:latin typeface="+mn-lt"/>
                      </a:endParaRPr>
                    </a:p>
                  </a:txBody>
                  <a:tcPr marL="0" marR="0" marT="0" marB="0" anchor="ctr"/>
                </a:tc>
                <a:tc>
                  <a:txBody>
                    <a:bodyPr/>
                    <a:lstStyle/>
                    <a:p>
                      <a:pPr algn="ctr" fontAlgn="ctr"/>
                      <a:r>
                        <a:rPr lang="en-GB" sz="1200" b="1" u="none" strike="noStrike" dirty="0">
                          <a:effectLst/>
                          <a:latin typeface="+mn-lt"/>
                        </a:rPr>
                        <a:t>88.7</a:t>
                      </a:r>
                      <a:endParaRPr lang="en-GB" sz="1200" b="1" i="0" u="none" strike="noStrike" dirty="0">
                        <a:solidFill>
                          <a:srgbClr val="000000"/>
                        </a:solidFill>
                        <a:effectLst/>
                        <a:latin typeface="+mn-lt"/>
                      </a:endParaRPr>
                    </a:p>
                  </a:txBody>
                  <a:tcPr marL="0" marR="0" marT="0" marB="0" anchor="ctr"/>
                </a:tc>
                <a:tc>
                  <a:txBody>
                    <a:bodyPr/>
                    <a:lstStyle/>
                    <a:p>
                      <a:pPr algn="ctr" fontAlgn="ctr"/>
                      <a:endParaRPr lang="en-GB" sz="1200" b="1" i="0" u="none" strike="noStrike" dirty="0">
                        <a:solidFill>
                          <a:srgbClr val="000000"/>
                        </a:solidFill>
                        <a:effectLst/>
                        <a:latin typeface="+mn-lt"/>
                      </a:endParaRPr>
                    </a:p>
                  </a:txBody>
                  <a:tcPr marL="0" marR="0" marT="0" marB="0" anchor="ctr"/>
                </a:tc>
                <a:extLst>
                  <a:ext uri="{0D108BD9-81ED-4DB2-BD59-A6C34878D82A}">
                    <a16:rowId xmlns:a16="http://schemas.microsoft.com/office/drawing/2014/main" val="4196233180"/>
                  </a:ext>
                </a:extLst>
              </a:tr>
              <a:tr h="167090">
                <a:tc>
                  <a:txBody>
                    <a:bodyPr/>
                    <a:lstStyle/>
                    <a:p>
                      <a:pPr algn="l" fontAlgn="ctr"/>
                      <a:r>
                        <a:rPr lang="en-GB" sz="1200" u="none" strike="noStrike" dirty="0">
                          <a:effectLst/>
                          <a:latin typeface="+mn-lt"/>
                        </a:rPr>
                        <a:t> </a:t>
                      </a:r>
                      <a:endParaRPr lang="en-GB" sz="1200" b="1"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 </a:t>
                      </a:r>
                      <a:endParaRPr lang="en-GB" sz="1200" b="1" i="0" u="none" strike="noStrike" dirty="0">
                        <a:solidFill>
                          <a:srgbClr val="000000"/>
                        </a:solidFill>
                        <a:effectLst/>
                        <a:latin typeface="+mn-lt"/>
                      </a:endParaRPr>
                    </a:p>
                  </a:txBody>
                  <a:tcPr marL="0" marR="0" marT="0" marB="0" anchor="ctr"/>
                </a:tc>
                <a:tc>
                  <a:txBody>
                    <a:bodyPr/>
                    <a:lstStyle/>
                    <a:p>
                      <a:pPr algn="ctr" fontAlgn="ctr"/>
                      <a:endParaRPr lang="en-GB" sz="1200" b="1"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 </a:t>
                      </a:r>
                      <a:endParaRPr lang="en-GB" sz="1200" b="1" i="0" u="none" strike="noStrike" dirty="0">
                        <a:solidFill>
                          <a:srgbClr val="000000"/>
                        </a:solidFill>
                        <a:effectLst/>
                        <a:latin typeface="+mn-lt"/>
                      </a:endParaRPr>
                    </a:p>
                  </a:txBody>
                  <a:tcPr marL="0" marR="0" marT="0" marB="0" anchor="ctr"/>
                </a:tc>
                <a:tc>
                  <a:txBody>
                    <a:bodyPr/>
                    <a:lstStyle/>
                    <a:p>
                      <a:pPr algn="ctr" fontAlgn="ctr"/>
                      <a:endParaRPr lang="en-GB" sz="1200" b="1" i="0" u="none" strike="noStrike" dirty="0">
                        <a:solidFill>
                          <a:srgbClr val="000000"/>
                        </a:solidFill>
                        <a:effectLst/>
                        <a:latin typeface="+mn-lt"/>
                      </a:endParaRPr>
                    </a:p>
                  </a:txBody>
                  <a:tcPr marL="0" marR="0" marT="0" marB="0" anchor="ctr"/>
                </a:tc>
                <a:extLst>
                  <a:ext uri="{0D108BD9-81ED-4DB2-BD59-A6C34878D82A}">
                    <a16:rowId xmlns:a16="http://schemas.microsoft.com/office/drawing/2014/main" val="2360768863"/>
                  </a:ext>
                </a:extLst>
              </a:tr>
              <a:tr h="167090">
                <a:tc>
                  <a:txBody>
                    <a:bodyPr/>
                    <a:lstStyle/>
                    <a:p>
                      <a:pPr algn="l" fontAlgn="ctr"/>
                      <a:r>
                        <a:rPr lang="en-GB" sz="1200" b="1" u="none" strike="noStrike" dirty="0">
                          <a:effectLst/>
                          <a:latin typeface="+mn-lt"/>
                        </a:rPr>
                        <a:t>Income changes</a:t>
                      </a:r>
                      <a:endParaRPr lang="en-GB" sz="1200" b="1"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 </a:t>
                      </a:r>
                      <a:endParaRPr lang="en-GB" sz="1200" b="1" i="0" u="none" strike="noStrike" dirty="0">
                        <a:solidFill>
                          <a:srgbClr val="000000"/>
                        </a:solidFill>
                        <a:effectLst/>
                        <a:latin typeface="+mn-lt"/>
                      </a:endParaRPr>
                    </a:p>
                  </a:txBody>
                  <a:tcPr marL="0" marR="0" marT="0" marB="0" anchor="ctr"/>
                </a:tc>
                <a:tc>
                  <a:txBody>
                    <a:bodyPr/>
                    <a:lstStyle/>
                    <a:p>
                      <a:pPr algn="ctr" fontAlgn="ctr"/>
                      <a:endParaRPr lang="en-GB" sz="1200" b="1"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 </a:t>
                      </a:r>
                      <a:endParaRPr lang="en-GB" sz="1200" b="1" i="0" u="none" strike="noStrike" dirty="0">
                        <a:solidFill>
                          <a:srgbClr val="000000"/>
                        </a:solidFill>
                        <a:effectLst/>
                        <a:latin typeface="+mn-lt"/>
                      </a:endParaRPr>
                    </a:p>
                  </a:txBody>
                  <a:tcPr marL="0" marR="0" marT="0" marB="0" anchor="ctr"/>
                </a:tc>
                <a:tc>
                  <a:txBody>
                    <a:bodyPr/>
                    <a:lstStyle/>
                    <a:p>
                      <a:pPr algn="ctr" fontAlgn="ctr"/>
                      <a:endParaRPr lang="en-GB" sz="1200" b="1" i="0" u="none" strike="noStrike" dirty="0">
                        <a:solidFill>
                          <a:srgbClr val="000000"/>
                        </a:solidFill>
                        <a:effectLst/>
                        <a:latin typeface="+mn-lt"/>
                      </a:endParaRPr>
                    </a:p>
                  </a:txBody>
                  <a:tcPr marL="0" marR="0" marT="0" marB="0" anchor="ctr"/>
                </a:tc>
                <a:extLst>
                  <a:ext uri="{0D108BD9-81ED-4DB2-BD59-A6C34878D82A}">
                    <a16:rowId xmlns:a16="http://schemas.microsoft.com/office/drawing/2014/main" val="380171441"/>
                  </a:ext>
                </a:extLst>
              </a:tr>
              <a:tr h="167090">
                <a:tc>
                  <a:txBody>
                    <a:bodyPr/>
                    <a:lstStyle/>
                    <a:p>
                      <a:pPr algn="l" fontAlgn="ctr"/>
                      <a:r>
                        <a:rPr lang="en-GB" sz="1200" u="none" strike="noStrike" dirty="0">
                          <a:effectLst/>
                          <a:latin typeface="+mn-lt"/>
                        </a:rPr>
                        <a:t>Share of core un-earmarked £90m funding </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-13.7</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0.0</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-13.7</a:t>
                      </a:r>
                      <a:endParaRPr lang="en-GB" sz="1200" b="0" i="0" u="none" strike="noStrike" dirty="0">
                        <a:solidFill>
                          <a:srgbClr val="000000"/>
                        </a:solidFill>
                        <a:effectLst/>
                        <a:latin typeface="+mn-lt"/>
                      </a:endParaRPr>
                    </a:p>
                  </a:txBody>
                  <a:tcPr marL="0" marR="0" marT="0" marB="0" anchor="ctr"/>
                </a:tc>
                <a:tc>
                  <a:txBody>
                    <a:bodyPr/>
                    <a:lstStyle/>
                    <a:p>
                      <a:pPr algn="ctr" fontAlgn="ctr"/>
                      <a:endParaRPr lang="en-GB" sz="1200" b="0" i="0" u="none" strike="noStrike" dirty="0">
                        <a:solidFill>
                          <a:srgbClr val="000000"/>
                        </a:solidFill>
                        <a:effectLst/>
                        <a:latin typeface="+mn-lt"/>
                      </a:endParaRPr>
                    </a:p>
                  </a:txBody>
                  <a:tcPr marL="0" marR="0" marT="0" marB="0" anchor="ctr"/>
                </a:tc>
                <a:extLst>
                  <a:ext uri="{0D108BD9-81ED-4DB2-BD59-A6C34878D82A}">
                    <a16:rowId xmlns:a16="http://schemas.microsoft.com/office/drawing/2014/main" val="3723023397"/>
                  </a:ext>
                </a:extLst>
              </a:tr>
              <a:tr h="167090">
                <a:tc>
                  <a:txBody>
                    <a:bodyPr/>
                    <a:lstStyle/>
                    <a:p>
                      <a:pPr algn="l" fontAlgn="ctr"/>
                      <a:r>
                        <a:rPr lang="en-GB" sz="1200" u="none" strike="noStrike" dirty="0">
                          <a:effectLst/>
                          <a:latin typeface="+mn-lt"/>
                        </a:rPr>
                        <a:t>Share of core un-earmarked £10.4m MH funding </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-1.5</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0.0</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-1.5</a:t>
                      </a:r>
                      <a:endParaRPr lang="en-GB" sz="1200" b="0" i="0" u="none" strike="noStrike" dirty="0">
                        <a:solidFill>
                          <a:srgbClr val="000000"/>
                        </a:solidFill>
                        <a:effectLst/>
                        <a:latin typeface="+mn-lt"/>
                      </a:endParaRPr>
                    </a:p>
                  </a:txBody>
                  <a:tcPr marL="0" marR="0" marT="0" marB="0" anchor="ctr"/>
                </a:tc>
                <a:tc>
                  <a:txBody>
                    <a:bodyPr/>
                    <a:lstStyle/>
                    <a:p>
                      <a:pPr algn="ctr" fontAlgn="ctr"/>
                      <a:endParaRPr lang="en-GB" sz="1200" b="0" i="0" u="none" strike="noStrike" dirty="0">
                        <a:solidFill>
                          <a:srgbClr val="000000"/>
                        </a:solidFill>
                        <a:effectLst/>
                        <a:latin typeface="+mn-lt"/>
                      </a:endParaRPr>
                    </a:p>
                  </a:txBody>
                  <a:tcPr marL="0" marR="0" marT="0" marB="0" anchor="ctr"/>
                </a:tc>
                <a:extLst>
                  <a:ext uri="{0D108BD9-81ED-4DB2-BD59-A6C34878D82A}">
                    <a16:rowId xmlns:a16="http://schemas.microsoft.com/office/drawing/2014/main" val="988801234"/>
                  </a:ext>
                </a:extLst>
              </a:tr>
              <a:tr h="167090">
                <a:tc>
                  <a:txBody>
                    <a:bodyPr/>
                    <a:lstStyle/>
                    <a:p>
                      <a:pPr algn="l" fontAlgn="ctr"/>
                      <a:r>
                        <a:rPr lang="en-GB" sz="1200" b="1" u="none" strike="noStrike" dirty="0">
                          <a:effectLst/>
                          <a:latin typeface="+mn-lt"/>
                        </a:rPr>
                        <a:t>Additional funding:</a:t>
                      </a:r>
                      <a:endParaRPr lang="en-GB" sz="1200" b="1"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 </a:t>
                      </a:r>
                      <a:endParaRPr lang="en-GB" sz="1200" b="0" i="0" u="none" strike="noStrike" dirty="0">
                        <a:solidFill>
                          <a:srgbClr val="000000"/>
                        </a:solidFill>
                        <a:effectLst/>
                        <a:latin typeface="+mn-lt"/>
                      </a:endParaRPr>
                    </a:p>
                  </a:txBody>
                  <a:tcPr marL="0" marR="0" marT="0" marB="0" anchor="ctr"/>
                </a:tc>
                <a:tc>
                  <a:txBody>
                    <a:bodyPr/>
                    <a:lstStyle/>
                    <a:p>
                      <a:pPr algn="ctr" fontAlgn="ct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 </a:t>
                      </a:r>
                      <a:endParaRPr lang="en-GB" sz="1200" b="0" i="0" u="none" strike="noStrike" dirty="0">
                        <a:solidFill>
                          <a:srgbClr val="000000"/>
                        </a:solidFill>
                        <a:effectLst/>
                        <a:latin typeface="+mn-lt"/>
                      </a:endParaRPr>
                    </a:p>
                  </a:txBody>
                  <a:tcPr marL="0" marR="0" marT="0" marB="0" anchor="ctr"/>
                </a:tc>
                <a:tc>
                  <a:txBody>
                    <a:bodyPr/>
                    <a:lstStyle/>
                    <a:p>
                      <a:pPr algn="ctr" fontAlgn="ctr"/>
                      <a:endParaRPr lang="en-GB" sz="1200" b="0" i="0" u="none" strike="noStrike" dirty="0">
                        <a:solidFill>
                          <a:srgbClr val="000000"/>
                        </a:solidFill>
                        <a:effectLst/>
                        <a:latin typeface="+mn-lt"/>
                      </a:endParaRPr>
                    </a:p>
                  </a:txBody>
                  <a:tcPr marL="0" marR="0" marT="0" marB="0" anchor="ctr"/>
                </a:tc>
                <a:extLst>
                  <a:ext uri="{0D108BD9-81ED-4DB2-BD59-A6C34878D82A}">
                    <a16:rowId xmlns:a16="http://schemas.microsoft.com/office/drawing/2014/main" val="2274480772"/>
                  </a:ext>
                </a:extLst>
              </a:tr>
              <a:tr h="334180">
                <a:tc>
                  <a:txBody>
                    <a:bodyPr/>
                    <a:lstStyle/>
                    <a:p>
                      <a:pPr algn="l" fontAlgn="ctr"/>
                      <a:r>
                        <a:rPr lang="en-GB" sz="1200" u="none" strike="noStrike" dirty="0">
                          <a:effectLst/>
                          <a:latin typeface="+mn-lt"/>
                        </a:rPr>
                        <a:t>NHS Pay awards and GMS, Pharmacy and GDS contractor allocations for 23/24</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tbc</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0.0</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tbc</a:t>
                      </a:r>
                      <a:endParaRPr lang="en-GB" sz="1200" b="0" i="0" u="none" strike="noStrike" dirty="0">
                        <a:solidFill>
                          <a:srgbClr val="000000"/>
                        </a:solidFill>
                        <a:effectLst/>
                        <a:latin typeface="+mn-lt"/>
                      </a:endParaRPr>
                    </a:p>
                  </a:txBody>
                  <a:tcPr marL="0" marR="0" marT="0" marB="0" anchor="ctr"/>
                </a:tc>
                <a:tc>
                  <a:txBody>
                    <a:bodyPr/>
                    <a:lstStyle/>
                    <a:p>
                      <a:pPr algn="ctr" fontAlgn="ctr"/>
                      <a:endParaRPr lang="en-GB" sz="1200" b="0" i="0" u="none" strike="noStrike" dirty="0">
                        <a:solidFill>
                          <a:srgbClr val="000000"/>
                        </a:solidFill>
                        <a:effectLst/>
                        <a:latin typeface="+mn-lt"/>
                      </a:endParaRPr>
                    </a:p>
                  </a:txBody>
                  <a:tcPr marL="0" marR="0" marT="0" marB="0" anchor="ctr"/>
                </a:tc>
                <a:extLst>
                  <a:ext uri="{0D108BD9-81ED-4DB2-BD59-A6C34878D82A}">
                    <a16:rowId xmlns:a16="http://schemas.microsoft.com/office/drawing/2014/main" val="3072482597"/>
                  </a:ext>
                </a:extLst>
              </a:tr>
              <a:tr h="238427">
                <a:tc>
                  <a:txBody>
                    <a:bodyPr/>
                    <a:lstStyle/>
                    <a:p>
                      <a:pPr algn="l" fontAlgn="ctr"/>
                      <a:r>
                        <a:rPr lang="en-GB" sz="1200" u="none" strike="noStrike" dirty="0">
                          <a:effectLst/>
                          <a:latin typeface="+mn-lt"/>
                        </a:rPr>
                        <a:t>Earmarked funding- Planned care recovery reduction</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7.7</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0.0</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7.7</a:t>
                      </a:r>
                      <a:endParaRPr lang="en-GB" sz="1200" b="0" i="0" u="none" strike="noStrike" dirty="0">
                        <a:solidFill>
                          <a:srgbClr val="000000"/>
                        </a:solidFill>
                        <a:effectLst/>
                        <a:latin typeface="+mn-lt"/>
                      </a:endParaRPr>
                    </a:p>
                  </a:txBody>
                  <a:tcPr marL="0" marR="0" marT="0" marB="0" anchor="ctr"/>
                </a:tc>
                <a:tc>
                  <a:txBody>
                    <a:bodyPr/>
                    <a:lstStyle/>
                    <a:p>
                      <a:pPr algn="ctr" fontAlgn="ctr"/>
                      <a:endParaRPr lang="en-GB" sz="1200" b="0" i="0" u="none" strike="noStrike" dirty="0">
                        <a:solidFill>
                          <a:srgbClr val="000000"/>
                        </a:solidFill>
                        <a:effectLst/>
                        <a:latin typeface="+mn-lt"/>
                      </a:endParaRPr>
                    </a:p>
                  </a:txBody>
                  <a:tcPr marL="0" marR="0" marT="0" marB="0" anchor="ctr"/>
                </a:tc>
                <a:extLst>
                  <a:ext uri="{0D108BD9-81ED-4DB2-BD59-A6C34878D82A}">
                    <a16:rowId xmlns:a16="http://schemas.microsoft.com/office/drawing/2014/main" val="1011266951"/>
                  </a:ext>
                </a:extLst>
              </a:tr>
              <a:tr h="167090">
                <a:tc>
                  <a:txBody>
                    <a:bodyPr/>
                    <a:lstStyle/>
                    <a:p>
                      <a:pPr algn="l" fontAlgn="ctr"/>
                      <a:r>
                        <a:rPr lang="en-GB" sz="1200" u="none" strike="noStrike" dirty="0">
                          <a:effectLst/>
                          <a:latin typeface="+mn-lt"/>
                        </a:rPr>
                        <a:t>Earmarked funding- VBHC reduction</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0.2</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0.0</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0.2</a:t>
                      </a:r>
                      <a:endParaRPr lang="en-GB" sz="1200" b="0" i="0" u="none" strike="noStrike" dirty="0">
                        <a:solidFill>
                          <a:srgbClr val="000000"/>
                        </a:solidFill>
                        <a:effectLst/>
                        <a:latin typeface="+mn-lt"/>
                      </a:endParaRPr>
                    </a:p>
                  </a:txBody>
                  <a:tcPr marL="0" marR="0" marT="0" marB="0" anchor="ctr"/>
                </a:tc>
                <a:tc>
                  <a:txBody>
                    <a:bodyPr/>
                    <a:lstStyle/>
                    <a:p>
                      <a:pPr algn="ctr" fontAlgn="ctr"/>
                      <a:endParaRPr lang="en-GB" sz="1200" b="0" i="0" u="none" strike="noStrike" dirty="0">
                        <a:solidFill>
                          <a:srgbClr val="000000"/>
                        </a:solidFill>
                        <a:effectLst/>
                        <a:latin typeface="+mn-lt"/>
                      </a:endParaRPr>
                    </a:p>
                  </a:txBody>
                  <a:tcPr marL="0" marR="0" marT="0" marB="0" anchor="ctr"/>
                </a:tc>
                <a:extLst>
                  <a:ext uri="{0D108BD9-81ED-4DB2-BD59-A6C34878D82A}">
                    <a16:rowId xmlns:a16="http://schemas.microsoft.com/office/drawing/2014/main" val="2872168837"/>
                  </a:ext>
                </a:extLst>
              </a:tr>
              <a:tr h="167090">
                <a:tc>
                  <a:txBody>
                    <a:bodyPr/>
                    <a:lstStyle/>
                    <a:p>
                      <a:pPr algn="l" fontAlgn="ctr"/>
                      <a:r>
                        <a:rPr lang="en-GB" sz="1200" u="none" strike="noStrike" dirty="0">
                          <a:effectLst/>
                          <a:latin typeface="+mn-lt"/>
                        </a:rPr>
                        <a:t>Earmarked funding- Testing &amp; Tracing</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0.0</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-2.7</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-2.7</a:t>
                      </a:r>
                      <a:endParaRPr lang="en-GB" sz="1200" b="0" i="0" u="none" strike="noStrike" dirty="0">
                        <a:solidFill>
                          <a:srgbClr val="000000"/>
                        </a:solidFill>
                        <a:effectLst/>
                        <a:latin typeface="+mn-lt"/>
                      </a:endParaRPr>
                    </a:p>
                  </a:txBody>
                  <a:tcPr marL="0" marR="0" marT="0" marB="0" anchor="ctr"/>
                </a:tc>
                <a:tc>
                  <a:txBody>
                    <a:bodyPr/>
                    <a:lstStyle/>
                    <a:p>
                      <a:pPr algn="ctr" fontAlgn="ctr"/>
                      <a:endParaRPr lang="en-GB" sz="1200" b="0" i="0" u="none" strike="noStrike" dirty="0">
                        <a:solidFill>
                          <a:srgbClr val="000000"/>
                        </a:solidFill>
                        <a:effectLst/>
                        <a:latin typeface="+mn-lt"/>
                      </a:endParaRPr>
                    </a:p>
                  </a:txBody>
                  <a:tcPr marL="0" marR="0" marT="0" marB="0" anchor="ctr"/>
                </a:tc>
                <a:extLst>
                  <a:ext uri="{0D108BD9-81ED-4DB2-BD59-A6C34878D82A}">
                    <a16:rowId xmlns:a16="http://schemas.microsoft.com/office/drawing/2014/main" val="578856893"/>
                  </a:ext>
                </a:extLst>
              </a:tr>
              <a:tr h="167090">
                <a:tc>
                  <a:txBody>
                    <a:bodyPr/>
                    <a:lstStyle/>
                    <a:p>
                      <a:pPr algn="l" fontAlgn="ctr"/>
                      <a:r>
                        <a:rPr lang="en-GB" sz="1200" u="none" strike="noStrike" dirty="0">
                          <a:effectLst/>
                          <a:latin typeface="+mn-lt"/>
                        </a:rPr>
                        <a:t>Earmarked funding- Vaccination</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0.0</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-6.4</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-6.4</a:t>
                      </a:r>
                      <a:endParaRPr lang="en-GB" sz="1200" b="0" i="0" u="none" strike="noStrike" dirty="0">
                        <a:solidFill>
                          <a:srgbClr val="000000"/>
                        </a:solidFill>
                        <a:effectLst/>
                        <a:latin typeface="+mn-lt"/>
                      </a:endParaRPr>
                    </a:p>
                  </a:txBody>
                  <a:tcPr marL="0" marR="0" marT="0" marB="0" anchor="ctr"/>
                </a:tc>
                <a:tc>
                  <a:txBody>
                    <a:bodyPr/>
                    <a:lstStyle/>
                    <a:p>
                      <a:pPr algn="ctr" fontAlgn="ctr"/>
                      <a:endParaRPr lang="en-GB" sz="1200" b="0" i="0" u="none" strike="noStrike" dirty="0">
                        <a:solidFill>
                          <a:srgbClr val="000000"/>
                        </a:solidFill>
                        <a:effectLst/>
                        <a:latin typeface="+mn-lt"/>
                      </a:endParaRPr>
                    </a:p>
                  </a:txBody>
                  <a:tcPr marL="0" marR="0" marT="0" marB="0" anchor="ctr"/>
                </a:tc>
                <a:extLst>
                  <a:ext uri="{0D108BD9-81ED-4DB2-BD59-A6C34878D82A}">
                    <a16:rowId xmlns:a16="http://schemas.microsoft.com/office/drawing/2014/main" val="2657507022"/>
                  </a:ext>
                </a:extLst>
              </a:tr>
              <a:tr h="167090">
                <a:tc>
                  <a:txBody>
                    <a:bodyPr/>
                    <a:lstStyle/>
                    <a:p>
                      <a:pPr algn="l" fontAlgn="ctr"/>
                      <a:r>
                        <a:rPr lang="en-GB" sz="1200" u="none" strike="noStrike" dirty="0">
                          <a:effectLst/>
                          <a:latin typeface="+mn-lt"/>
                        </a:rPr>
                        <a:t>Invest to Save repayments</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0.0</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1.2</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1.2</a:t>
                      </a:r>
                      <a:endParaRPr lang="en-GB" sz="1200" b="0" i="0" u="none" strike="noStrike" dirty="0">
                        <a:solidFill>
                          <a:srgbClr val="000000"/>
                        </a:solidFill>
                        <a:effectLst/>
                        <a:latin typeface="+mn-lt"/>
                      </a:endParaRPr>
                    </a:p>
                  </a:txBody>
                  <a:tcPr marL="0" marR="0" marT="0" marB="0" anchor="ctr"/>
                </a:tc>
                <a:tc>
                  <a:txBody>
                    <a:bodyPr/>
                    <a:lstStyle/>
                    <a:p>
                      <a:pPr algn="ctr" fontAlgn="ctr"/>
                      <a:endParaRPr lang="en-GB" sz="1200" b="0" i="0" u="none" strike="noStrike" dirty="0">
                        <a:solidFill>
                          <a:srgbClr val="000000"/>
                        </a:solidFill>
                        <a:effectLst/>
                        <a:latin typeface="+mn-lt"/>
                      </a:endParaRPr>
                    </a:p>
                  </a:txBody>
                  <a:tcPr marL="0" marR="0" marT="0" marB="0" anchor="ctr"/>
                </a:tc>
                <a:extLst>
                  <a:ext uri="{0D108BD9-81ED-4DB2-BD59-A6C34878D82A}">
                    <a16:rowId xmlns:a16="http://schemas.microsoft.com/office/drawing/2014/main" val="2808348218"/>
                  </a:ext>
                </a:extLst>
              </a:tr>
              <a:tr h="167090">
                <a:tc>
                  <a:txBody>
                    <a:bodyPr/>
                    <a:lstStyle/>
                    <a:p>
                      <a:pPr algn="l" fontAlgn="ctr"/>
                      <a:r>
                        <a:rPr lang="en-GB" sz="1200" u="none" strike="noStrike" dirty="0">
                          <a:effectLst/>
                          <a:latin typeface="+mn-lt"/>
                        </a:rPr>
                        <a:t>All Wales top slices</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0.0</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0.0</a:t>
                      </a:r>
                      <a:endParaRPr lang="en-GB" sz="1200" b="0" i="0" u="none" strike="noStrike" dirty="0">
                        <a:solidFill>
                          <a:srgbClr val="000000"/>
                        </a:solidFill>
                        <a:effectLst/>
                        <a:latin typeface="+mn-lt"/>
                      </a:endParaRPr>
                    </a:p>
                  </a:txBody>
                  <a:tcPr marL="0" marR="0" marT="0" marB="0" anchor="ctr"/>
                </a:tc>
                <a:tc>
                  <a:txBody>
                    <a:bodyPr/>
                    <a:lstStyle/>
                    <a:p>
                      <a:pPr algn="ctr" fontAlgn="ctr"/>
                      <a:r>
                        <a:rPr lang="en-GB" sz="1200" u="none" strike="noStrike" dirty="0">
                          <a:effectLst/>
                          <a:latin typeface="+mn-lt"/>
                        </a:rPr>
                        <a:t>0.0</a:t>
                      </a:r>
                      <a:endParaRPr lang="en-GB" sz="1200" b="0" i="0" u="none" strike="noStrike" dirty="0">
                        <a:solidFill>
                          <a:srgbClr val="000000"/>
                        </a:solidFill>
                        <a:effectLst/>
                        <a:latin typeface="+mn-lt"/>
                      </a:endParaRPr>
                    </a:p>
                  </a:txBody>
                  <a:tcPr marL="0" marR="0" marT="0" marB="0" anchor="ctr"/>
                </a:tc>
                <a:tc>
                  <a:txBody>
                    <a:bodyPr/>
                    <a:lstStyle/>
                    <a:p>
                      <a:pPr algn="ctr" fontAlgn="ctr"/>
                      <a:endParaRPr lang="en-GB" sz="1200" b="0" i="0" u="none" strike="noStrike" dirty="0">
                        <a:solidFill>
                          <a:srgbClr val="000000"/>
                        </a:solidFill>
                        <a:effectLst/>
                        <a:latin typeface="+mn-lt"/>
                      </a:endParaRPr>
                    </a:p>
                  </a:txBody>
                  <a:tcPr marL="0" marR="0" marT="0" marB="0" anchor="ctr"/>
                </a:tc>
                <a:extLst>
                  <a:ext uri="{0D108BD9-81ED-4DB2-BD59-A6C34878D82A}">
                    <a16:rowId xmlns:a16="http://schemas.microsoft.com/office/drawing/2014/main" val="3761471682"/>
                  </a:ext>
                </a:extLst>
              </a:tr>
              <a:tr h="167090">
                <a:tc>
                  <a:txBody>
                    <a:bodyPr/>
                    <a:lstStyle/>
                    <a:p>
                      <a:pPr algn="l" fontAlgn="b"/>
                      <a:r>
                        <a:rPr lang="en-GB" sz="1200" b="1" u="none" strike="noStrike" dirty="0">
                          <a:effectLst/>
                          <a:latin typeface="+mn-lt"/>
                        </a:rPr>
                        <a:t>Sub total income changes</a:t>
                      </a:r>
                      <a:endParaRPr lang="en-GB" sz="1200" b="1" i="0" u="none" strike="noStrike" dirty="0">
                        <a:solidFill>
                          <a:srgbClr val="000000"/>
                        </a:solidFill>
                        <a:effectLst/>
                        <a:latin typeface="+mn-lt"/>
                      </a:endParaRPr>
                    </a:p>
                  </a:txBody>
                  <a:tcPr marL="0" marR="0" marT="0" marB="0" anchor="b"/>
                </a:tc>
                <a:tc>
                  <a:txBody>
                    <a:bodyPr/>
                    <a:lstStyle/>
                    <a:p>
                      <a:pPr algn="ctr" fontAlgn="ctr"/>
                      <a:r>
                        <a:rPr lang="en-GB" sz="1200" b="1" u="none" strike="noStrike" dirty="0">
                          <a:effectLst/>
                          <a:latin typeface="+mn-lt"/>
                        </a:rPr>
                        <a:t>-7.3</a:t>
                      </a:r>
                      <a:endParaRPr lang="en-GB" sz="1200" b="1" i="0" u="none" strike="noStrike" dirty="0">
                        <a:solidFill>
                          <a:srgbClr val="000000"/>
                        </a:solidFill>
                        <a:effectLst/>
                        <a:latin typeface="+mn-lt"/>
                      </a:endParaRPr>
                    </a:p>
                  </a:txBody>
                  <a:tcPr marL="0" marR="0" marT="0" marB="0" anchor="ctr"/>
                </a:tc>
                <a:tc>
                  <a:txBody>
                    <a:bodyPr/>
                    <a:lstStyle/>
                    <a:p>
                      <a:pPr algn="ctr" fontAlgn="ctr"/>
                      <a:r>
                        <a:rPr lang="en-GB" sz="1200" b="1" u="none" strike="noStrike" dirty="0">
                          <a:effectLst/>
                          <a:latin typeface="+mn-lt"/>
                        </a:rPr>
                        <a:t>-7.9</a:t>
                      </a:r>
                      <a:endParaRPr lang="en-GB" sz="1200" b="1" i="0" u="none" strike="noStrike" dirty="0">
                        <a:solidFill>
                          <a:srgbClr val="000000"/>
                        </a:solidFill>
                        <a:effectLst/>
                        <a:latin typeface="+mn-lt"/>
                      </a:endParaRPr>
                    </a:p>
                  </a:txBody>
                  <a:tcPr marL="0" marR="0" marT="0" marB="0" anchor="ctr"/>
                </a:tc>
                <a:tc>
                  <a:txBody>
                    <a:bodyPr/>
                    <a:lstStyle/>
                    <a:p>
                      <a:pPr algn="ctr" fontAlgn="ctr"/>
                      <a:r>
                        <a:rPr lang="en-GB" sz="1200" b="1" u="none" strike="noStrike" dirty="0">
                          <a:effectLst/>
                          <a:latin typeface="+mn-lt"/>
                        </a:rPr>
                        <a:t>-15.2</a:t>
                      </a:r>
                      <a:endParaRPr lang="en-GB" sz="1200" b="1" i="0" u="none" strike="noStrike" dirty="0">
                        <a:solidFill>
                          <a:srgbClr val="000000"/>
                        </a:solidFill>
                        <a:effectLst/>
                        <a:latin typeface="+mn-lt"/>
                      </a:endParaRPr>
                    </a:p>
                  </a:txBody>
                  <a:tcPr marL="0" marR="0" marT="0" marB="0" anchor="ctr"/>
                </a:tc>
                <a:tc>
                  <a:txBody>
                    <a:bodyPr/>
                    <a:lstStyle/>
                    <a:p>
                      <a:pPr algn="ctr" fontAlgn="ctr"/>
                      <a:endParaRPr lang="en-GB" sz="1200" b="1" i="0" u="none" strike="noStrike" dirty="0">
                        <a:solidFill>
                          <a:srgbClr val="000000"/>
                        </a:solidFill>
                        <a:effectLst/>
                        <a:latin typeface="+mn-lt"/>
                      </a:endParaRPr>
                    </a:p>
                  </a:txBody>
                  <a:tcPr marL="0" marR="0" marT="0" marB="0" anchor="ctr"/>
                </a:tc>
                <a:extLst>
                  <a:ext uri="{0D108BD9-81ED-4DB2-BD59-A6C34878D82A}">
                    <a16:rowId xmlns:a16="http://schemas.microsoft.com/office/drawing/2014/main" val="2470178669"/>
                  </a:ext>
                </a:extLst>
              </a:tr>
            </a:tbl>
          </a:graphicData>
        </a:graphic>
      </p:graphicFrame>
    </p:spTree>
    <p:extLst>
      <p:ext uri="{BB962C8B-B14F-4D97-AF65-F5344CB8AC3E}">
        <p14:creationId xmlns:p14="http://schemas.microsoft.com/office/powerpoint/2010/main" val="2629214738"/>
      </p:ext>
    </p:extLst>
  </p:cSld>
  <p:clrMapOvr>
    <a:masterClrMapping/>
  </p:clrMapOvr>
</p:sld>
</file>

<file path=ppt/theme/theme1.xml><?xml version="1.0" encoding="utf-8"?>
<a:theme xmlns:a="http://schemas.openxmlformats.org/drawingml/2006/main" name="1_Office Theme">
  <a:themeElements>
    <a:clrScheme name="NHS Wales">
      <a:dk1>
        <a:srgbClr val="005EB8"/>
      </a:dk1>
      <a:lt1>
        <a:sysClr val="window" lastClr="FFFFFF"/>
      </a:lt1>
      <a:dk2>
        <a:srgbClr val="005EB8"/>
      </a:dk2>
      <a:lt2>
        <a:srgbClr val="FFFFFF"/>
      </a:lt2>
      <a:accent1>
        <a:srgbClr val="2C3E72"/>
      </a:accent1>
      <a:accent2>
        <a:srgbClr val="B3995D"/>
      </a:accent2>
      <a:accent3>
        <a:srgbClr val="383838"/>
      </a:accent3>
      <a:accent4>
        <a:srgbClr val="6C757D"/>
      </a:accent4>
      <a:accent5>
        <a:srgbClr val="B0483C"/>
      </a:accent5>
      <a:accent6>
        <a:srgbClr val="1E8376"/>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9b811a52-1ccf-4c5c-ad40-34ae811d1956"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2D019B27792E448AD7A75348557AC6F" ma:contentTypeVersion="13" ma:contentTypeDescription="Create a new document." ma:contentTypeScope="" ma:versionID="a9d7c5ce2876197bffab07b08c7b5a6e">
  <xsd:schema xmlns:xsd="http://www.w3.org/2001/XMLSchema" xmlns:xs="http://www.w3.org/2001/XMLSchema" xmlns:p="http://schemas.microsoft.com/office/2006/metadata/properties" xmlns:ns3="9b811a52-1ccf-4c5c-ad40-34ae811d1956" xmlns:ns4="7dc4a77c-70c9-40e7-a2b6-422e24bfc9bc" targetNamespace="http://schemas.microsoft.com/office/2006/metadata/properties" ma:root="true" ma:fieldsID="36fad97e031736c31d31e100a89c8488" ns3:_="" ns4:_="">
    <xsd:import namespace="9b811a52-1ccf-4c5c-ad40-34ae811d1956"/>
    <xsd:import namespace="7dc4a77c-70c9-40e7-a2b6-422e24bfc9bc"/>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KeyPoints" minOccurs="0"/>
                <xsd:element ref="ns3:MediaServiceKeyPoints"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b811a52-1ccf-4c5c-ad40-34ae811d195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_activity" ma:index="20"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dc4a77c-70c9-40e7-a2b6-422e24bfc9bc"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EB1CA96-B88E-4DF2-9CE1-A99B7558EBB7}">
  <ds:schemaRefs>
    <ds:schemaRef ds:uri="http://schemas.microsoft.com/office/infopath/2007/PartnerControls"/>
    <ds:schemaRef ds:uri="http://schemas.microsoft.com/office/2006/documentManagement/types"/>
    <ds:schemaRef ds:uri="http://purl.org/dc/elements/1.1/"/>
    <ds:schemaRef ds:uri="http://schemas.microsoft.com/office/2006/metadata/properties"/>
    <ds:schemaRef ds:uri="http://www.w3.org/XML/1998/namespace"/>
    <ds:schemaRef ds:uri="7dc4a77c-70c9-40e7-a2b6-422e24bfc9bc"/>
    <ds:schemaRef ds:uri="http://purl.org/dc/terms/"/>
    <ds:schemaRef ds:uri="http://schemas.openxmlformats.org/package/2006/metadata/core-properties"/>
    <ds:schemaRef ds:uri="9b811a52-1ccf-4c5c-ad40-34ae811d1956"/>
    <ds:schemaRef ds:uri="http://purl.org/dc/dcmitype/"/>
  </ds:schemaRefs>
</ds:datastoreItem>
</file>

<file path=customXml/itemProps2.xml><?xml version="1.0" encoding="utf-8"?>
<ds:datastoreItem xmlns:ds="http://schemas.openxmlformats.org/officeDocument/2006/customXml" ds:itemID="{4F65B51B-FB73-4FF3-945B-66072FFD23B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b811a52-1ccf-4c5c-ad40-34ae811d1956"/>
    <ds:schemaRef ds:uri="7dc4a77c-70c9-40e7-a2b6-422e24bfc9b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720B00E-C4B8-44D1-A43D-BB73697329B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1623</TotalTime>
  <Words>6086</Words>
  <Application>Microsoft Office PowerPoint</Application>
  <PresentationFormat>Widescreen</PresentationFormat>
  <Paragraphs>1787</Paragraphs>
  <Slides>48</Slides>
  <Notes>29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48</vt:i4>
      </vt:variant>
    </vt:vector>
  </HeadingPairs>
  <TitlesOfParts>
    <vt:vector size="56" baseType="lpstr">
      <vt:lpstr>Arial</vt:lpstr>
      <vt:lpstr>Calibri</vt:lpstr>
      <vt:lpstr>Courier New</vt:lpstr>
      <vt:lpstr>Symbol</vt:lpstr>
      <vt:lpstr>Times New Roman</vt:lpstr>
      <vt:lpstr>Verdana</vt:lpstr>
      <vt:lpstr>Wingdings</vt:lpstr>
      <vt:lpstr>1_Office Theme</vt:lpstr>
      <vt:lpstr>Cwm Taf Morgannwg University Health Board  Planning Performance and Finance Committee Briefing – Integrated Medium Term Plan 2023-2026</vt:lpstr>
      <vt:lpstr>PowerPoint Presentation</vt:lpstr>
      <vt:lpstr>PowerPoint Presentation</vt:lpstr>
      <vt:lpstr>PowerPoint Presentation</vt:lpstr>
      <vt:lpstr>PowerPoint Presentation</vt:lpstr>
      <vt:lpstr>Financial Position &amp; Plan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Care Groups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People</vt:lpstr>
      <vt:lpstr>PowerPoint Presentation</vt:lpstr>
      <vt:lpstr>PowerPoint Presentation</vt:lpstr>
      <vt:lpstr>PowerPoint Presentation</vt:lpstr>
      <vt:lpstr>Digital &amp; Data</vt:lpstr>
      <vt:lpstr>PowerPoint Presentation</vt:lpstr>
      <vt:lpstr>PowerPoint Presentation</vt:lpstr>
      <vt:lpstr>PowerPoint Presentation</vt:lpstr>
      <vt:lpstr>PowerPoint Presentation</vt:lpstr>
    </vt:vector>
  </TitlesOfParts>
  <Company>Cwm Taf Morgannwg University Health Board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Thomas (CTM UHB - Finance)</dc:creator>
  <cp:lastModifiedBy>Elizabeth Beadle (Cwm Taf Morgannwg -  Strategic and Operational Planning)</cp:lastModifiedBy>
  <cp:revision>38</cp:revision>
  <dcterms:created xsi:type="dcterms:W3CDTF">2023-01-16T10:31:21Z</dcterms:created>
  <dcterms:modified xsi:type="dcterms:W3CDTF">2023-02-27T22:53:17Z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0x01010062D019B27792E448AD7A75348557AC6F</vt:lpwstr>
  </property>
</Properties>
</file>