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9"/>
  </p:notesMasterIdLst>
  <p:sldIdLst>
    <p:sldId id="309" r:id="rId5"/>
    <p:sldId id="733" r:id="rId6"/>
    <p:sldId id="735" r:id="rId7"/>
    <p:sldId id="704" r:id="rId8"/>
    <p:sldId id="740" r:id="rId9"/>
    <p:sldId id="741" r:id="rId10"/>
    <p:sldId id="742" r:id="rId11"/>
    <p:sldId id="743" r:id="rId12"/>
    <p:sldId id="744" r:id="rId13"/>
    <p:sldId id="745" r:id="rId14"/>
    <p:sldId id="746" r:id="rId15"/>
    <p:sldId id="747" r:id="rId16"/>
    <p:sldId id="659" r:id="rId17"/>
    <p:sldId id="736" r:id="rId18"/>
    <p:sldId id="286" r:id="rId19"/>
    <p:sldId id="701" r:id="rId20"/>
    <p:sldId id="702" r:id="rId21"/>
    <p:sldId id="675" r:id="rId22"/>
    <p:sldId id="676" r:id="rId23"/>
    <p:sldId id="721" r:id="rId24"/>
    <p:sldId id="680" r:id="rId25"/>
    <p:sldId id="682" r:id="rId26"/>
    <p:sldId id="739" r:id="rId27"/>
    <p:sldId id="737"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lizabeth Beadle (Cwm Taf Morgannwg -  Strategic and Operational Planning)" initials="EB(TM-SaOP" lastIdx="1" clrIdx="0">
    <p:extLst>
      <p:ext uri="{19B8F6BF-5375-455C-9EA6-DF929625EA0E}">
        <p15:presenceInfo xmlns:p15="http://schemas.microsoft.com/office/powerpoint/2012/main" userId="S-1-5-21-978635462-3828570294-627434887-20392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varScale="1">
        <p:scale>
          <a:sx n="104" d="100"/>
          <a:sy n="104" d="100"/>
        </p:scale>
        <p:origin x="1552" y="6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commentAuthors" Target="commentAuthors.xml"/><Relationship Id="rId8" Type="http://schemas.openxmlformats.org/officeDocument/2006/relationships/slide" Target="slides/slide4.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1" i="0" u="none" strike="noStrike" kern="1200" spc="0" baseline="0">
                <a:solidFill>
                  <a:schemeClr val="tx1">
                    <a:lumMod val="65000"/>
                    <a:lumOff val="35000"/>
                  </a:schemeClr>
                </a:solidFill>
                <a:latin typeface="+mn-lt"/>
                <a:ea typeface="+mn-ea"/>
                <a:cs typeface="+mn-cs"/>
              </a:defRPr>
            </a:pPr>
            <a:r>
              <a:rPr lang="en-GB" b="1" dirty="0"/>
              <a:t>4 Hour Ambulance Breach Trajectory</a:t>
            </a:r>
          </a:p>
        </c:rich>
      </c:tx>
      <c:overlay val="0"/>
      <c:spPr>
        <a:noFill/>
        <a:ln>
          <a:noFill/>
        </a:ln>
        <a:effectLst/>
      </c:spPr>
      <c:txPr>
        <a:bodyPr rot="0" spcFirstLastPara="1" vertOverflow="ellipsis" vert="horz" wrap="square" anchor="ctr" anchorCtr="1"/>
        <a:lstStyle/>
        <a:p>
          <a:pPr>
            <a:defRPr sz="144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Sheet3!$E$3</c:f>
              <c:strCache>
                <c:ptCount val="1"/>
                <c:pt idx="0">
                  <c:v>Baseline</c:v>
                </c:pt>
              </c:strCache>
            </c:strRef>
          </c:tx>
          <c:spPr>
            <a:ln w="28575" cap="rnd">
              <a:solidFill>
                <a:schemeClr val="accent1"/>
              </a:solidFill>
              <a:round/>
            </a:ln>
            <a:effectLst/>
          </c:spPr>
          <c:marker>
            <c:symbol val="none"/>
          </c:marker>
          <c:cat>
            <c:numRef>
              <c:f>Sheet3!$D$4:$D$28</c:f>
              <c:numCache>
                <c:formatCode>mmm\-yy</c:formatCode>
                <c:ptCount val="25"/>
                <c:pt idx="0">
                  <c:v>44621</c:v>
                </c:pt>
                <c:pt idx="1">
                  <c:v>44652</c:v>
                </c:pt>
                <c:pt idx="2">
                  <c:v>44682</c:v>
                </c:pt>
                <c:pt idx="3">
                  <c:v>44713</c:v>
                </c:pt>
                <c:pt idx="4">
                  <c:v>44743</c:v>
                </c:pt>
                <c:pt idx="5">
                  <c:v>44774</c:v>
                </c:pt>
                <c:pt idx="6">
                  <c:v>44805</c:v>
                </c:pt>
                <c:pt idx="7">
                  <c:v>44835</c:v>
                </c:pt>
                <c:pt idx="8">
                  <c:v>44866</c:v>
                </c:pt>
                <c:pt idx="9">
                  <c:v>44896</c:v>
                </c:pt>
                <c:pt idx="10">
                  <c:v>44927</c:v>
                </c:pt>
                <c:pt idx="11">
                  <c:v>44958</c:v>
                </c:pt>
                <c:pt idx="12">
                  <c:v>44986</c:v>
                </c:pt>
                <c:pt idx="13">
                  <c:v>45017</c:v>
                </c:pt>
                <c:pt idx="14">
                  <c:v>45047</c:v>
                </c:pt>
                <c:pt idx="15">
                  <c:v>45078</c:v>
                </c:pt>
                <c:pt idx="16">
                  <c:v>45108</c:v>
                </c:pt>
                <c:pt idx="17">
                  <c:v>45139</c:v>
                </c:pt>
                <c:pt idx="18">
                  <c:v>45170</c:v>
                </c:pt>
                <c:pt idx="19">
                  <c:v>45200</c:v>
                </c:pt>
                <c:pt idx="20">
                  <c:v>45231</c:v>
                </c:pt>
                <c:pt idx="21">
                  <c:v>45261</c:v>
                </c:pt>
                <c:pt idx="22">
                  <c:v>45292</c:v>
                </c:pt>
                <c:pt idx="23">
                  <c:v>45323</c:v>
                </c:pt>
                <c:pt idx="24">
                  <c:v>45352</c:v>
                </c:pt>
              </c:numCache>
            </c:numRef>
          </c:cat>
          <c:val>
            <c:numRef>
              <c:f>Sheet3!$E$4:$E$28</c:f>
              <c:numCache>
                <c:formatCode>General</c:formatCode>
                <c:ptCount val="25"/>
                <c:pt idx="0">
                  <c:v>309</c:v>
                </c:pt>
                <c:pt idx="1">
                  <c:v>290</c:v>
                </c:pt>
                <c:pt idx="2">
                  <c:v>270</c:v>
                </c:pt>
                <c:pt idx="3">
                  <c:v>304</c:v>
                </c:pt>
                <c:pt idx="4">
                  <c:v>226</c:v>
                </c:pt>
                <c:pt idx="5">
                  <c:v>185</c:v>
                </c:pt>
                <c:pt idx="6">
                  <c:v>227</c:v>
                </c:pt>
                <c:pt idx="7">
                  <c:v>372</c:v>
                </c:pt>
                <c:pt idx="8">
                  <c:v>292</c:v>
                </c:pt>
                <c:pt idx="9">
                  <c:v>372</c:v>
                </c:pt>
                <c:pt idx="10">
                  <c:v>290</c:v>
                </c:pt>
                <c:pt idx="11">
                  <c:v>151</c:v>
                </c:pt>
                <c:pt idx="12">
                  <c:v>147</c:v>
                </c:pt>
              </c:numCache>
            </c:numRef>
          </c:val>
          <c:smooth val="0"/>
          <c:extLst>
            <c:ext xmlns:c16="http://schemas.microsoft.com/office/drawing/2014/chart" uri="{C3380CC4-5D6E-409C-BE32-E72D297353CC}">
              <c16:uniqueId val="{00000000-85BF-4C80-B089-298BB073E1F8}"/>
            </c:ext>
          </c:extLst>
        </c:ser>
        <c:ser>
          <c:idx val="1"/>
          <c:order val="1"/>
          <c:tx>
            <c:strRef>
              <c:f>Sheet3!$F$3</c:f>
              <c:strCache>
                <c:ptCount val="1"/>
                <c:pt idx="0">
                  <c:v>Linear Forecast</c:v>
                </c:pt>
              </c:strCache>
            </c:strRef>
          </c:tx>
          <c:spPr>
            <a:ln w="28575" cap="rnd">
              <a:solidFill>
                <a:schemeClr val="accent2"/>
              </a:solidFill>
              <a:prstDash val="sysDot"/>
              <a:round/>
            </a:ln>
            <a:effectLst/>
          </c:spPr>
          <c:marker>
            <c:symbol val="none"/>
          </c:marker>
          <c:dPt>
            <c:idx val="13"/>
            <c:marker>
              <c:symbol val="none"/>
            </c:marker>
            <c:bubble3D val="0"/>
            <c:spPr>
              <a:ln w="28575" cap="rnd">
                <a:solidFill>
                  <a:schemeClr val="accent1"/>
                </a:solidFill>
                <a:prstDash val="sysDot"/>
                <a:round/>
              </a:ln>
              <a:effectLst/>
            </c:spPr>
            <c:extLst>
              <c:ext xmlns:c16="http://schemas.microsoft.com/office/drawing/2014/chart" uri="{C3380CC4-5D6E-409C-BE32-E72D297353CC}">
                <c16:uniqueId val="{00000002-85BF-4C80-B089-298BB073E1F8}"/>
              </c:ext>
            </c:extLst>
          </c:dPt>
          <c:cat>
            <c:numRef>
              <c:f>Sheet3!$D$4:$D$28</c:f>
              <c:numCache>
                <c:formatCode>mmm\-yy</c:formatCode>
                <c:ptCount val="25"/>
                <c:pt idx="0">
                  <c:v>44621</c:v>
                </c:pt>
                <c:pt idx="1">
                  <c:v>44652</c:v>
                </c:pt>
                <c:pt idx="2">
                  <c:v>44682</c:v>
                </c:pt>
                <c:pt idx="3">
                  <c:v>44713</c:v>
                </c:pt>
                <c:pt idx="4">
                  <c:v>44743</c:v>
                </c:pt>
                <c:pt idx="5">
                  <c:v>44774</c:v>
                </c:pt>
                <c:pt idx="6">
                  <c:v>44805</c:v>
                </c:pt>
                <c:pt idx="7">
                  <c:v>44835</c:v>
                </c:pt>
                <c:pt idx="8">
                  <c:v>44866</c:v>
                </c:pt>
                <c:pt idx="9">
                  <c:v>44896</c:v>
                </c:pt>
                <c:pt idx="10">
                  <c:v>44927</c:v>
                </c:pt>
                <c:pt idx="11">
                  <c:v>44958</c:v>
                </c:pt>
                <c:pt idx="12">
                  <c:v>44986</c:v>
                </c:pt>
                <c:pt idx="13">
                  <c:v>45017</c:v>
                </c:pt>
                <c:pt idx="14">
                  <c:v>45047</c:v>
                </c:pt>
                <c:pt idx="15">
                  <c:v>45078</c:v>
                </c:pt>
                <c:pt idx="16">
                  <c:v>45108</c:v>
                </c:pt>
                <c:pt idx="17">
                  <c:v>45139</c:v>
                </c:pt>
                <c:pt idx="18">
                  <c:v>45170</c:v>
                </c:pt>
                <c:pt idx="19">
                  <c:v>45200</c:v>
                </c:pt>
                <c:pt idx="20">
                  <c:v>45231</c:v>
                </c:pt>
                <c:pt idx="21">
                  <c:v>45261</c:v>
                </c:pt>
                <c:pt idx="22">
                  <c:v>45292</c:v>
                </c:pt>
                <c:pt idx="23">
                  <c:v>45323</c:v>
                </c:pt>
                <c:pt idx="24">
                  <c:v>45352</c:v>
                </c:pt>
              </c:numCache>
            </c:numRef>
          </c:cat>
          <c:val>
            <c:numRef>
              <c:f>Sheet3!$F$4:$F$28</c:f>
              <c:numCache>
                <c:formatCode>General</c:formatCode>
                <c:ptCount val="25"/>
                <c:pt idx="12" formatCode="0">
                  <c:v>156</c:v>
                </c:pt>
                <c:pt idx="13" formatCode="0">
                  <c:v>300</c:v>
                </c:pt>
                <c:pt idx="14" formatCode="0">
                  <c:v>277.27272727272725</c:v>
                </c:pt>
                <c:pt idx="15" formatCode="0">
                  <c:v>254.54545454545453</c:v>
                </c:pt>
                <c:pt idx="16" formatCode="0">
                  <c:v>231.81818181818181</c:v>
                </c:pt>
                <c:pt idx="17" formatCode="0">
                  <c:v>209.09090909090909</c:v>
                </c:pt>
                <c:pt idx="18" formatCode="0">
                  <c:v>186.36363636363637</c:v>
                </c:pt>
                <c:pt idx="19" formatCode="0">
                  <c:v>163.63636363636365</c:v>
                </c:pt>
                <c:pt idx="20" formatCode="0">
                  <c:v>140.90909090909093</c:v>
                </c:pt>
                <c:pt idx="21" formatCode="0">
                  <c:v>118.18181818181822</c:v>
                </c:pt>
                <c:pt idx="22" formatCode="0">
                  <c:v>95.454545454545496</c:v>
                </c:pt>
                <c:pt idx="23" formatCode="0">
                  <c:v>72.727272727272776</c:v>
                </c:pt>
                <c:pt idx="24" formatCode="0">
                  <c:v>50.00000000000005</c:v>
                </c:pt>
              </c:numCache>
            </c:numRef>
          </c:val>
          <c:smooth val="0"/>
          <c:extLst>
            <c:ext xmlns:c16="http://schemas.microsoft.com/office/drawing/2014/chart" uri="{C3380CC4-5D6E-409C-BE32-E72D297353CC}">
              <c16:uniqueId val="{00000003-85BF-4C80-B089-298BB073E1F8}"/>
            </c:ext>
          </c:extLst>
        </c:ser>
        <c:ser>
          <c:idx val="2"/>
          <c:order val="2"/>
          <c:tx>
            <c:strRef>
              <c:f>Sheet3!$G$3</c:f>
              <c:strCache>
                <c:ptCount val="1"/>
                <c:pt idx="0">
                  <c:v>Q1 Target</c:v>
                </c:pt>
              </c:strCache>
            </c:strRef>
          </c:tx>
          <c:spPr>
            <a:ln w="28575" cap="rnd">
              <a:solidFill>
                <a:schemeClr val="accent3"/>
              </a:solidFill>
              <a:round/>
            </a:ln>
            <a:effectLst/>
          </c:spPr>
          <c:marker>
            <c:symbol val="none"/>
          </c:marker>
          <c:cat>
            <c:numRef>
              <c:f>Sheet3!$D$4:$D$28</c:f>
              <c:numCache>
                <c:formatCode>mmm\-yy</c:formatCode>
                <c:ptCount val="25"/>
                <c:pt idx="0">
                  <c:v>44621</c:v>
                </c:pt>
                <c:pt idx="1">
                  <c:v>44652</c:v>
                </c:pt>
                <c:pt idx="2">
                  <c:v>44682</c:v>
                </c:pt>
                <c:pt idx="3">
                  <c:v>44713</c:v>
                </c:pt>
                <c:pt idx="4">
                  <c:v>44743</c:v>
                </c:pt>
                <c:pt idx="5">
                  <c:v>44774</c:v>
                </c:pt>
                <c:pt idx="6">
                  <c:v>44805</c:v>
                </c:pt>
                <c:pt idx="7">
                  <c:v>44835</c:v>
                </c:pt>
                <c:pt idx="8">
                  <c:v>44866</c:v>
                </c:pt>
                <c:pt idx="9">
                  <c:v>44896</c:v>
                </c:pt>
                <c:pt idx="10">
                  <c:v>44927</c:v>
                </c:pt>
                <c:pt idx="11">
                  <c:v>44958</c:v>
                </c:pt>
                <c:pt idx="12">
                  <c:v>44986</c:v>
                </c:pt>
                <c:pt idx="13">
                  <c:v>45017</c:v>
                </c:pt>
                <c:pt idx="14">
                  <c:v>45047</c:v>
                </c:pt>
                <c:pt idx="15">
                  <c:v>45078</c:v>
                </c:pt>
                <c:pt idx="16">
                  <c:v>45108</c:v>
                </c:pt>
                <c:pt idx="17">
                  <c:v>45139</c:v>
                </c:pt>
                <c:pt idx="18">
                  <c:v>45170</c:v>
                </c:pt>
                <c:pt idx="19">
                  <c:v>45200</c:v>
                </c:pt>
                <c:pt idx="20">
                  <c:v>45231</c:v>
                </c:pt>
                <c:pt idx="21">
                  <c:v>45261</c:v>
                </c:pt>
                <c:pt idx="22">
                  <c:v>45292</c:v>
                </c:pt>
                <c:pt idx="23">
                  <c:v>45323</c:v>
                </c:pt>
                <c:pt idx="24">
                  <c:v>45352</c:v>
                </c:pt>
              </c:numCache>
            </c:numRef>
          </c:cat>
          <c:val>
            <c:numRef>
              <c:f>Sheet3!$G$4:$G$28</c:f>
              <c:numCache>
                <c:formatCode>General</c:formatCode>
                <c:ptCount val="25"/>
                <c:pt idx="13" formatCode="0">
                  <c:v>250</c:v>
                </c:pt>
                <c:pt idx="14" formatCode="0">
                  <c:v>250</c:v>
                </c:pt>
                <c:pt idx="15" formatCode="0">
                  <c:v>250</c:v>
                </c:pt>
              </c:numCache>
            </c:numRef>
          </c:val>
          <c:smooth val="0"/>
          <c:extLst>
            <c:ext xmlns:c16="http://schemas.microsoft.com/office/drawing/2014/chart" uri="{C3380CC4-5D6E-409C-BE32-E72D297353CC}">
              <c16:uniqueId val="{00000004-85BF-4C80-B089-298BB073E1F8}"/>
            </c:ext>
          </c:extLst>
        </c:ser>
        <c:ser>
          <c:idx val="3"/>
          <c:order val="3"/>
          <c:tx>
            <c:strRef>
              <c:f>Sheet3!$H$3</c:f>
              <c:strCache>
                <c:ptCount val="1"/>
                <c:pt idx="0">
                  <c:v>Q2 Target</c:v>
                </c:pt>
              </c:strCache>
            </c:strRef>
          </c:tx>
          <c:spPr>
            <a:ln w="28575" cap="rnd">
              <a:solidFill>
                <a:schemeClr val="accent4"/>
              </a:solidFill>
              <a:round/>
            </a:ln>
            <a:effectLst/>
          </c:spPr>
          <c:marker>
            <c:symbol val="none"/>
          </c:marker>
          <c:cat>
            <c:numRef>
              <c:f>Sheet3!$D$4:$D$28</c:f>
              <c:numCache>
                <c:formatCode>mmm\-yy</c:formatCode>
                <c:ptCount val="25"/>
                <c:pt idx="0">
                  <c:v>44621</c:v>
                </c:pt>
                <c:pt idx="1">
                  <c:v>44652</c:v>
                </c:pt>
                <c:pt idx="2">
                  <c:v>44682</c:v>
                </c:pt>
                <c:pt idx="3">
                  <c:v>44713</c:v>
                </c:pt>
                <c:pt idx="4">
                  <c:v>44743</c:v>
                </c:pt>
                <c:pt idx="5">
                  <c:v>44774</c:v>
                </c:pt>
                <c:pt idx="6">
                  <c:v>44805</c:v>
                </c:pt>
                <c:pt idx="7">
                  <c:v>44835</c:v>
                </c:pt>
                <c:pt idx="8">
                  <c:v>44866</c:v>
                </c:pt>
                <c:pt idx="9">
                  <c:v>44896</c:v>
                </c:pt>
                <c:pt idx="10">
                  <c:v>44927</c:v>
                </c:pt>
                <c:pt idx="11">
                  <c:v>44958</c:v>
                </c:pt>
                <c:pt idx="12">
                  <c:v>44986</c:v>
                </c:pt>
                <c:pt idx="13">
                  <c:v>45017</c:v>
                </c:pt>
                <c:pt idx="14">
                  <c:v>45047</c:v>
                </c:pt>
                <c:pt idx="15">
                  <c:v>45078</c:v>
                </c:pt>
                <c:pt idx="16">
                  <c:v>45108</c:v>
                </c:pt>
                <c:pt idx="17">
                  <c:v>45139</c:v>
                </c:pt>
                <c:pt idx="18">
                  <c:v>45170</c:v>
                </c:pt>
                <c:pt idx="19">
                  <c:v>45200</c:v>
                </c:pt>
                <c:pt idx="20">
                  <c:v>45231</c:v>
                </c:pt>
                <c:pt idx="21">
                  <c:v>45261</c:v>
                </c:pt>
                <c:pt idx="22">
                  <c:v>45292</c:v>
                </c:pt>
                <c:pt idx="23">
                  <c:v>45323</c:v>
                </c:pt>
                <c:pt idx="24">
                  <c:v>45352</c:v>
                </c:pt>
              </c:numCache>
            </c:numRef>
          </c:cat>
          <c:val>
            <c:numRef>
              <c:f>Sheet3!$H$4:$H$28</c:f>
              <c:numCache>
                <c:formatCode>General</c:formatCode>
                <c:ptCount val="25"/>
                <c:pt idx="16" formatCode="0">
                  <c:v>170</c:v>
                </c:pt>
                <c:pt idx="17" formatCode="0">
                  <c:v>170</c:v>
                </c:pt>
                <c:pt idx="18" formatCode="0">
                  <c:v>170</c:v>
                </c:pt>
              </c:numCache>
            </c:numRef>
          </c:val>
          <c:smooth val="0"/>
          <c:extLst>
            <c:ext xmlns:c16="http://schemas.microsoft.com/office/drawing/2014/chart" uri="{C3380CC4-5D6E-409C-BE32-E72D297353CC}">
              <c16:uniqueId val="{00000005-85BF-4C80-B089-298BB073E1F8}"/>
            </c:ext>
          </c:extLst>
        </c:ser>
        <c:ser>
          <c:idx val="4"/>
          <c:order val="4"/>
          <c:tx>
            <c:strRef>
              <c:f>Sheet3!$I$3</c:f>
              <c:strCache>
                <c:ptCount val="1"/>
                <c:pt idx="0">
                  <c:v>Q3 Target</c:v>
                </c:pt>
              </c:strCache>
            </c:strRef>
          </c:tx>
          <c:spPr>
            <a:ln w="28575" cap="rnd">
              <a:solidFill>
                <a:schemeClr val="accent5"/>
              </a:solidFill>
              <a:round/>
            </a:ln>
            <a:effectLst/>
          </c:spPr>
          <c:marker>
            <c:symbol val="none"/>
          </c:marker>
          <c:cat>
            <c:numRef>
              <c:f>Sheet3!$D$4:$D$28</c:f>
              <c:numCache>
                <c:formatCode>mmm\-yy</c:formatCode>
                <c:ptCount val="25"/>
                <c:pt idx="0">
                  <c:v>44621</c:v>
                </c:pt>
                <c:pt idx="1">
                  <c:v>44652</c:v>
                </c:pt>
                <c:pt idx="2">
                  <c:v>44682</c:v>
                </c:pt>
                <c:pt idx="3">
                  <c:v>44713</c:v>
                </c:pt>
                <c:pt idx="4">
                  <c:v>44743</c:v>
                </c:pt>
                <c:pt idx="5">
                  <c:v>44774</c:v>
                </c:pt>
                <c:pt idx="6">
                  <c:v>44805</c:v>
                </c:pt>
                <c:pt idx="7">
                  <c:v>44835</c:v>
                </c:pt>
                <c:pt idx="8">
                  <c:v>44866</c:v>
                </c:pt>
                <c:pt idx="9">
                  <c:v>44896</c:v>
                </c:pt>
                <c:pt idx="10">
                  <c:v>44927</c:v>
                </c:pt>
                <c:pt idx="11">
                  <c:v>44958</c:v>
                </c:pt>
                <c:pt idx="12">
                  <c:v>44986</c:v>
                </c:pt>
                <c:pt idx="13">
                  <c:v>45017</c:v>
                </c:pt>
                <c:pt idx="14">
                  <c:v>45047</c:v>
                </c:pt>
                <c:pt idx="15">
                  <c:v>45078</c:v>
                </c:pt>
                <c:pt idx="16">
                  <c:v>45108</c:v>
                </c:pt>
                <c:pt idx="17">
                  <c:v>45139</c:v>
                </c:pt>
                <c:pt idx="18">
                  <c:v>45170</c:v>
                </c:pt>
                <c:pt idx="19">
                  <c:v>45200</c:v>
                </c:pt>
                <c:pt idx="20">
                  <c:v>45231</c:v>
                </c:pt>
                <c:pt idx="21">
                  <c:v>45261</c:v>
                </c:pt>
                <c:pt idx="22">
                  <c:v>45292</c:v>
                </c:pt>
                <c:pt idx="23">
                  <c:v>45323</c:v>
                </c:pt>
                <c:pt idx="24">
                  <c:v>45352</c:v>
                </c:pt>
              </c:numCache>
            </c:numRef>
          </c:cat>
          <c:val>
            <c:numRef>
              <c:f>Sheet3!$I$4:$I$28</c:f>
              <c:numCache>
                <c:formatCode>General</c:formatCode>
                <c:ptCount val="25"/>
                <c:pt idx="19" formatCode="0">
                  <c:v>120</c:v>
                </c:pt>
                <c:pt idx="20" formatCode="0">
                  <c:v>120</c:v>
                </c:pt>
                <c:pt idx="21" formatCode="0">
                  <c:v>120</c:v>
                </c:pt>
              </c:numCache>
            </c:numRef>
          </c:val>
          <c:smooth val="0"/>
          <c:extLst>
            <c:ext xmlns:c16="http://schemas.microsoft.com/office/drawing/2014/chart" uri="{C3380CC4-5D6E-409C-BE32-E72D297353CC}">
              <c16:uniqueId val="{00000006-85BF-4C80-B089-298BB073E1F8}"/>
            </c:ext>
          </c:extLst>
        </c:ser>
        <c:ser>
          <c:idx val="5"/>
          <c:order val="5"/>
          <c:tx>
            <c:strRef>
              <c:f>Sheet3!$J$3</c:f>
              <c:strCache>
                <c:ptCount val="1"/>
                <c:pt idx="0">
                  <c:v>Q4 Target</c:v>
                </c:pt>
              </c:strCache>
            </c:strRef>
          </c:tx>
          <c:spPr>
            <a:ln w="28575" cap="rnd">
              <a:solidFill>
                <a:schemeClr val="accent6"/>
              </a:solidFill>
              <a:round/>
            </a:ln>
            <a:effectLst/>
          </c:spPr>
          <c:marker>
            <c:symbol val="none"/>
          </c:marker>
          <c:cat>
            <c:numRef>
              <c:f>Sheet3!$D$4:$D$28</c:f>
              <c:numCache>
                <c:formatCode>mmm\-yy</c:formatCode>
                <c:ptCount val="25"/>
                <c:pt idx="0">
                  <c:v>44621</c:v>
                </c:pt>
                <c:pt idx="1">
                  <c:v>44652</c:v>
                </c:pt>
                <c:pt idx="2">
                  <c:v>44682</c:v>
                </c:pt>
                <c:pt idx="3">
                  <c:v>44713</c:v>
                </c:pt>
                <c:pt idx="4">
                  <c:v>44743</c:v>
                </c:pt>
                <c:pt idx="5">
                  <c:v>44774</c:v>
                </c:pt>
                <c:pt idx="6">
                  <c:v>44805</c:v>
                </c:pt>
                <c:pt idx="7">
                  <c:v>44835</c:v>
                </c:pt>
                <c:pt idx="8">
                  <c:v>44866</c:v>
                </c:pt>
                <c:pt idx="9">
                  <c:v>44896</c:v>
                </c:pt>
                <c:pt idx="10">
                  <c:v>44927</c:v>
                </c:pt>
                <c:pt idx="11">
                  <c:v>44958</c:v>
                </c:pt>
                <c:pt idx="12">
                  <c:v>44986</c:v>
                </c:pt>
                <c:pt idx="13">
                  <c:v>45017</c:v>
                </c:pt>
                <c:pt idx="14">
                  <c:v>45047</c:v>
                </c:pt>
                <c:pt idx="15">
                  <c:v>45078</c:v>
                </c:pt>
                <c:pt idx="16">
                  <c:v>45108</c:v>
                </c:pt>
                <c:pt idx="17">
                  <c:v>45139</c:v>
                </c:pt>
                <c:pt idx="18">
                  <c:v>45170</c:v>
                </c:pt>
                <c:pt idx="19">
                  <c:v>45200</c:v>
                </c:pt>
                <c:pt idx="20">
                  <c:v>45231</c:v>
                </c:pt>
                <c:pt idx="21">
                  <c:v>45261</c:v>
                </c:pt>
                <c:pt idx="22">
                  <c:v>45292</c:v>
                </c:pt>
                <c:pt idx="23">
                  <c:v>45323</c:v>
                </c:pt>
                <c:pt idx="24">
                  <c:v>45352</c:v>
                </c:pt>
              </c:numCache>
            </c:numRef>
          </c:cat>
          <c:val>
            <c:numRef>
              <c:f>Sheet3!$J$4:$J$28</c:f>
              <c:numCache>
                <c:formatCode>General</c:formatCode>
                <c:ptCount val="25"/>
                <c:pt idx="22" formatCode="0">
                  <c:v>50</c:v>
                </c:pt>
                <c:pt idx="23" formatCode="0">
                  <c:v>50</c:v>
                </c:pt>
                <c:pt idx="24" formatCode="0">
                  <c:v>50</c:v>
                </c:pt>
              </c:numCache>
            </c:numRef>
          </c:val>
          <c:smooth val="0"/>
          <c:extLst>
            <c:ext xmlns:c16="http://schemas.microsoft.com/office/drawing/2014/chart" uri="{C3380CC4-5D6E-409C-BE32-E72D297353CC}">
              <c16:uniqueId val="{00000007-85BF-4C80-B089-298BB073E1F8}"/>
            </c:ext>
          </c:extLst>
        </c:ser>
        <c:dLbls>
          <c:showLegendKey val="0"/>
          <c:showVal val="0"/>
          <c:showCatName val="0"/>
          <c:showSerName val="0"/>
          <c:showPercent val="0"/>
          <c:showBubbleSize val="0"/>
        </c:dLbls>
        <c:smooth val="0"/>
        <c:axId val="525609600"/>
        <c:axId val="525614176"/>
      </c:lineChart>
      <c:dateAx>
        <c:axId val="525609600"/>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525614176"/>
        <c:crosses val="autoZero"/>
        <c:auto val="1"/>
        <c:lblOffset val="100"/>
        <c:baseTimeUnit val="months"/>
      </c:dateAx>
      <c:valAx>
        <c:axId val="52561417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r>
                  <a:rPr lang="en-GB" sz="1400" b="1" dirty="0"/>
                  <a:t>Number of Ambulances</a:t>
                </a:r>
                <a:r>
                  <a:rPr lang="en-GB" sz="1400" b="1" baseline="0" dirty="0"/>
                  <a:t> conveyed </a:t>
                </a:r>
              </a:p>
              <a:p>
                <a:pPr>
                  <a:defRPr sz="1400" b="1"/>
                </a:pPr>
                <a:r>
                  <a:rPr lang="en-GB" sz="1400" b="1" baseline="0" dirty="0"/>
                  <a:t>wait time over 4 hours</a:t>
                </a:r>
                <a:endParaRPr lang="en-GB" sz="1400" b="1" dirty="0"/>
              </a:p>
            </c:rich>
          </c:tx>
          <c:layout>
            <c:manualLayout>
              <c:xMode val="edge"/>
              <c:yMode val="edge"/>
              <c:x val="7.6318744334309754E-3"/>
              <c:y val="0.19258608625925946"/>
            </c:manualLayout>
          </c:layout>
          <c:overlay val="0"/>
          <c:spPr>
            <a:noFill/>
            <a:ln>
              <a:noFill/>
            </a:ln>
            <a:effectLst/>
          </c:spPr>
          <c:txPr>
            <a:bodyPr rot="-54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5256096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2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00BE2F-1BB4-4E41-9017-D2C5E64E4501}" type="datetimeFigureOut">
              <a:rPr lang="en-GB" smtClean="0"/>
              <a:t>24/05/2023</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699237-7A1B-461A-A11A-3B5E1B77EC10}" type="slidenum">
              <a:rPr lang="en-GB" smtClean="0"/>
              <a:t>‹#›</a:t>
            </a:fld>
            <a:endParaRPr lang="en-GB" dirty="0"/>
          </a:p>
        </p:txBody>
      </p:sp>
    </p:spTree>
    <p:extLst>
      <p:ext uri="{BB962C8B-B14F-4D97-AF65-F5344CB8AC3E}">
        <p14:creationId xmlns:p14="http://schemas.microsoft.com/office/powerpoint/2010/main" val="13435966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04925" y="1143000"/>
            <a:ext cx="9467850" cy="5326063"/>
          </a:xfrm>
        </p:spPr>
      </p:sp>
      <p:sp>
        <p:nvSpPr>
          <p:cNvPr id="3" name="Notes Placeholder 2"/>
          <p:cNvSpPr>
            <a:spLocks noGrp="1"/>
          </p:cNvSpPr>
          <p:nvPr>
            <p:ph type="body" idx="1"/>
          </p:nvPr>
        </p:nvSpPr>
        <p:spPr>
          <a:xfrm>
            <a:off x="685800" y="6788989"/>
            <a:ext cx="5486400" cy="1186131"/>
          </a:xfrm>
        </p:spPr>
        <p:txBody>
          <a:bodyPr/>
          <a:lstStyle/>
          <a:p>
            <a:endParaRPr lang="en-GB"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9500BC-5FEF-43AA-9936-4C9B327BA3C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568466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04925" y="1143000"/>
            <a:ext cx="9467850" cy="5326063"/>
          </a:xfrm>
        </p:spPr>
      </p:sp>
      <p:sp>
        <p:nvSpPr>
          <p:cNvPr id="3" name="Notes Placeholder 2"/>
          <p:cNvSpPr>
            <a:spLocks noGrp="1"/>
          </p:cNvSpPr>
          <p:nvPr>
            <p:ph type="body" idx="1"/>
          </p:nvPr>
        </p:nvSpPr>
        <p:spPr>
          <a:xfrm>
            <a:off x="685800" y="6788989"/>
            <a:ext cx="5486400" cy="1186131"/>
          </a:xfrm>
        </p:spPr>
        <p:txBody>
          <a:bodyPr/>
          <a:lstStyle/>
          <a:p>
            <a:endParaRPr lang="en-GB"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9500BC-5FEF-43AA-9936-4C9B327BA3C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80459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04925" y="1143000"/>
            <a:ext cx="9467850" cy="5326063"/>
          </a:xfrm>
        </p:spPr>
      </p:sp>
      <p:sp>
        <p:nvSpPr>
          <p:cNvPr id="3" name="Notes Placeholder 2"/>
          <p:cNvSpPr>
            <a:spLocks noGrp="1"/>
          </p:cNvSpPr>
          <p:nvPr>
            <p:ph type="body" idx="1"/>
          </p:nvPr>
        </p:nvSpPr>
        <p:spPr>
          <a:xfrm>
            <a:off x="685800" y="6788989"/>
            <a:ext cx="5486400" cy="1186131"/>
          </a:xfrm>
        </p:spPr>
        <p:txBody>
          <a:bodyPr/>
          <a:lstStyle/>
          <a:p>
            <a:endParaRPr lang="en-GB"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9500BC-5FEF-43AA-9936-4C9B327BA3C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31852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04925" y="1143000"/>
            <a:ext cx="9467850" cy="5326063"/>
          </a:xfrm>
        </p:spPr>
      </p:sp>
      <p:sp>
        <p:nvSpPr>
          <p:cNvPr id="3" name="Notes Placeholder 2"/>
          <p:cNvSpPr>
            <a:spLocks noGrp="1"/>
          </p:cNvSpPr>
          <p:nvPr>
            <p:ph type="body" idx="1"/>
          </p:nvPr>
        </p:nvSpPr>
        <p:spPr>
          <a:xfrm>
            <a:off x="685800" y="6788989"/>
            <a:ext cx="5486400" cy="1186131"/>
          </a:xfrm>
        </p:spPr>
        <p:txBody>
          <a:bodyPr/>
          <a:lstStyle/>
          <a:p>
            <a:endParaRPr lang="en-GB"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9500BC-5FEF-43AA-9936-4C9B327BA3C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39693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04925" y="1143000"/>
            <a:ext cx="9467850" cy="5326063"/>
          </a:xfrm>
        </p:spPr>
      </p:sp>
      <p:sp>
        <p:nvSpPr>
          <p:cNvPr id="3" name="Notes Placeholder 2"/>
          <p:cNvSpPr>
            <a:spLocks noGrp="1"/>
          </p:cNvSpPr>
          <p:nvPr>
            <p:ph type="body" idx="1"/>
          </p:nvPr>
        </p:nvSpPr>
        <p:spPr>
          <a:xfrm>
            <a:off x="685800" y="6788989"/>
            <a:ext cx="5486400" cy="1186131"/>
          </a:xfrm>
        </p:spPr>
        <p:txBody>
          <a:bodyPr/>
          <a:lstStyle/>
          <a:p>
            <a:endParaRPr lang="en-GB"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9500BC-5FEF-43AA-9936-4C9B327BA3C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61153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04925" y="1143000"/>
            <a:ext cx="9467850" cy="5326063"/>
          </a:xfrm>
        </p:spPr>
      </p:sp>
      <p:sp>
        <p:nvSpPr>
          <p:cNvPr id="3" name="Notes Placeholder 2"/>
          <p:cNvSpPr>
            <a:spLocks noGrp="1"/>
          </p:cNvSpPr>
          <p:nvPr>
            <p:ph type="body" idx="1"/>
          </p:nvPr>
        </p:nvSpPr>
        <p:spPr>
          <a:xfrm>
            <a:off x="685800" y="6788989"/>
            <a:ext cx="5486400" cy="1186131"/>
          </a:xfrm>
        </p:spPr>
        <p:txBody>
          <a:bodyPr/>
          <a:lstStyle/>
          <a:p>
            <a:endParaRPr lang="en-GB"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9500BC-5FEF-43AA-9936-4C9B327BA3C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173521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04925" y="1143000"/>
            <a:ext cx="9467850" cy="5326063"/>
          </a:xfrm>
        </p:spPr>
      </p:sp>
      <p:sp>
        <p:nvSpPr>
          <p:cNvPr id="3" name="Notes Placeholder 2"/>
          <p:cNvSpPr>
            <a:spLocks noGrp="1"/>
          </p:cNvSpPr>
          <p:nvPr>
            <p:ph type="body" idx="1"/>
          </p:nvPr>
        </p:nvSpPr>
        <p:spPr>
          <a:xfrm>
            <a:off x="685800" y="6788989"/>
            <a:ext cx="5486400" cy="1186131"/>
          </a:xfrm>
        </p:spPr>
        <p:txBody>
          <a:bodyPr/>
          <a:lstStyle/>
          <a:p>
            <a:endParaRPr lang="en-GB"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9500BC-5FEF-43AA-9936-4C9B327BA3C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093432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04925" y="1143000"/>
            <a:ext cx="9467850" cy="5326063"/>
          </a:xfrm>
        </p:spPr>
      </p:sp>
      <p:sp>
        <p:nvSpPr>
          <p:cNvPr id="3" name="Notes Placeholder 2"/>
          <p:cNvSpPr>
            <a:spLocks noGrp="1"/>
          </p:cNvSpPr>
          <p:nvPr>
            <p:ph type="body" idx="1"/>
          </p:nvPr>
        </p:nvSpPr>
        <p:spPr>
          <a:xfrm>
            <a:off x="685800" y="6788989"/>
            <a:ext cx="5486400" cy="1186131"/>
          </a:xfrm>
        </p:spPr>
        <p:txBody>
          <a:bodyPr/>
          <a:lstStyle/>
          <a:p>
            <a:endParaRPr lang="en-GB"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9500BC-5FEF-43AA-9936-4C9B327BA3C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66169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04925" y="1143000"/>
            <a:ext cx="9467850" cy="5326063"/>
          </a:xfrm>
        </p:spPr>
      </p:sp>
      <p:sp>
        <p:nvSpPr>
          <p:cNvPr id="3" name="Notes Placeholder 2"/>
          <p:cNvSpPr>
            <a:spLocks noGrp="1"/>
          </p:cNvSpPr>
          <p:nvPr>
            <p:ph type="body" idx="1"/>
          </p:nvPr>
        </p:nvSpPr>
        <p:spPr>
          <a:xfrm>
            <a:off x="685800" y="6788989"/>
            <a:ext cx="5486400" cy="1186131"/>
          </a:xfrm>
        </p:spPr>
        <p:txBody>
          <a:bodyPr/>
          <a:lstStyle/>
          <a:p>
            <a:endParaRPr lang="en-GB"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9500BC-5FEF-43AA-9936-4C9B327BA3C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97501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9500BC-5FEF-43AA-9936-4C9B327BA3C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35900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04925" y="1143000"/>
            <a:ext cx="9467850" cy="5326063"/>
          </a:xfrm>
        </p:spPr>
      </p:sp>
      <p:sp>
        <p:nvSpPr>
          <p:cNvPr id="3" name="Notes Placeholder 2"/>
          <p:cNvSpPr>
            <a:spLocks noGrp="1"/>
          </p:cNvSpPr>
          <p:nvPr>
            <p:ph type="body" idx="1"/>
          </p:nvPr>
        </p:nvSpPr>
        <p:spPr>
          <a:xfrm>
            <a:off x="685800" y="6788989"/>
            <a:ext cx="5486400" cy="1186131"/>
          </a:xfrm>
        </p:spPr>
        <p:txBody>
          <a:bodyPr/>
          <a:lstStyle/>
          <a:p>
            <a:endParaRPr lang="en-GB"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9500BC-5FEF-43AA-9936-4C9B327BA3C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56523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04925" y="1143000"/>
            <a:ext cx="9467850" cy="5326063"/>
          </a:xfrm>
        </p:spPr>
      </p:sp>
      <p:sp>
        <p:nvSpPr>
          <p:cNvPr id="3" name="Notes Placeholder 2"/>
          <p:cNvSpPr>
            <a:spLocks noGrp="1"/>
          </p:cNvSpPr>
          <p:nvPr>
            <p:ph type="body" idx="1"/>
          </p:nvPr>
        </p:nvSpPr>
        <p:spPr>
          <a:xfrm>
            <a:off x="685800" y="6788989"/>
            <a:ext cx="5486400" cy="1186131"/>
          </a:xfrm>
        </p:spPr>
        <p:txBody>
          <a:bodyPr/>
          <a:lstStyle/>
          <a:p>
            <a:endParaRPr lang="en-GB"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9500BC-5FEF-43AA-9936-4C9B327BA3C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87103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04925" y="1143000"/>
            <a:ext cx="9467850" cy="5326063"/>
          </a:xfrm>
        </p:spPr>
      </p:sp>
      <p:sp>
        <p:nvSpPr>
          <p:cNvPr id="3" name="Notes Placeholder 2"/>
          <p:cNvSpPr>
            <a:spLocks noGrp="1"/>
          </p:cNvSpPr>
          <p:nvPr>
            <p:ph type="body" idx="1"/>
          </p:nvPr>
        </p:nvSpPr>
        <p:spPr>
          <a:xfrm>
            <a:off x="685800" y="6788989"/>
            <a:ext cx="5486400" cy="1186131"/>
          </a:xfrm>
        </p:spPr>
        <p:txBody>
          <a:bodyPr/>
          <a:lstStyle/>
          <a:p>
            <a:endParaRPr lang="en-GB"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9500BC-5FEF-43AA-9936-4C9B327BA3C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33324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04925" y="1143000"/>
            <a:ext cx="9467850" cy="5326063"/>
          </a:xfrm>
        </p:spPr>
      </p:sp>
      <p:sp>
        <p:nvSpPr>
          <p:cNvPr id="3" name="Notes Placeholder 2"/>
          <p:cNvSpPr>
            <a:spLocks noGrp="1"/>
          </p:cNvSpPr>
          <p:nvPr>
            <p:ph type="body" idx="1"/>
          </p:nvPr>
        </p:nvSpPr>
        <p:spPr>
          <a:xfrm>
            <a:off x="685800" y="6788989"/>
            <a:ext cx="5486400" cy="1186131"/>
          </a:xfrm>
        </p:spPr>
        <p:txBody>
          <a:bodyPr/>
          <a:lstStyle/>
          <a:p>
            <a:endParaRPr lang="en-GB"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9500BC-5FEF-43AA-9936-4C9B327BA3C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27690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04925" y="1143000"/>
            <a:ext cx="9467850" cy="5326063"/>
          </a:xfrm>
        </p:spPr>
      </p:sp>
      <p:sp>
        <p:nvSpPr>
          <p:cNvPr id="3" name="Notes Placeholder 2"/>
          <p:cNvSpPr>
            <a:spLocks noGrp="1"/>
          </p:cNvSpPr>
          <p:nvPr>
            <p:ph type="body" idx="1"/>
          </p:nvPr>
        </p:nvSpPr>
        <p:spPr>
          <a:xfrm>
            <a:off x="685800" y="6788989"/>
            <a:ext cx="5486400" cy="1186131"/>
          </a:xfrm>
        </p:spPr>
        <p:txBody>
          <a:bodyPr/>
          <a:lstStyle/>
          <a:p>
            <a:endParaRPr lang="en-GB"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9500BC-5FEF-43AA-9936-4C9B327BA3C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049205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image" Target="../media/image8.png"/><Relationship Id="rId7" Type="http://schemas.openxmlformats.org/officeDocument/2006/relationships/image" Target="../media/image4.jpe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3.jpeg"/><Relationship Id="rId5" Type="http://schemas.openxmlformats.org/officeDocument/2006/relationships/image" Target="../media/image2.jpeg"/><Relationship Id="rId4" Type="http://schemas.openxmlformats.org/officeDocument/2006/relationships/image" Target="../media/image1.jpe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4.jpe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3.jpeg"/><Relationship Id="rId5" Type="http://schemas.openxmlformats.org/officeDocument/2006/relationships/image" Target="../media/image2.jpeg"/><Relationship Id="rId4" Type="http://schemas.openxmlformats.org/officeDocument/2006/relationships/image" Target="../media/image1.jpe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5.jpe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3.jpeg"/><Relationship Id="rId5" Type="http://schemas.openxmlformats.org/officeDocument/2006/relationships/image" Target="../media/image2.jpeg"/><Relationship Id="rId4" Type="http://schemas.openxmlformats.org/officeDocument/2006/relationships/image" Target="../media/image1.jpe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rgbClr val="2C429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2" name="Title 1"/>
          <p:cNvSpPr>
            <a:spLocks noGrp="1"/>
          </p:cNvSpPr>
          <p:nvPr>
            <p:ph type="ctrTitle"/>
          </p:nvPr>
        </p:nvSpPr>
        <p:spPr>
          <a:xfrm>
            <a:off x="744000" y="2132857"/>
            <a:ext cx="10178197" cy="2084543"/>
          </a:xfrm>
          <a:ln>
            <a:noFill/>
          </a:ln>
        </p:spPr>
        <p:txBody>
          <a:bodyPr lIns="0" tIns="0" rIns="0" bIns="0" anchor="t">
            <a:noAutofit/>
          </a:bodyPr>
          <a:lstStyle>
            <a:lvl1pPr algn="l">
              <a:defRPr sz="4500" baseline="0">
                <a:solidFill>
                  <a:schemeClr val="bg1"/>
                </a:solidFill>
                <a:latin typeface="Verdana" panose="020B0604030504040204" pitchFamily="34" charset="0"/>
                <a:ea typeface="Verdana" panose="020B0604030504040204" pitchFamily="34" charset="0"/>
              </a:defRPr>
            </a:lvl1pPr>
          </a:lstStyle>
          <a:p>
            <a:r>
              <a:rPr lang="en-US" dirty="0"/>
              <a:t>Click to edit Master title style</a:t>
            </a:r>
          </a:p>
        </p:txBody>
      </p:sp>
      <p:sp>
        <p:nvSpPr>
          <p:cNvPr id="9" name="TextBox 8"/>
          <p:cNvSpPr txBox="1"/>
          <p:nvPr userDrawn="1"/>
        </p:nvSpPr>
        <p:spPr>
          <a:xfrm>
            <a:off x="8364772" y="6359624"/>
            <a:ext cx="3430645" cy="230832"/>
          </a:xfrm>
          <a:prstGeom prst="rect">
            <a:avLst/>
          </a:prstGeom>
          <a:noFill/>
        </p:spPr>
        <p:txBody>
          <a:bodyPr wrap="square" rtlCol="0">
            <a:spAutoFit/>
          </a:bodyPr>
          <a:lstStyle/>
          <a:p>
            <a:pPr algn="r"/>
            <a:r>
              <a:rPr lang="en-GB" sz="900" dirty="0">
                <a:solidFill>
                  <a:schemeClr val="bg1"/>
                </a:solidFill>
                <a:latin typeface="Verdana" panose="020B0604030504040204" pitchFamily="34" charset="0"/>
                <a:ea typeface="Verdana" panose="020B0604030504040204" pitchFamily="34" charset="0"/>
              </a:rPr>
              <a:t>cwmtafmorgannwg.wales</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7651" y="6051880"/>
            <a:ext cx="1665949" cy="423160"/>
          </a:xfrm>
          <a:prstGeom prst="rect">
            <a:avLst/>
          </a:prstGeom>
        </p:spPr>
      </p:pic>
    </p:spTree>
    <p:extLst>
      <p:ext uri="{BB962C8B-B14F-4D97-AF65-F5344CB8AC3E}">
        <p14:creationId xmlns:p14="http://schemas.microsoft.com/office/powerpoint/2010/main" val="30310514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itle (2 lines) and Two Col Content">
    <p:spTree>
      <p:nvGrpSpPr>
        <p:cNvPr id="1" name=""/>
        <p:cNvGrpSpPr/>
        <p:nvPr/>
      </p:nvGrpSpPr>
      <p:grpSpPr>
        <a:xfrm>
          <a:off x="0" y="0"/>
          <a:ext cx="0" cy="0"/>
          <a:chOff x="0" y="0"/>
          <a:chExt cx="0" cy="0"/>
        </a:xfrm>
      </p:grpSpPr>
      <p:sp>
        <p:nvSpPr>
          <p:cNvPr id="11" name="Slide Number Placeholder 5"/>
          <p:cNvSpPr txBox="1">
            <a:spLocks/>
          </p:cNvSpPr>
          <p:nvPr userDrawn="1"/>
        </p:nvSpPr>
        <p:spPr>
          <a:xfrm>
            <a:off x="0" y="6332680"/>
            <a:ext cx="12192000" cy="525320"/>
          </a:xfrm>
          <a:prstGeom prst="rect">
            <a:avLst/>
          </a:prstGeom>
          <a:solidFill>
            <a:srgbClr val="2C4295"/>
          </a:solidFill>
        </p:spPr>
        <p:txBody>
          <a:bodyPr lIns="0" tIns="0" bIns="0" anchor="ctr"/>
          <a:lstStyle>
            <a:defPPr>
              <a:defRPr lang="en-US"/>
            </a:defPPr>
            <a:lvl1pPr marL="540000" algn="l" defTabSz="914400" rtl="0" eaLnBrk="1" latinLnBrk="0" hangingPunct="1">
              <a:defRPr sz="1200" kern="120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051598E-9D06-4046-8EF2-7702044C4E81}" type="slidenum">
              <a:rPr lang="en-US" smtClean="0">
                <a:solidFill>
                  <a:prstClr val="white"/>
                </a:solidFill>
              </a:rPr>
              <a:pPr/>
              <a:t>‹#›</a:t>
            </a:fld>
            <a:endParaRPr lang="en-US" dirty="0">
              <a:solidFill>
                <a:prstClr val="white"/>
              </a:solidFill>
            </a:endParaRPr>
          </a:p>
        </p:txBody>
      </p:sp>
      <p:sp>
        <p:nvSpPr>
          <p:cNvPr id="2" name="Title 1"/>
          <p:cNvSpPr>
            <a:spLocks noGrp="1"/>
          </p:cNvSpPr>
          <p:nvPr>
            <p:ph type="title"/>
          </p:nvPr>
        </p:nvSpPr>
        <p:spPr>
          <a:xfrm>
            <a:off x="744000" y="1368000"/>
            <a:ext cx="10704000" cy="1188000"/>
          </a:xfrm>
        </p:spPr>
        <p:txBody>
          <a:bodyPr lIns="0" tIns="0" rIns="0" bIns="0" anchor="t" anchorCtr="0"/>
          <a:lstStyle>
            <a:lvl1pPr>
              <a:defRPr>
                <a:latin typeface="Verdana" panose="020B0604030504040204" pitchFamily="34" charset="0"/>
                <a:ea typeface="Verdana" panose="020B0604030504040204" pitchFamily="34" charset="0"/>
              </a:defRPr>
            </a:lvl1pPr>
          </a:lstStyle>
          <a:p>
            <a:r>
              <a:rPr lang="en-US" dirty="0"/>
              <a:t>Click to edit Master title style</a:t>
            </a:r>
          </a:p>
        </p:txBody>
      </p:sp>
      <p:sp>
        <p:nvSpPr>
          <p:cNvPr id="3" name="Content Placeholder 2"/>
          <p:cNvSpPr>
            <a:spLocks noGrp="1"/>
          </p:cNvSpPr>
          <p:nvPr>
            <p:ph sz="half" idx="1"/>
          </p:nvPr>
        </p:nvSpPr>
        <p:spPr>
          <a:xfrm>
            <a:off x="744000" y="2628000"/>
            <a:ext cx="5232000" cy="3564000"/>
          </a:xfrm>
        </p:spPr>
        <p:txBody>
          <a:bodyPr lIns="0" tIns="0" rIns="0" bIns="0"/>
          <a:lstStyle>
            <a:lvl1pPr>
              <a:defRPr sz="2000" baseline="0">
                <a:solidFill>
                  <a:srgbClr val="211973"/>
                </a:solidFill>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216000" y="2628000"/>
            <a:ext cx="5232000" cy="3564000"/>
          </a:xfrm>
        </p:spPr>
        <p:txBody>
          <a:bodyPr lIns="0" tIns="0" rIns="0" bIns="0"/>
          <a:lstStyle>
            <a:lvl1pPr>
              <a:defRPr sz="2000" baseline="0">
                <a:solidFill>
                  <a:srgbClr val="211973"/>
                </a:solidFill>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5"/>
          <p:cNvSpPr>
            <a:spLocks noGrp="1"/>
          </p:cNvSpPr>
          <p:nvPr>
            <p:ph type="ftr" sz="quarter" idx="3"/>
          </p:nvPr>
        </p:nvSpPr>
        <p:spPr>
          <a:xfrm>
            <a:off x="1199456" y="6309320"/>
            <a:ext cx="10273141" cy="548680"/>
          </a:xfrm>
          <a:prstGeom prst="rect">
            <a:avLst/>
          </a:prstGeom>
        </p:spPr>
        <p:txBody>
          <a:bodyPr vert="horz" lIns="0" tIns="0" rIns="0" bIns="0" rtlCol="0" anchor="ctr"/>
          <a:lstStyle>
            <a:lvl1pPr algn="l">
              <a:defRPr sz="1200" baseline="0">
                <a:solidFill>
                  <a:schemeClr val="bg1"/>
                </a:solidFill>
                <a:latin typeface="Verdana" panose="020B0604030504040204" pitchFamily="34" charset="0"/>
                <a:ea typeface="Verdana" panose="020B0604030504040204" pitchFamily="34" charset="0"/>
              </a:defRPr>
            </a:lvl1pPr>
          </a:lstStyle>
          <a:p>
            <a:r>
              <a:rPr lang="en-GB" dirty="0" smtClean="0">
                <a:solidFill>
                  <a:prstClr val="white"/>
                </a:solidFill>
              </a:rPr>
              <a:t>IMTP March 2023</a:t>
            </a:r>
            <a:endParaRPr lang="en-US" dirty="0">
              <a:solidFill>
                <a:prstClr val="white"/>
              </a:solidFill>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4000" y="327913"/>
            <a:ext cx="2360928" cy="598545"/>
          </a:xfrm>
          <a:prstGeom prst="rect">
            <a:avLst/>
          </a:prstGeom>
        </p:spPr>
      </p:pic>
      <p:sp>
        <p:nvSpPr>
          <p:cNvPr id="12" name="Footer Placeholder 5"/>
          <p:cNvSpPr txBox="1">
            <a:spLocks/>
          </p:cNvSpPr>
          <p:nvPr userDrawn="1"/>
        </p:nvSpPr>
        <p:spPr>
          <a:xfrm>
            <a:off x="1199456" y="6309320"/>
            <a:ext cx="10272000"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prstClr val="white"/>
                </a:solidFill>
              </a:rPr>
              <a:t>Presentation title - edit in Header and Footer</a:t>
            </a:r>
          </a:p>
        </p:txBody>
      </p:sp>
      <p:sp>
        <p:nvSpPr>
          <p:cNvPr id="13" name="TextBox 12"/>
          <p:cNvSpPr txBox="1"/>
          <p:nvPr userDrawn="1"/>
        </p:nvSpPr>
        <p:spPr>
          <a:xfrm>
            <a:off x="8138350" y="6468244"/>
            <a:ext cx="3430645" cy="230832"/>
          </a:xfrm>
          <a:prstGeom prst="rect">
            <a:avLst/>
          </a:prstGeom>
          <a:noFill/>
        </p:spPr>
        <p:txBody>
          <a:bodyPr wrap="square" rtlCol="0">
            <a:spAutoFit/>
          </a:bodyPr>
          <a:lstStyle/>
          <a:p>
            <a:pPr algn="r"/>
            <a:r>
              <a:rPr lang="en-GB" sz="900" dirty="0">
                <a:solidFill>
                  <a:schemeClr val="bg1"/>
                </a:solidFill>
                <a:latin typeface="Verdana" panose="020B0604030504040204" pitchFamily="34" charset="0"/>
                <a:ea typeface="Verdana" panose="020B0604030504040204" pitchFamily="34" charset="0"/>
              </a:rPr>
              <a:t>cwmtafmorgannwg.wales</a:t>
            </a:r>
          </a:p>
        </p:txBody>
      </p:sp>
      <p:pic>
        <p:nvPicPr>
          <p:cNvPr id="14" name="Picture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182893" y="6332680"/>
            <a:ext cx="501775" cy="501775"/>
          </a:xfrm>
          <a:prstGeom prst="rect">
            <a:avLst/>
          </a:prstGeom>
        </p:spPr>
      </p:pic>
      <p:pic>
        <p:nvPicPr>
          <p:cNvPr id="15" name="Picture 1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678620" y="6332680"/>
            <a:ext cx="501775" cy="501775"/>
          </a:xfrm>
          <a:prstGeom prst="rect">
            <a:avLst/>
          </a:prstGeom>
        </p:spPr>
      </p:pic>
      <p:pic>
        <p:nvPicPr>
          <p:cNvPr id="16" name="Picture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161167" y="6332680"/>
            <a:ext cx="501775" cy="501775"/>
          </a:xfrm>
          <a:prstGeom prst="rect">
            <a:avLst/>
          </a:prstGeom>
        </p:spPr>
      </p:pic>
      <p:pic>
        <p:nvPicPr>
          <p:cNvPr id="17" name="Picture 1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662942" y="6332680"/>
            <a:ext cx="501959" cy="501959"/>
          </a:xfrm>
          <a:prstGeom prst="rect">
            <a:avLst/>
          </a:prstGeom>
        </p:spPr>
      </p:pic>
      <p:pic>
        <p:nvPicPr>
          <p:cNvPr id="18" name="Picture 1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164901" y="6332841"/>
            <a:ext cx="501614" cy="501614"/>
          </a:xfrm>
          <a:prstGeom prst="rect">
            <a:avLst/>
          </a:prstGeom>
        </p:spPr>
      </p:pic>
    </p:spTree>
    <p:extLst>
      <p:ext uri="{BB962C8B-B14F-4D97-AF65-F5344CB8AC3E}">
        <p14:creationId xmlns:p14="http://schemas.microsoft.com/office/powerpoint/2010/main" val="869613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Only">
    <p:spTree>
      <p:nvGrpSpPr>
        <p:cNvPr id="1" name=""/>
        <p:cNvGrpSpPr/>
        <p:nvPr/>
      </p:nvGrpSpPr>
      <p:grpSpPr>
        <a:xfrm>
          <a:off x="0" y="0"/>
          <a:ext cx="0" cy="0"/>
          <a:chOff x="0" y="0"/>
          <a:chExt cx="0" cy="0"/>
        </a:xfrm>
      </p:grpSpPr>
      <p:sp>
        <p:nvSpPr>
          <p:cNvPr id="9" name="Slide Number Placeholder 5"/>
          <p:cNvSpPr txBox="1">
            <a:spLocks/>
          </p:cNvSpPr>
          <p:nvPr userDrawn="1"/>
        </p:nvSpPr>
        <p:spPr>
          <a:xfrm>
            <a:off x="0" y="6332680"/>
            <a:ext cx="12192000" cy="525320"/>
          </a:xfrm>
          <a:prstGeom prst="rect">
            <a:avLst/>
          </a:prstGeom>
          <a:solidFill>
            <a:srgbClr val="2C4295"/>
          </a:solidFill>
        </p:spPr>
        <p:txBody>
          <a:bodyPr lIns="0" tIns="0" bIns="0" anchor="ctr"/>
          <a:lstStyle>
            <a:defPPr>
              <a:defRPr lang="en-US"/>
            </a:defPPr>
            <a:lvl1pPr marL="540000" algn="l" defTabSz="914400" rtl="0" eaLnBrk="1" latinLnBrk="0" hangingPunct="1">
              <a:defRPr sz="1200" kern="120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051598E-9D06-4046-8EF2-7702044C4E81}" type="slidenum">
              <a:rPr lang="en-US" smtClean="0">
                <a:solidFill>
                  <a:prstClr val="white"/>
                </a:solidFill>
              </a:rPr>
              <a:pPr/>
              <a:t>‹#›</a:t>
            </a:fld>
            <a:endParaRPr lang="en-US" dirty="0">
              <a:solidFill>
                <a:prstClr val="white"/>
              </a:solidFill>
            </a:endParaRPr>
          </a:p>
        </p:txBody>
      </p:sp>
      <p:sp>
        <p:nvSpPr>
          <p:cNvPr id="3" name="Content Placeholder 2"/>
          <p:cNvSpPr>
            <a:spLocks noGrp="1"/>
          </p:cNvSpPr>
          <p:nvPr>
            <p:ph idx="1"/>
          </p:nvPr>
        </p:nvSpPr>
        <p:spPr>
          <a:xfrm>
            <a:off x="744000" y="1367999"/>
            <a:ext cx="10704000" cy="4788000"/>
          </a:xfrm>
        </p:spPr>
        <p:txBody>
          <a:bodyPr lIns="0" tIns="0" rIns="0" bIns="0"/>
          <a:lstStyle>
            <a:lvl1pPr>
              <a:spcBef>
                <a:spcPts val="1200"/>
              </a:spcBef>
              <a:defRPr>
                <a:solidFill>
                  <a:srgbClr val="211973"/>
                </a:solidFill>
                <a:latin typeface="Verdana" panose="020B0604030504040204" pitchFamily="34" charset="0"/>
                <a:ea typeface="Verdana" panose="020B0604030504040204" pitchFamily="34" charset="0"/>
              </a:defRPr>
            </a:lvl1pPr>
            <a:lvl2pPr>
              <a:defRPr>
                <a:latin typeface="Verdana" panose="020B0604030504040204" pitchFamily="34" charset="0"/>
                <a:ea typeface="Verdana" panose="020B0604030504040204" pitchFamily="34" charset="0"/>
              </a:defRPr>
            </a:lvl2pPr>
            <a:lvl3pPr>
              <a:defRPr>
                <a:latin typeface="Verdana" panose="020B0604030504040204" pitchFamily="34" charset="0"/>
                <a:ea typeface="Verdana" panose="020B0604030504040204" pitchFamily="34" charset="0"/>
              </a:defRPr>
            </a:lvl3pPr>
            <a:lvl4pPr>
              <a:defRPr>
                <a:latin typeface="Verdana" panose="020B0604030504040204" pitchFamily="34" charset="0"/>
                <a:ea typeface="Verdana" panose="020B0604030504040204" pitchFamily="34" charset="0"/>
              </a:defRPr>
            </a:lvl4pPr>
            <a:lvl5pPr>
              <a:defRPr>
                <a:latin typeface="Verdana" panose="020B0604030504040204" pitchFamily="34" charset="0"/>
                <a:ea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5"/>
          <p:cNvSpPr>
            <a:spLocks noGrp="1"/>
          </p:cNvSpPr>
          <p:nvPr>
            <p:ph type="ftr" sz="quarter" idx="3"/>
          </p:nvPr>
        </p:nvSpPr>
        <p:spPr>
          <a:xfrm>
            <a:off x="1199456" y="6309320"/>
            <a:ext cx="10272000" cy="548680"/>
          </a:xfrm>
          <a:prstGeom prst="rect">
            <a:avLst/>
          </a:prstGeom>
        </p:spPr>
        <p:txBody>
          <a:bodyPr vert="horz" lIns="0" tIns="0" rIns="0" bIns="0" rtlCol="0" anchor="ctr"/>
          <a:lstStyle>
            <a:lvl1pPr algn="l">
              <a:defRPr sz="1200" baseline="0">
                <a:solidFill>
                  <a:schemeClr val="bg1"/>
                </a:solidFill>
                <a:latin typeface="Verdana" panose="020B0604030504040204" pitchFamily="34" charset="0"/>
                <a:ea typeface="Verdana" panose="020B0604030504040204" pitchFamily="34" charset="0"/>
              </a:defRPr>
            </a:lvl1pPr>
          </a:lstStyle>
          <a:p>
            <a:r>
              <a:rPr lang="en-GB" dirty="0" smtClean="0">
                <a:solidFill>
                  <a:prstClr val="white"/>
                </a:solidFill>
              </a:rPr>
              <a:t>IMTP March 2023</a:t>
            </a:r>
            <a:endParaRPr lang="en-US" dirty="0">
              <a:solidFill>
                <a:prstClr val="white"/>
              </a:solidFill>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4000" y="327913"/>
            <a:ext cx="2360928" cy="598545"/>
          </a:xfrm>
          <a:prstGeom prst="rect">
            <a:avLst/>
          </a:prstGeom>
        </p:spPr>
      </p:pic>
      <p:sp>
        <p:nvSpPr>
          <p:cNvPr id="11" name="Footer Placeholder 5"/>
          <p:cNvSpPr txBox="1">
            <a:spLocks/>
          </p:cNvSpPr>
          <p:nvPr userDrawn="1"/>
        </p:nvSpPr>
        <p:spPr>
          <a:xfrm>
            <a:off x="1199456" y="6309320"/>
            <a:ext cx="10272000"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prstClr val="white"/>
                </a:solidFill>
              </a:rPr>
              <a:t>Presentation title - edit in Header and Footer</a:t>
            </a:r>
          </a:p>
        </p:txBody>
      </p:sp>
      <p:sp>
        <p:nvSpPr>
          <p:cNvPr id="12" name="TextBox 11"/>
          <p:cNvSpPr txBox="1"/>
          <p:nvPr userDrawn="1"/>
        </p:nvSpPr>
        <p:spPr>
          <a:xfrm>
            <a:off x="8138350" y="6468244"/>
            <a:ext cx="3430645" cy="230832"/>
          </a:xfrm>
          <a:prstGeom prst="rect">
            <a:avLst/>
          </a:prstGeom>
          <a:noFill/>
        </p:spPr>
        <p:txBody>
          <a:bodyPr wrap="square" rtlCol="0">
            <a:spAutoFit/>
          </a:bodyPr>
          <a:lstStyle/>
          <a:p>
            <a:pPr algn="r"/>
            <a:r>
              <a:rPr lang="en-GB" sz="900" dirty="0">
                <a:solidFill>
                  <a:schemeClr val="bg1"/>
                </a:solidFill>
                <a:latin typeface="Verdana" panose="020B0604030504040204" pitchFamily="34" charset="0"/>
                <a:ea typeface="Verdana" panose="020B0604030504040204" pitchFamily="34" charset="0"/>
              </a:rPr>
              <a:t>cwmtafmorgannwg.wales</a:t>
            </a:r>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182893" y="6332680"/>
            <a:ext cx="501775" cy="501775"/>
          </a:xfrm>
          <a:prstGeom prst="rect">
            <a:avLst/>
          </a:prstGeom>
        </p:spPr>
      </p:pic>
      <p:pic>
        <p:nvPicPr>
          <p:cNvPr id="14" name="Picture 1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678620" y="6332680"/>
            <a:ext cx="501775" cy="501775"/>
          </a:xfrm>
          <a:prstGeom prst="rect">
            <a:avLst/>
          </a:prstGeom>
        </p:spPr>
      </p:pic>
      <p:pic>
        <p:nvPicPr>
          <p:cNvPr id="15" name="Picture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161167" y="6332680"/>
            <a:ext cx="501775" cy="501775"/>
          </a:xfrm>
          <a:prstGeom prst="rect">
            <a:avLst/>
          </a:prstGeom>
        </p:spPr>
      </p:pic>
      <p:pic>
        <p:nvPicPr>
          <p:cNvPr id="16" name="Picture 1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662942" y="6332680"/>
            <a:ext cx="501959" cy="501959"/>
          </a:xfrm>
          <a:prstGeom prst="rect">
            <a:avLst/>
          </a:prstGeom>
        </p:spPr>
      </p:pic>
      <p:pic>
        <p:nvPicPr>
          <p:cNvPr id="17" name="Picture 1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164901" y="6332841"/>
            <a:ext cx="501614" cy="501614"/>
          </a:xfrm>
          <a:prstGeom prst="rect">
            <a:avLst/>
          </a:prstGeom>
        </p:spPr>
      </p:pic>
    </p:spTree>
    <p:extLst>
      <p:ext uri="{BB962C8B-B14F-4D97-AF65-F5344CB8AC3E}">
        <p14:creationId xmlns:p14="http://schemas.microsoft.com/office/powerpoint/2010/main" val="6960861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Only">
    <p:spTree>
      <p:nvGrpSpPr>
        <p:cNvPr id="1" name=""/>
        <p:cNvGrpSpPr/>
        <p:nvPr/>
      </p:nvGrpSpPr>
      <p:grpSpPr>
        <a:xfrm>
          <a:off x="0" y="0"/>
          <a:ext cx="0" cy="0"/>
          <a:chOff x="0" y="0"/>
          <a:chExt cx="0" cy="0"/>
        </a:xfrm>
      </p:grpSpPr>
      <p:sp>
        <p:nvSpPr>
          <p:cNvPr id="9" name="Slide Number Placeholder 5"/>
          <p:cNvSpPr txBox="1">
            <a:spLocks/>
          </p:cNvSpPr>
          <p:nvPr userDrawn="1"/>
        </p:nvSpPr>
        <p:spPr>
          <a:xfrm>
            <a:off x="0" y="6332680"/>
            <a:ext cx="12192000" cy="525320"/>
          </a:xfrm>
          <a:prstGeom prst="rect">
            <a:avLst/>
          </a:prstGeom>
          <a:solidFill>
            <a:srgbClr val="2C4295"/>
          </a:solidFill>
        </p:spPr>
        <p:txBody>
          <a:bodyPr lIns="0" tIns="0" bIns="0" anchor="ctr"/>
          <a:lstStyle>
            <a:defPPr>
              <a:defRPr lang="en-US"/>
            </a:defPPr>
            <a:lvl1pPr marL="540000" algn="l" defTabSz="914400" rtl="0" eaLnBrk="1" latinLnBrk="0" hangingPunct="1">
              <a:defRPr sz="1200" kern="120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051598E-9D06-4046-8EF2-7702044C4E81}" type="slidenum">
              <a:rPr lang="en-US" smtClean="0">
                <a:solidFill>
                  <a:prstClr val="white"/>
                </a:solidFill>
              </a:rPr>
              <a:pPr/>
              <a:t>‹#›</a:t>
            </a:fld>
            <a:endParaRPr lang="en-US" dirty="0">
              <a:solidFill>
                <a:prstClr val="white"/>
              </a:solidFill>
            </a:endParaRPr>
          </a:p>
        </p:txBody>
      </p:sp>
      <p:sp>
        <p:nvSpPr>
          <p:cNvPr id="3" name="Footer Placeholder 5"/>
          <p:cNvSpPr>
            <a:spLocks noGrp="1"/>
          </p:cNvSpPr>
          <p:nvPr>
            <p:ph type="ftr" sz="quarter" idx="3"/>
          </p:nvPr>
        </p:nvSpPr>
        <p:spPr>
          <a:xfrm>
            <a:off x="1199456" y="6309320"/>
            <a:ext cx="10272000" cy="548680"/>
          </a:xfrm>
          <a:prstGeom prst="rect">
            <a:avLst/>
          </a:prstGeom>
        </p:spPr>
        <p:txBody>
          <a:bodyPr vert="horz" lIns="0" tIns="0" rIns="0" bIns="0" rtlCol="0" anchor="ctr"/>
          <a:lstStyle>
            <a:lvl1pPr algn="l">
              <a:defRPr sz="1200" baseline="0">
                <a:solidFill>
                  <a:schemeClr val="bg1"/>
                </a:solidFill>
                <a:latin typeface="Verdana" panose="020B0604030504040204" pitchFamily="34" charset="0"/>
                <a:ea typeface="Verdana" panose="020B0604030504040204" pitchFamily="34" charset="0"/>
              </a:defRPr>
            </a:lvl1pPr>
          </a:lstStyle>
          <a:p>
            <a:r>
              <a:rPr lang="en-GB" dirty="0" smtClean="0">
                <a:solidFill>
                  <a:prstClr val="white"/>
                </a:solidFill>
              </a:rPr>
              <a:t>IMTP March 2023</a:t>
            </a:r>
            <a:endParaRPr lang="en-US" dirty="0">
              <a:solidFill>
                <a:prstClr val="white"/>
              </a:solidFill>
            </a:endParaRPr>
          </a:p>
        </p:txBody>
      </p:sp>
      <p:sp>
        <p:nvSpPr>
          <p:cNvPr id="8" name="Picture Placeholder 7"/>
          <p:cNvSpPr>
            <a:spLocks noGrp="1"/>
          </p:cNvSpPr>
          <p:nvPr>
            <p:ph type="pic" sz="quarter" idx="13"/>
          </p:nvPr>
        </p:nvSpPr>
        <p:spPr>
          <a:xfrm>
            <a:off x="0" y="1"/>
            <a:ext cx="12192000" cy="6308725"/>
          </a:xfrm>
        </p:spPr>
        <p:txBody>
          <a:bodyPr/>
          <a:lstStyle/>
          <a:p>
            <a:endParaRPr lang="en-US" dirty="0"/>
          </a:p>
        </p:txBody>
      </p:sp>
      <p:sp>
        <p:nvSpPr>
          <p:cNvPr id="7" name="TextBox 6"/>
          <p:cNvSpPr txBox="1"/>
          <p:nvPr userDrawn="1"/>
        </p:nvSpPr>
        <p:spPr>
          <a:xfrm>
            <a:off x="8112224" y="636745"/>
            <a:ext cx="3430645" cy="230832"/>
          </a:xfrm>
          <a:prstGeom prst="rect">
            <a:avLst/>
          </a:prstGeom>
          <a:noFill/>
        </p:spPr>
        <p:txBody>
          <a:bodyPr wrap="square" rtlCol="0">
            <a:spAutoFit/>
          </a:bodyPr>
          <a:lstStyle/>
          <a:p>
            <a:pPr algn="r"/>
            <a:r>
              <a:rPr lang="en-GB" sz="900" dirty="0">
                <a:solidFill>
                  <a:srgbClr val="335083"/>
                </a:solidFill>
                <a:latin typeface="Verdana" panose="020B0604030504040204" pitchFamily="34" charset="0"/>
                <a:ea typeface="Verdana" panose="020B0604030504040204" pitchFamily="34" charset="0"/>
              </a:rPr>
              <a:t>cwmtafmorgannwg.wales</a:t>
            </a:r>
          </a:p>
        </p:txBody>
      </p:sp>
      <p:sp>
        <p:nvSpPr>
          <p:cNvPr id="10" name="Footer Placeholder 5"/>
          <p:cNvSpPr txBox="1">
            <a:spLocks/>
          </p:cNvSpPr>
          <p:nvPr userDrawn="1"/>
        </p:nvSpPr>
        <p:spPr>
          <a:xfrm>
            <a:off x="1199456" y="6309320"/>
            <a:ext cx="10272000"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prstClr val="white"/>
                </a:solidFill>
              </a:rPr>
              <a:t>Presentation title - edit in Header and Footer</a:t>
            </a:r>
          </a:p>
        </p:txBody>
      </p:sp>
      <p:sp>
        <p:nvSpPr>
          <p:cNvPr id="11" name="TextBox 10"/>
          <p:cNvSpPr txBox="1"/>
          <p:nvPr userDrawn="1"/>
        </p:nvSpPr>
        <p:spPr>
          <a:xfrm>
            <a:off x="8138350" y="6468244"/>
            <a:ext cx="3430645" cy="230832"/>
          </a:xfrm>
          <a:prstGeom prst="rect">
            <a:avLst/>
          </a:prstGeom>
          <a:noFill/>
        </p:spPr>
        <p:txBody>
          <a:bodyPr wrap="square" rtlCol="0">
            <a:spAutoFit/>
          </a:bodyPr>
          <a:lstStyle/>
          <a:p>
            <a:pPr algn="r"/>
            <a:r>
              <a:rPr lang="en-GB" sz="900" dirty="0">
                <a:solidFill>
                  <a:schemeClr val="bg1"/>
                </a:solidFill>
                <a:latin typeface="Verdana" panose="020B0604030504040204" pitchFamily="34" charset="0"/>
                <a:ea typeface="Verdana" panose="020B0604030504040204" pitchFamily="34" charset="0"/>
              </a:rPr>
              <a:t>cwmtafmorgannwg.wales</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82893" y="6332680"/>
            <a:ext cx="501775" cy="501775"/>
          </a:xfrm>
          <a:prstGeom prst="rect">
            <a:avLst/>
          </a:prstGeom>
        </p:spPr>
      </p:pic>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78620" y="6332680"/>
            <a:ext cx="501775" cy="501775"/>
          </a:xfrm>
          <a:prstGeom prst="rect">
            <a:avLst/>
          </a:prstGeom>
        </p:spPr>
      </p:pic>
      <p:pic>
        <p:nvPicPr>
          <p:cNvPr id="14" name="Picture 1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161167" y="6332680"/>
            <a:ext cx="501775" cy="501775"/>
          </a:xfrm>
          <a:prstGeom prst="rect">
            <a:avLst/>
          </a:prstGeom>
        </p:spPr>
      </p:pic>
      <p:pic>
        <p:nvPicPr>
          <p:cNvPr id="15" name="Picture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662942" y="6332680"/>
            <a:ext cx="501959" cy="501959"/>
          </a:xfrm>
          <a:prstGeom prst="rect">
            <a:avLst/>
          </a:prstGeom>
        </p:spPr>
      </p:pic>
      <p:pic>
        <p:nvPicPr>
          <p:cNvPr id="16" name="Picture 1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9164901" y="6332841"/>
            <a:ext cx="501614" cy="501614"/>
          </a:xfrm>
          <a:prstGeom prst="rect">
            <a:avLst/>
          </a:prstGeom>
        </p:spPr>
      </p:pic>
    </p:spTree>
    <p:extLst>
      <p:ext uri="{BB962C8B-B14F-4D97-AF65-F5344CB8AC3E}">
        <p14:creationId xmlns:p14="http://schemas.microsoft.com/office/powerpoint/2010/main" val="158728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ext heavy slide">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a:xfrm>
            <a:off x="0" y="6332680"/>
            <a:ext cx="12192000" cy="525320"/>
          </a:xfrm>
          <a:prstGeom prst="rect">
            <a:avLst/>
          </a:prstGeom>
          <a:solidFill>
            <a:srgbClr val="2C4295"/>
          </a:solidFill>
        </p:spPr>
        <p:txBody>
          <a:bodyPr/>
          <a:lstStyle>
            <a:lvl1pPr marL="540000" algn="l">
              <a:defRPr>
                <a:solidFill>
                  <a:schemeClr val="bg1"/>
                </a:solidFill>
                <a:latin typeface="Verdana" panose="020B0604030504040204" pitchFamily="34" charset="0"/>
                <a:ea typeface="Verdana" panose="020B0604030504040204" pitchFamily="34" charset="0"/>
              </a:defRPr>
            </a:lvl1pPr>
          </a:lstStyle>
          <a:p>
            <a:fld id="{E051598E-9D06-4046-8EF2-7702044C4E81}" type="slidenum">
              <a:rPr lang="en-US" smtClean="0">
                <a:solidFill>
                  <a:prstClr val="white"/>
                </a:solidFill>
              </a:rPr>
              <a:pPr/>
              <a:t>‹#›</a:t>
            </a:fld>
            <a:endParaRPr lang="en-US" dirty="0">
              <a:solidFill>
                <a:prstClr val="white"/>
              </a:solidFill>
            </a:endParaRPr>
          </a:p>
        </p:txBody>
      </p:sp>
      <p:sp>
        <p:nvSpPr>
          <p:cNvPr id="2" name="Title 1"/>
          <p:cNvSpPr>
            <a:spLocks noGrp="1"/>
          </p:cNvSpPr>
          <p:nvPr>
            <p:ph type="title"/>
          </p:nvPr>
        </p:nvSpPr>
        <p:spPr>
          <a:xfrm>
            <a:off x="744000" y="1368000"/>
            <a:ext cx="10704000" cy="648072"/>
          </a:xfrm>
        </p:spPr>
        <p:txBody>
          <a:bodyPr lIns="0" tIns="0" rIns="0" bIns="0" anchor="t" anchorCtr="0">
            <a:normAutofit/>
          </a:bodyPr>
          <a:lstStyle>
            <a:lvl1pPr>
              <a:defRPr sz="3600" baseline="0">
                <a:solidFill>
                  <a:srgbClr val="2C4295"/>
                </a:solidFill>
                <a:latin typeface="Verdana" panose="020B0604030504040204" pitchFamily="34" charset="0"/>
                <a:ea typeface="Verdana" panose="020B0604030504040204" pitchFamily="34" charset="0"/>
              </a:defRPr>
            </a:lvl1pPr>
          </a:lstStyle>
          <a:p>
            <a:r>
              <a:rPr lang="en-US" dirty="0"/>
              <a:t>Click to edit Master title style</a:t>
            </a:r>
          </a:p>
        </p:txBody>
      </p:sp>
      <p:sp>
        <p:nvSpPr>
          <p:cNvPr id="3" name="Content Placeholder 2"/>
          <p:cNvSpPr>
            <a:spLocks noGrp="1"/>
          </p:cNvSpPr>
          <p:nvPr>
            <p:ph idx="1"/>
          </p:nvPr>
        </p:nvSpPr>
        <p:spPr>
          <a:xfrm>
            <a:off x="741913" y="2124388"/>
            <a:ext cx="10704000" cy="4064455"/>
          </a:xfrm>
        </p:spPr>
        <p:txBody>
          <a:bodyPr lIns="0" tIns="0" rIns="0" bIns="0"/>
          <a:lstStyle>
            <a:lvl1pPr>
              <a:spcBef>
                <a:spcPts val="1200"/>
              </a:spcBef>
              <a:defRPr sz="2000" b="0">
                <a:solidFill>
                  <a:srgbClr val="211973"/>
                </a:solidFill>
                <a:latin typeface="Verdana" panose="020B0604030504040204" pitchFamily="34" charset="0"/>
                <a:ea typeface="Verdana" panose="020B0604030504040204" pitchFamily="34" charset="0"/>
              </a:defRPr>
            </a:lvl1pPr>
            <a:lvl2pPr>
              <a:defRPr>
                <a:latin typeface="Verdana" panose="020B0604030504040204" pitchFamily="34" charset="0"/>
                <a:ea typeface="Verdana" panose="020B0604030504040204" pitchFamily="34" charset="0"/>
              </a:defRPr>
            </a:lvl2pPr>
            <a:lvl3pPr>
              <a:defRPr>
                <a:latin typeface="Verdana" panose="020B0604030504040204" pitchFamily="34" charset="0"/>
                <a:ea typeface="Verdana" panose="020B0604030504040204" pitchFamily="34" charset="0"/>
              </a:defRPr>
            </a:lvl3pPr>
            <a:lvl4pPr>
              <a:defRPr>
                <a:latin typeface="Verdana" panose="020B0604030504040204" pitchFamily="34" charset="0"/>
                <a:ea typeface="Verdana" panose="020B0604030504040204" pitchFamily="34" charset="0"/>
              </a:defRPr>
            </a:lvl4pPr>
            <a:lvl5pPr>
              <a:defRPr>
                <a:latin typeface="Verdana" panose="020B0604030504040204" pitchFamily="34" charset="0"/>
                <a:ea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5"/>
          <p:cNvSpPr>
            <a:spLocks noGrp="1"/>
          </p:cNvSpPr>
          <p:nvPr>
            <p:ph type="ftr" sz="quarter" idx="3"/>
          </p:nvPr>
        </p:nvSpPr>
        <p:spPr>
          <a:xfrm>
            <a:off x="1199456" y="6309320"/>
            <a:ext cx="10272000" cy="548680"/>
          </a:xfrm>
          <a:prstGeom prst="rect">
            <a:avLst/>
          </a:prstGeom>
        </p:spPr>
        <p:txBody>
          <a:bodyPr vert="horz" lIns="0" tIns="0" rIns="0" bIns="0" rtlCol="0" anchor="ctr"/>
          <a:lstStyle>
            <a:lvl1pPr algn="l">
              <a:defRPr sz="1200" baseline="0">
                <a:solidFill>
                  <a:schemeClr val="bg1"/>
                </a:solidFill>
                <a:latin typeface="Verdana" panose="020B0604030504040204" pitchFamily="34" charset="0"/>
                <a:ea typeface="Verdana" panose="020B0604030504040204" pitchFamily="34" charset="0"/>
              </a:defRPr>
            </a:lvl1pPr>
          </a:lstStyle>
          <a:p>
            <a:r>
              <a:rPr lang="en-GB" dirty="0" smtClean="0">
                <a:solidFill>
                  <a:prstClr val="white"/>
                </a:solidFill>
              </a:rPr>
              <a:t>IMTP March 2023</a:t>
            </a:r>
            <a:endParaRPr lang="en-US" dirty="0">
              <a:solidFill>
                <a:prstClr val="white"/>
              </a:solidFill>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4000" y="337472"/>
            <a:ext cx="2360928" cy="598545"/>
          </a:xfrm>
          <a:prstGeom prst="rect">
            <a:avLst/>
          </a:prstGeom>
        </p:spPr>
      </p:pic>
      <p:sp>
        <p:nvSpPr>
          <p:cNvPr id="9" name="TextBox 8"/>
          <p:cNvSpPr txBox="1"/>
          <p:nvPr userDrawn="1"/>
        </p:nvSpPr>
        <p:spPr>
          <a:xfrm>
            <a:off x="8138350" y="6468244"/>
            <a:ext cx="3430645" cy="230832"/>
          </a:xfrm>
          <a:prstGeom prst="rect">
            <a:avLst/>
          </a:prstGeom>
          <a:noFill/>
        </p:spPr>
        <p:txBody>
          <a:bodyPr wrap="square" rtlCol="0">
            <a:spAutoFit/>
          </a:bodyPr>
          <a:lstStyle/>
          <a:p>
            <a:pPr algn="r"/>
            <a:r>
              <a:rPr lang="en-GB" sz="900" dirty="0">
                <a:solidFill>
                  <a:schemeClr val="bg1"/>
                </a:solidFill>
                <a:latin typeface="Verdana" panose="020B0604030504040204" pitchFamily="34" charset="0"/>
                <a:ea typeface="Verdana" panose="020B0604030504040204" pitchFamily="34" charset="0"/>
              </a:rPr>
              <a:t>cwmtafmorgannwg.wales</a:t>
            </a:r>
          </a:p>
        </p:txBody>
      </p:sp>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182893" y="6332680"/>
            <a:ext cx="501775" cy="501775"/>
          </a:xfrm>
          <a:prstGeom prst="rect">
            <a:avLst/>
          </a:prstGeom>
        </p:spPr>
      </p:pic>
      <p:pic>
        <p:nvPicPr>
          <p:cNvPr id="6" name="Picture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678620" y="6332680"/>
            <a:ext cx="501775" cy="501775"/>
          </a:xfrm>
          <a:prstGeom prst="rect">
            <a:avLst/>
          </a:prstGeom>
        </p:spPr>
      </p:pic>
      <p:pic>
        <p:nvPicPr>
          <p:cNvPr id="10" name="Picture 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161167" y="6332680"/>
            <a:ext cx="501775" cy="501775"/>
          </a:xfrm>
          <a:prstGeom prst="rect">
            <a:avLst/>
          </a:prstGeom>
        </p:spPr>
      </p:pic>
      <p:pic>
        <p:nvPicPr>
          <p:cNvPr id="11" name="Picture 1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662942" y="6332680"/>
            <a:ext cx="501959" cy="501959"/>
          </a:xfrm>
          <a:prstGeom prst="rect">
            <a:avLst/>
          </a:prstGeom>
        </p:spPr>
      </p:pic>
      <p:pic>
        <p:nvPicPr>
          <p:cNvPr id="12" name="Picture 1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164901" y="6332841"/>
            <a:ext cx="501614" cy="501614"/>
          </a:xfrm>
          <a:prstGeom prst="rect">
            <a:avLst/>
          </a:prstGeom>
        </p:spPr>
      </p:pic>
    </p:spTree>
    <p:extLst>
      <p:ext uri="{BB962C8B-B14F-4D97-AF65-F5344CB8AC3E}">
        <p14:creationId xmlns:p14="http://schemas.microsoft.com/office/powerpoint/2010/main" val="17801213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ext/bullet slide">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a:xfrm>
            <a:off x="0" y="6332680"/>
            <a:ext cx="12192000" cy="525320"/>
          </a:xfrm>
          <a:prstGeom prst="rect">
            <a:avLst/>
          </a:prstGeom>
          <a:solidFill>
            <a:srgbClr val="2C4295"/>
          </a:solidFill>
        </p:spPr>
        <p:txBody>
          <a:bodyPr/>
          <a:lstStyle>
            <a:lvl1pPr marL="540000" algn="l">
              <a:defRPr>
                <a:solidFill>
                  <a:schemeClr val="bg1"/>
                </a:solidFill>
                <a:latin typeface="Verdana" panose="020B0604030504040204" pitchFamily="34" charset="0"/>
                <a:ea typeface="Verdana" panose="020B0604030504040204" pitchFamily="34" charset="0"/>
              </a:defRPr>
            </a:lvl1pPr>
          </a:lstStyle>
          <a:p>
            <a:fld id="{E051598E-9D06-4046-8EF2-7702044C4E81}" type="slidenum">
              <a:rPr lang="en-US" smtClean="0">
                <a:solidFill>
                  <a:prstClr val="white"/>
                </a:solidFill>
              </a:rPr>
              <a:pPr/>
              <a:t>‹#›</a:t>
            </a:fld>
            <a:endParaRPr lang="en-US" dirty="0">
              <a:solidFill>
                <a:prstClr val="white"/>
              </a:solidFill>
            </a:endParaRPr>
          </a:p>
        </p:txBody>
      </p:sp>
      <p:sp>
        <p:nvSpPr>
          <p:cNvPr id="2" name="Title 1"/>
          <p:cNvSpPr>
            <a:spLocks noGrp="1"/>
          </p:cNvSpPr>
          <p:nvPr>
            <p:ph type="title"/>
          </p:nvPr>
        </p:nvSpPr>
        <p:spPr>
          <a:xfrm>
            <a:off x="744000" y="1368000"/>
            <a:ext cx="10704000" cy="620840"/>
          </a:xfrm>
        </p:spPr>
        <p:txBody>
          <a:bodyPr lIns="0" tIns="0" rIns="0" bIns="0" anchor="t" anchorCtr="0">
            <a:normAutofit/>
          </a:bodyPr>
          <a:lstStyle>
            <a:lvl1pPr>
              <a:defRPr sz="3600" baseline="0">
                <a:solidFill>
                  <a:srgbClr val="211973"/>
                </a:solidFill>
                <a:latin typeface="Verdana" panose="020B0604030504040204" pitchFamily="34" charset="0"/>
                <a:ea typeface="Verdana" panose="020B0604030504040204" pitchFamily="34" charset="0"/>
              </a:defRPr>
            </a:lvl1pPr>
          </a:lstStyle>
          <a:p>
            <a:r>
              <a:rPr lang="en-US" dirty="0"/>
              <a:t>Click to edit Master title style</a:t>
            </a:r>
          </a:p>
        </p:txBody>
      </p:sp>
      <p:sp>
        <p:nvSpPr>
          <p:cNvPr id="3" name="Content Placeholder 2"/>
          <p:cNvSpPr>
            <a:spLocks noGrp="1"/>
          </p:cNvSpPr>
          <p:nvPr>
            <p:ph idx="1"/>
          </p:nvPr>
        </p:nvSpPr>
        <p:spPr>
          <a:xfrm>
            <a:off x="744000" y="2132856"/>
            <a:ext cx="10704000" cy="4032448"/>
          </a:xfrm>
        </p:spPr>
        <p:txBody>
          <a:bodyPr lIns="0" tIns="0" rIns="0" bIns="0"/>
          <a:lstStyle>
            <a:lvl1pPr>
              <a:lnSpc>
                <a:spcPct val="150000"/>
              </a:lnSpc>
              <a:spcBef>
                <a:spcPts val="1200"/>
              </a:spcBef>
              <a:defRPr>
                <a:solidFill>
                  <a:srgbClr val="211973"/>
                </a:solidFill>
                <a:latin typeface="Verdana" panose="020B0604030504040204" pitchFamily="34" charset="0"/>
                <a:ea typeface="Verdana" panose="020B0604030504040204" pitchFamily="34" charset="0"/>
              </a:defRPr>
            </a:lvl1pPr>
            <a:lvl2pPr>
              <a:lnSpc>
                <a:spcPct val="150000"/>
              </a:lnSpc>
              <a:defRPr sz="2000">
                <a:latin typeface="Verdana" panose="020B0604030504040204" pitchFamily="34" charset="0"/>
                <a:ea typeface="Verdana" panose="020B0604030504040204" pitchFamily="34" charset="0"/>
              </a:defRPr>
            </a:lvl2pPr>
            <a:lvl3pPr>
              <a:lnSpc>
                <a:spcPct val="150000"/>
              </a:lnSpc>
              <a:defRPr sz="2000">
                <a:latin typeface="Verdana" panose="020B0604030504040204" pitchFamily="34" charset="0"/>
                <a:ea typeface="Verdana" panose="020B0604030504040204" pitchFamily="34" charset="0"/>
              </a:defRPr>
            </a:lvl3pPr>
            <a:lvl4pPr>
              <a:lnSpc>
                <a:spcPct val="150000"/>
              </a:lnSpc>
              <a:defRPr>
                <a:latin typeface="Verdana" panose="020B0604030504040204" pitchFamily="34" charset="0"/>
                <a:ea typeface="Verdana" panose="020B0604030504040204" pitchFamily="34" charset="0"/>
              </a:defRPr>
            </a:lvl4pPr>
            <a:lvl5pPr>
              <a:lnSpc>
                <a:spcPct val="150000"/>
              </a:lnSpc>
              <a:defRPr>
                <a:latin typeface="Verdana" panose="020B0604030504040204" pitchFamily="34" charset="0"/>
                <a:ea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5"/>
          <p:cNvSpPr>
            <a:spLocks noGrp="1"/>
          </p:cNvSpPr>
          <p:nvPr>
            <p:ph type="ftr" sz="quarter" idx="3"/>
          </p:nvPr>
        </p:nvSpPr>
        <p:spPr>
          <a:xfrm>
            <a:off x="1199456" y="6309320"/>
            <a:ext cx="10273141" cy="548680"/>
          </a:xfrm>
          <a:prstGeom prst="rect">
            <a:avLst/>
          </a:prstGeom>
        </p:spPr>
        <p:txBody>
          <a:bodyPr vert="horz" lIns="0" tIns="0" rIns="0" bIns="0" rtlCol="0" anchor="ctr"/>
          <a:lstStyle>
            <a:lvl1pPr algn="l">
              <a:defRPr sz="1200" baseline="0">
                <a:solidFill>
                  <a:schemeClr val="bg1"/>
                </a:solidFill>
                <a:latin typeface="Verdana" panose="020B0604030504040204" pitchFamily="34" charset="0"/>
                <a:ea typeface="Verdana" panose="020B0604030504040204" pitchFamily="34" charset="0"/>
              </a:defRPr>
            </a:lvl1pPr>
          </a:lstStyle>
          <a:p>
            <a:r>
              <a:rPr lang="en-GB" dirty="0" smtClean="0">
                <a:solidFill>
                  <a:prstClr val="white"/>
                </a:solidFill>
              </a:rPr>
              <a:t>IMTP March 2023</a:t>
            </a:r>
            <a:endParaRPr lang="en-US" dirty="0">
              <a:solidFill>
                <a:prstClr val="white"/>
              </a:solidFill>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4000" y="327913"/>
            <a:ext cx="2360928" cy="598545"/>
          </a:xfrm>
          <a:prstGeom prst="rect">
            <a:avLst/>
          </a:prstGeom>
        </p:spPr>
      </p:pic>
      <p:sp>
        <p:nvSpPr>
          <p:cNvPr id="9" name="TextBox 8"/>
          <p:cNvSpPr txBox="1"/>
          <p:nvPr userDrawn="1"/>
        </p:nvSpPr>
        <p:spPr>
          <a:xfrm>
            <a:off x="8112224" y="636745"/>
            <a:ext cx="3430645" cy="230832"/>
          </a:xfrm>
          <a:prstGeom prst="rect">
            <a:avLst/>
          </a:prstGeom>
          <a:noFill/>
        </p:spPr>
        <p:txBody>
          <a:bodyPr wrap="square" rtlCol="0">
            <a:spAutoFit/>
          </a:bodyPr>
          <a:lstStyle/>
          <a:p>
            <a:pPr algn="r"/>
            <a:r>
              <a:rPr lang="en-GB" sz="900" dirty="0">
                <a:solidFill>
                  <a:srgbClr val="335083"/>
                </a:solidFill>
                <a:latin typeface="Verdana" panose="020B0604030504040204" pitchFamily="34" charset="0"/>
                <a:ea typeface="Verdana" panose="020B0604030504040204" pitchFamily="34" charset="0"/>
              </a:rPr>
              <a:t>cwmtafmorgannwg.wales</a:t>
            </a:r>
          </a:p>
        </p:txBody>
      </p:sp>
      <p:sp>
        <p:nvSpPr>
          <p:cNvPr id="12" name="Footer Placeholder 5"/>
          <p:cNvSpPr txBox="1">
            <a:spLocks/>
          </p:cNvSpPr>
          <p:nvPr userDrawn="1"/>
        </p:nvSpPr>
        <p:spPr>
          <a:xfrm>
            <a:off x="1199456" y="6309320"/>
            <a:ext cx="10272000"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prstClr val="white"/>
                </a:solidFill>
              </a:rPr>
              <a:t>Presentation title - edit in Header and Footer</a:t>
            </a:r>
          </a:p>
        </p:txBody>
      </p:sp>
      <p:sp>
        <p:nvSpPr>
          <p:cNvPr id="13" name="TextBox 12"/>
          <p:cNvSpPr txBox="1"/>
          <p:nvPr userDrawn="1"/>
        </p:nvSpPr>
        <p:spPr>
          <a:xfrm>
            <a:off x="8138350" y="6468244"/>
            <a:ext cx="3430645" cy="230832"/>
          </a:xfrm>
          <a:prstGeom prst="rect">
            <a:avLst/>
          </a:prstGeom>
          <a:noFill/>
        </p:spPr>
        <p:txBody>
          <a:bodyPr wrap="square" rtlCol="0">
            <a:spAutoFit/>
          </a:bodyPr>
          <a:lstStyle/>
          <a:p>
            <a:pPr algn="r"/>
            <a:r>
              <a:rPr lang="en-GB" sz="900" dirty="0">
                <a:solidFill>
                  <a:schemeClr val="bg1"/>
                </a:solidFill>
                <a:latin typeface="Verdana" panose="020B0604030504040204" pitchFamily="34" charset="0"/>
                <a:ea typeface="Verdana" panose="020B0604030504040204" pitchFamily="34" charset="0"/>
              </a:rPr>
              <a:t>cwmtafmorgannwg.wales</a:t>
            </a:r>
          </a:p>
        </p:txBody>
      </p:sp>
      <p:pic>
        <p:nvPicPr>
          <p:cNvPr id="14" name="Picture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182893" y="6332680"/>
            <a:ext cx="501775" cy="501775"/>
          </a:xfrm>
          <a:prstGeom prst="rect">
            <a:avLst/>
          </a:prstGeom>
        </p:spPr>
      </p:pic>
      <p:pic>
        <p:nvPicPr>
          <p:cNvPr id="15" name="Picture 1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678620" y="6332680"/>
            <a:ext cx="501775" cy="501775"/>
          </a:xfrm>
          <a:prstGeom prst="rect">
            <a:avLst/>
          </a:prstGeom>
        </p:spPr>
      </p:pic>
      <p:pic>
        <p:nvPicPr>
          <p:cNvPr id="16" name="Picture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161167" y="6332680"/>
            <a:ext cx="501775" cy="501775"/>
          </a:xfrm>
          <a:prstGeom prst="rect">
            <a:avLst/>
          </a:prstGeom>
        </p:spPr>
      </p:pic>
      <p:pic>
        <p:nvPicPr>
          <p:cNvPr id="17" name="Picture 1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662942" y="6332680"/>
            <a:ext cx="501959" cy="501959"/>
          </a:xfrm>
          <a:prstGeom prst="rect">
            <a:avLst/>
          </a:prstGeom>
        </p:spPr>
      </p:pic>
      <p:pic>
        <p:nvPicPr>
          <p:cNvPr id="18" name="Picture 1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164901" y="6332841"/>
            <a:ext cx="501614" cy="501614"/>
          </a:xfrm>
          <a:prstGeom prst="rect">
            <a:avLst/>
          </a:prstGeom>
        </p:spPr>
      </p:pic>
    </p:spTree>
    <p:extLst>
      <p:ext uri="{BB962C8B-B14F-4D97-AF65-F5344CB8AC3E}">
        <p14:creationId xmlns:p14="http://schemas.microsoft.com/office/powerpoint/2010/main" val="27265824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highlight slide">
    <p:spTree>
      <p:nvGrpSpPr>
        <p:cNvPr id="1" name=""/>
        <p:cNvGrpSpPr/>
        <p:nvPr/>
      </p:nvGrpSpPr>
      <p:grpSpPr>
        <a:xfrm>
          <a:off x="0" y="0"/>
          <a:ext cx="0" cy="0"/>
          <a:chOff x="0" y="0"/>
          <a:chExt cx="0" cy="0"/>
        </a:xfrm>
      </p:grpSpPr>
      <p:sp>
        <p:nvSpPr>
          <p:cNvPr id="11" name="Slide Number Placeholder 5"/>
          <p:cNvSpPr txBox="1">
            <a:spLocks/>
          </p:cNvSpPr>
          <p:nvPr userDrawn="1"/>
        </p:nvSpPr>
        <p:spPr>
          <a:xfrm>
            <a:off x="0" y="6332680"/>
            <a:ext cx="12192000" cy="525320"/>
          </a:xfrm>
          <a:prstGeom prst="rect">
            <a:avLst/>
          </a:prstGeom>
          <a:solidFill>
            <a:srgbClr val="2C4295"/>
          </a:solidFill>
        </p:spPr>
        <p:txBody>
          <a:bodyPr lIns="0" tIns="0" bIns="0" anchor="ctr"/>
          <a:lstStyle>
            <a:defPPr>
              <a:defRPr lang="en-US"/>
            </a:defPPr>
            <a:lvl1pPr marL="540000" algn="l" defTabSz="914400" rtl="0" eaLnBrk="1" latinLnBrk="0" hangingPunct="1">
              <a:defRPr sz="1200" kern="120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051598E-9D06-4046-8EF2-7702044C4E81}" type="slidenum">
              <a:rPr lang="en-US" smtClean="0">
                <a:solidFill>
                  <a:prstClr val="white"/>
                </a:solidFill>
              </a:rPr>
              <a:pPr/>
              <a:t>‹#›</a:t>
            </a:fld>
            <a:endParaRPr lang="en-US" dirty="0">
              <a:solidFill>
                <a:prstClr val="white"/>
              </a:solidFill>
            </a:endParaRPr>
          </a:p>
        </p:txBody>
      </p:sp>
      <p:sp>
        <p:nvSpPr>
          <p:cNvPr id="6" name="Rectangle 5"/>
          <p:cNvSpPr/>
          <p:nvPr userDrawn="1"/>
        </p:nvSpPr>
        <p:spPr>
          <a:xfrm>
            <a:off x="0" y="1597306"/>
            <a:ext cx="12192000" cy="4735190"/>
          </a:xfrm>
          <a:prstGeom prst="rect">
            <a:avLst/>
          </a:prstGeom>
          <a:solidFill>
            <a:srgbClr val="3350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3" name="Text Placeholder 2"/>
          <p:cNvSpPr>
            <a:spLocks noGrp="1"/>
          </p:cNvSpPr>
          <p:nvPr>
            <p:ph type="body" idx="1"/>
          </p:nvPr>
        </p:nvSpPr>
        <p:spPr>
          <a:xfrm>
            <a:off x="744000" y="1800000"/>
            <a:ext cx="10704000" cy="4377600"/>
          </a:xfrm>
        </p:spPr>
        <p:txBody>
          <a:bodyPr lIns="0" tIns="0" rIns="0" bIns="0" anchor="t" anchorCtr="0"/>
          <a:lstStyle>
            <a:lvl1pPr marL="0" indent="0">
              <a:buNone/>
              <a:defRPr sz="3600" b="0" i="0">
                <a:solidFill>
                  <a:schemeClr val="bg1"/>
                </a:solidFill>
                <a:latin typeface="Verdana" panose="020B0604030504040204" pitchFamily="34" charset="0"/>
                <a:ea typeface="Verdana" panose="020B060403050404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7" name="Slide Number Placeholder 5"/>
          <p:cNvSpPr>
            <a:spLocks noGrp="1"/>
          </p:cNvSpPr>
          <p:nvPr>
            <p:ph type="sldNum" sz="quarter" idx="12"/>
          </p:nvPr>
        </p:nvSpPr>
        <p:spPr>
          <a:xfrm>
            <a:off x="0" y="6309320"/>
            <a:ext cx="12192000" cy="548680"/>
          </a:xfrm>
          <a:prstGeom prst="rect">
            <a:avLst/>
          </a:prstGeom>
          <a:noFill/>
        </p:spPr>
        <p:txBody>
          <a:bodyPr/>
          <a:lstStyle>
            <a:lvl1pPr marL="540000" algn="l">
              <a:defRPr>
                <a:solidFill>
                  <a:schemeClr val="bg1"/>
                </a:solidFill>
                <a:latin typeface="Verdana" panose="020B0604030504040204" pitchFamily="34" charset="0"/>
                <a:ea typeface="Verdana" panose="020B0604030504040204" pitchFamily="34" charset="0"/>
              </a:defRPr>
            </a:lvl1pPr>
          </a:lstStyle>
          <a:p>
            <a:fld id="{E051598E-9D06-4046-8EF2-7702044C4E81}" type="slidenum">
              <a:rPr lang="en-US" smtClean="0">
                <a:solidFill>
                  <a:prstClr val="white"/>
                </a:solidFill>
              </a:rPr>
              <a:pPr/>
              <a:t>‹#›</a:t>
            </a:fld>
            <a:endParaRPr lang="en-US" dirty="0">
              <a:solidFill>
                <a:prstClr val="white"/>
              </a:solidFill>
            </a:endParaRPr>
          </a:p>
        </p:txBody>
      </p:sp>
      <p:sp>
        <p:nvSpPr>
          <p:cNvPr id="9" name="Footer Placeholder 5"/>
          <p:cNvSpPr>
            <a:spLocks noGrp="1"/>
          </p:cNvSpPr>
          <p:nvPr>
            <p:ph type="ftr" sz="quarter" idx="3"/>
          </p:nvPr>
        </p:nvSpPr>
        <p:spPr>
          <a:xfrm>
            <a:off x="1199456" y="6309320"/>
            <a:ext cx="10272000" cy="548680"/>
          </a:xfrm>
          <a:prstGeom prst="rect">
            <a:avLst/>
          </a:prstGeom>
        </p:spPr>
        <p:txBody>
          <a:bodyPr vert="horz" lIns="0" tIns="0" rIns="0" bIns="0" rtlCol="0" anchor="ctr"/>
          <a:lstStyle>
            <a:lvl1pPr algn="l">
              <a:defRPr sz="1200" baseline="0">
                <a:solidFill>
                  <a:schemeClr val="bg1"/>
                </a:solidFill>
                <a:latin typeface="Verdana" panose="020B0604030504040204" pitchFamily="34" charset="0"/>
                <a:ea typeface="Verdana" panose="020B0604030504040204" pitchFamily="34" charset="0"/>
              </a:defRPr>
            </a:lvl1pPr>
          </a:lstStyle>
          <a:p>
            <a:r>
              <a:rPr lang="en-GB" dirty="0" smtClean="0">
                <a:solidFill>
                  <a:prstClr val="white"/>
                </a:solidFill>
              </a:rPr>
              <a:t>IMTP March 2023</a:t>
            </a:r>
            <a:endParaRPr lang="en-US" dirty="0">
              <a:solidFill>
                <a:prstClr val="white"/>
              </a:solidFill>
            </a:endParaRP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4000" y="327913"/>
            <a:ext cx="2360928" cy="598545"/>
          </a:xfrm>
          <a:prstGeom prst="rect">
            <a:avLst/>
          </a:prstGeom>
        </p:spPr>
      </p:pic>
      <p:sp>
        <p:nvSpPr>
          <p:cNvPr id="12" name="Footer Placeholder 5"/>
          <p:cNvSpPr txBox="1">
            <a:spLocks/>
          </p:cNvSpPr>
          <p:nvPr userDrawn="1"/>
        </p:nvSpPr>
        <p:spPr>
          <a:xfrm>
            <a:off x="1199456" y="6309320"/>
            <a:ext cx="10272000"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prstClr val="white"/>
                </a:solidFill>
              </a:rPr>
              <a:t>Presentation title - edit in Header and Footer</a:t>
            </a:r>
          </a:p>
        </p:txBody>
      </p:sp>
      <p:sp>
        <p:nvSpPr>
          <p:cNvPr id="13" name="TextBox 12"/>
          <p:cNvSpPr txBox="1"/>
          <p:nvPr userDrawn="1"/>
        </p:nvSpPr>
        <p:spPr>
          <a:xfrm>
            <a:off x="8138350" y="6468244"/>
            <a:ext cx="3430645" cy="230832"/>
          </a:xfrm>
          <a:prstGeom prst="rect">
            <a:avLst/>
          </a:prstGeom>
          <a:noFill/>
        </p:spPr>
        <p:txBody>
          <a:bodyPr wrap="square" rtlCol="0">
            <a:spAutoFit/>
          </a:bodyPr>
          <a:lstStyle/>
          <a:p>
            <a:pPr algn="r"/>
            <a:r>
              <a:rPr lang="en-GB" sz="900" dirty="0">
                <a:solidFill>
                  <a:schemeClr val="bg1"/>
                </a:solidFill>
                <a:latin typeface="Verdana" panose="020B0604030504040204" pitchFamily="34" charset="0"/>
                <a:ea typeface="Verdana" panose="020B0604030504040204" pitchFamily="34" charset="0"/>
              </a:rPr>
              <a:t>cwmtafmorgannwg.wales</a:t>
            </a:r>
          </a:p>
        </p:txBody>
      </p:sp>
      <p:pic>
        <p:nvPicPr>
          <p:cNvPr id="14" name="Picture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182893" y="6332680"/>
            <a:ext cx="501775" cy="501775"/>
          </a:xfrm>
          <a:prstGeom prst="rect">
            <a:avLst/>
          </a:prstGeom>
        </p:spPr>
      </p:pic>
      <p:pic>
        <p:nvPicPr>
          <p:cNvPr id="15" name="Picture 1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678620" y="6332680"/>
            <a:ext cx="501775" cy="501775"/>
          </a:xfrm>
          <a:prstGeom prst="rect">
            <a:avLst/>
          </a:prstGeom>
        </p:spPr>
      </p:pic>
      <p:pic>
        <p:nvPicPr>
          <p:cNvPr id="16" name="Picture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161167" y="6332680"/>
            <a:ext cx="501775" cy="501775"/>
          </a:xfrm>
          <a:prstGeom prst="rect">
            <a:avLst/>
          </a:prstGeom>
        </p:spPr>
      </p:pic>
      <p:pic>
        <p:nvPicPr>
          <p:cNvPr id="17" name="Picture 1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662942" y="6332680"/>
            <a:ext cx="501959" cy="501959"/>
          </a:xfrm>
          <a:prstGeom prst="rect">
            <a:avLst/>
          </a:prstGeom>
        </p:spPr>
      </p:pic>
      <p:pic>
        <p:nvPicPr>
          <p:cNvPr id="18" name="Picture 1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164901" y="6332841"/>
            <a:ext cx="501614" cy="501614"/>
          </a:xfrm>
          <a:prstGeom prst="rect">
            <a:avLst/>
          </a:prstGeom>
        </p:spPr>
      </p:pic>
    </p:spTree>
    <p:extLst>
      <p:ext uri="{BB962C8B-B14F-4D97-AF65-F5344CB8AC3E}">
        <p14:creationId xmlns:p14="http://schemas.microsoft.com/office/powerpoint/2010/main" val="38835962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ocial media">
    <p:spTree>
      <p:nvGrpSpPr>
        <p:cNvPr id="1" name=""/>
        <p:cNvGrpSpPr/>
        <p:nvPr/>
      </p:nvGrpSpPr>
      <p:grpSpPr>
        <a:xfrm>
          <a:off x="0" y="0"/>
          <a:ext cx="0" cy="0"/>
          <a:chOff x="0" y="0"/>
          <a:chExt cx="0" cy="0"/>
        </a:xfrm>
      </p:grpSpPr>
      <p:sp>
        <p:nvSpPr>
          <p:cNvPr id="9" name="Slide Number Placeholder 5"/>
          <p:cNvSpPr>
            <a:spLocks noGrp="1"/>
          </p:cNvSpPr>
          <p:nvPr>
            <p:ph type="sldNum" sz="quarter" idx="12"/>
          </p:nvPr>
        </p:nvSpPr>
        <p:spPr>
          <a:xfrm>
            <a:off x="0" y="6332680"/>
            <a:ext cx="12192000" cy="525320"/>
          </a:xfrm>
          <a:prstGeom prst="rect">
            <a:avLst/>
          </a:prstGeom>
          <a:solidFill>
            <a:srgbClr val="2C4295"/>
          </a:solidFill>
        </p:spPr>
        <p:txBody>
          <a:bodyPr/>
          <a:lstStyle>
            <a:lvl1pPr marL="540000" algn="l">
              <a:defRPr>
                <a:solidFill>
                  <a:schemeClr val="bg1"/>
                </a:solidFill>
                <a:latin typeface="Verdana" panose="020B0604030504040204" pitchFamily="34" charset="0"/>
                <a:ea typeface="Verdana" panose="020B0604030504040204" pitchFamily="34" charset="0"/>
              </a:defRPr>
            </a:lvl1pPr>
          </a:lstStyle>
          <a:p>
            <a:fld id="{E051598E-9D06-4046-8EF2-7702044C4E81}" type="slidenum">
              <a:rPr lang="en-US" smtClean="0">
                <a:solidFill>
                  <a:prstClr val="white"/>
                </a:solidFill>
              </a:rPr>
              <a:pPr/>
              <a:t>‹#›</a:t>
            </a:fld>
            <a:endParaRPr lang="en-US" dirty="0">
              <a:solidFill>
                <a:prstClr val="white"/>
              </a:solidFill>
            </a:endParaRP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0709" y="466810"/>
            <a:ext cx="2360928" cy="598545"/>
          </a:xfrm>
          <a:prstGeom prst="rect">
            <a:avLst/>
          </a:prstGeom>
        </p:spPr>
      </p:pic>
      <p:pic>
        <p:nvPicPr>
          <p:cNvPr id="2" name="Picture 1"/>
          <p:cNvPicPr>
            <a:picLocks noChangeAspect="1"/>
          </p:cNvPicPr>
          <p:nvPr userDrawn="1"/>
        </p:nvPicPr>
        <p:blipFill>
          <a:blip r:embed="rId3" cstate="print">
            <a:duotone>
              <a:prstClr val="black"/>
              <a:srgbClr val="2C4295">
                <a:tint val="45000"/>
                <a:satMod val="400000"/>
              </a:srgbClr>
            </a:duotone>
            <a:extLst>
              <a:ext uri="{28A0092B-C50C-407E-A947-70E740481C1C}">
                <a14:useLocalDpi xmlns:a14="http://schemas.microsoft.com/office/drawing/2010/main" val="0"/>
              </a:ext>
            </a:extLst>
          </a:blip>
          <a:stretch>
            <a:fillRect/>
          </a:stretch>
        </p:blipFill>
        <p:spPr>
          <a:xfrm>
            <a:off x="3735920" y="3867609"/>
            <a:ext cx="4676134" cy="2103221"/>
          </a:xfrm>
          <a:prstGeom prst="rect">
            <a:avLst/>
          </a:prstGeom>
        </p:spPr>
      </p:pic>
      <p:sp>
        <p:nvSpPr>
          <p:cNvPr id="4" name="TextBox 3"/>
          <p:cNvSpPr txBox="1"/>
          <p:nvPr userDrawn="1"/>
        </p:nvSpPr>
        <p:spPr>
          <a:xfrm>
            <a:off x="2831637" y="3646671"/>
            <a:ext cx="6528725" cy="369332"/>
          </a:xfrm>
          <a:prstGeom prst="rect">
            <a:avLst/>
          </a:prstGeom>
          <a:noFill/>
        </p:spPr>
        <p:txBody>
          <a:bodyPr wrap="square" rtlCol="0">
            <a:spAutoFit/>
          </a:bodyPr>
          <a:lstStyle/>
          <a:p>
            <a:pPr algn="ctr"/>
            <a:r>
              <a:rPr lang="en-GB" dirty="0">
                <a:solidFill>
                  <a:srgbClr val="2C4295"/>
                </a:solidFill>
                <a:latin typeface="Verdana" panose="020B0604030504040204" pitchFamily="34" charset="0"/>
                <a:ea typeface="Verdana" panose="020B0604030504040204" pitchFamily="34" charset="0"/>
              </a:rPr>
              <a:t>Find us on</a:t>
            </a:r>
          </a:p>
        </p:txBody>
      </p:sp>
      <p:sp>
        <p:nvSpPr>
          <p:cNvPr id="5" name="TextBox 4"/>
          <p:cNvSpPr txBox="1"/>
          <p:nvPr userDrawn="1"/>
        </p:nvSpPr>
        <p:spPr>
          <a:xfrm>
            <a:off x="3599723" y="2776883"/>
            <a:ext cx="4992555" cy="523220"/>
          </a:xfrm>
          <a:prstGeom prst="rect">
            <a:avLst/>
          </a:prstGeom>
          <a:noFill/>
        </p:spPr>
        <p:txBody>
          <a:bodyPr wrap="square" rtlCol="0">
            <a:spAutoFit/>
          </a:bodyPr>
          <a:lstStyle/>
          <a:p>
            <a:pPr algn="ctr">
              <a:defRPr/>
            </a:pPr>
            <a:r>
              <a:rPr lang="en-US" sz="2800" dirty="0">
                <a:solidFill>
                  <a:srgbClr val="2C4295"/>
                </a:solidFill>
                <a:latin typeface="Verdana" panose="020B0604030504040204" pitchFamily="34" charset="0"/>
                <a:ea typeface="Verdana" panose="020B0604030504040204" pitchFamily="34" charset="0"/>
              </a:rPr>
              <a:t>@cwmtafmorgannwg</a:t>
            </a:r>
          </a:p>
        </p:txBody>
      </p:sp>
      <p:sp>
        <p:nvSpPr>
          <p:cNvPr id="11" name="Footer Placeholder 5"/>
          <p:cNvSpPr>
            <a:spLocks noGrp="1"/>
          </p:cNvSpPr>
          <p:nvPr>
            <p:ph type="ftr" sz="quarter" idx="3"/>
          </p:nvPr>
        </p:nvSpPr>
        <p:spPr>
          <a:xfrm>
            <a:off x="1199456" y="6309320"/>
            <a:ext cx="10272000" cy="548680"/>
          </a:xfrm>
          <a:prstGeom prst="rect">
            <a:avLst/>
          </a:prstGeom>
        </p:spPr>
        <p:txBody>
          <a:bodyPr vert="horz" lIns="0" tIns="0" rIns="0" bIns="0" rtlCol="0" anchor="ctr"/>
          <a:lstStyle>
            <a:lvl1pPr algn="l">
              <a:defRPr sz="1200" baseline="0">
                <a:solidFill>
                  <a:schemeClr val="bg1"/>
                </a:solidFill>
                <a:latin typeface="Verdana" panose="020B0604030504040204" pitchFamily="34" charset="0"/>
                <a:ea typeface="Verdana" panose="020B0604030504040204" pitchFamily="34" charset="0"/>
              </a:defRPr>
            </a:lvl1pPr>
          </a:lstStyle>
          <a:p>
            <a:r>
              <a:rPr lang="en-GB" dirty="0" smtClean="0">
                <a:solidFill>
                  <a:prstClr val="white"/>
                </a:solidFill>
              </a:rPr>
              <a:t>IMTP March 2023</a:t>
            </a:r>
            <a:endParaRPr lang="en-US" dirty="0">
              <a:solidFill>
                <a:prstClr val="white"/>
              </a:solidFill>
            </a:endParaRPr>
          </a:p>
        </p:txBody>
      </p:sp>
      <p:sp>
        <p:nvSpPr>
          <p:cNvPr id="12" name="TextBox 11"/>
          <p:cNvSpPr txBox="1"/>
          <p:nvPr userDrawn="1"/>
        </p:nvSpPr>
        <p:spPr>
          <a:xfrm>
            <a:off x="8138350" y="6468244"/>
            <a:ext cx="3430645" cy="230832"/>
          </a:xfrm>
          <a:prstGeom prst="rect">
            <a:avLst/>
          </a:prstGeom>
          <a:noFill/>
        </p:spPr>
        <p:txBody>
          <a:bodyPr wrap="square" rtlCol="0">
            <a:spAutoFit/>
          </a:bodyPr>
          <a:lstStyle/>
          <a:p>
            <a:pPr algn="r"/>
            <a:r>
              <a:rPr lang="en-GB" sz="900" dirty="0">
                <a:solidFill>
                  <a:schemeClr val="bg1"/>
                </a:solidFill>
                <a:latin typeface="Verdana" panose="020B0604030504040204" pitchFamily="34" charset="0"/>
                <a:ea typeface="Verdana" panose="020B0604030504040204" pitchFamily="34" charset="0"/>
              </a:rPr>
              <a:t>cwmtafmorgannwg.wales</a:t>
            </a:r>
          </a:p>
        </p:txBody>
      </p:sp>
      <p:pic>
        <p:nvPicPr>
          <p:cNvPr id="13" name="Pictur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182893" y="6332680"/>
            <a:ext cx="501775" cy="501775"/>
          </a:xfrm>
          <a:prstGeom prst="rect">
            <a:avLst/>
          </a:prstGeom>
        </p:spPr>
      </p:pic>
      <p:pic>
        <p:nvPicPr>
          <p:cNvPr id="14" name="Picture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678620" y="6332680"/>
            <a:ext cx="501775" cy="501775"/>
          </a:xfrm>
          <a:prstGeom prst="rect">
            <a:avLst/>
          </a:prstGeom>
        </p:spPr>
      </p:pic>
      <p:pic>
        <p:nvPicPr>
          <p:cNvPr id="15" name="Picture 1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161167" y="6332680"/>
            <a:ext cx="501775" cy="501775"/>
          </a:xfrm>
          <a:prstGeom prst="rect">
            <a:avLst/>
          </a:prstGeom>
        </p:spPr>
      </p:pic>
      <p:pic>
        <p:nvPicPr>
          <p:cNvPr id="16" name="Picture 15"/>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662942" y="6332680"/>
            <a:ext cx="501959" cy="501959"/>
          </a:xfrm>
          <a:prstGeom prst="rect">
            <a:avLst/>
          </a:prstGeom>
        </p:spPr>
      </p:pic>
      <p:pic>
        <p:nvPicPr>
          <p:cNvPr id="17" name="Picture 16"/>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164901" y="6332841"/>
            <a:ext cx="501614" cy="501614"/>
          </a:xfrm>
          <a:prstGeom prst="rect">
            <a:avLst/>
          </a:prstGeom>
        </p:spPr>
      </p:pic>
    </p:spTree>
    <p:extLst>
      <p:ext uri="{BB962C8B-B14F-4D97-AF65-F5344CB8AC3E}">
        <p14:creationId xmlns:p14="http://schemas.microsoft.com/office/powerpoint/2010/main" val="6975757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ext/bullet slide (blank)">
    <p:spTree>
      <p:nvGrpSpPr>
        <p:cNvPr id="1" name=""/>
        <p:cNvGrpSpPr/>
        <p:nvPr/>
      </p:nvGrpSpPr>
      <p:grpSpPr>
        <a:xfrm>
          <a:off x="0" y="0"/>
          <a:ext cx="0" cy="0"/>
          <a:chOff x="0" y="0"/>
          <a:chExt cx="0" cy="0"/>
        </a:xfrm>
      </p:grpSpPr>
      <p:sp>
        <p:nvSpPr>
          <p:cNvPr id="9" name="Slide Number Placeholder 5"/>
          <p:cNvSpPr txBox="1">
            <a:spLocks/>
          </p:cNvSpPr>
          <p:nvPr userDrawn="1"/>
        </p:nvSpPr>
        <p:spPr>
          <a:xfrm>
            <a:off x="0" y="6332680"/>
            <a:ext cx="12192000" cy="525320"/>
          </a:xfrm>
          <a:prstGeom prst="rect">
            <a:avLst/>
          </a:prstGeom>
          <a:solidFill>
            <a:srgbClr val="2C4295"/>
          </a:solidFill>
        </p:spPr>
        <p:txBody>
          <a:bodyPr lIns="0" tIns="0" bIns="0" anchor="ctr"/>
          <a:lstStyle>
            <a:defPPr>
              <a:defRPr lang="en-US"/>
            </a:defPPr>
            <a:lvl1pPr marL="540000" algn="l" defTabSz="914400" rtl="0" eaLnBrk="1" latinLnBrk="0" hangingPunct="1">
              <a:defRPr sz="1200" kern="120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051598E-9D06-4046-8EF2-7702044C4E81}" type="slidenum">
              <a:rPr lang="en-US" smtClean="0">
                <a:solidFill>
                  <a:prstClr val="white"/>
                </a:solidFill>
              </a:rPr>
              <a:pPr/>
              <a:t>‹#›</a:t>
            </a:fld>
            <a:endParaRPr lang="en-US" dirty="0">
              <a:solidFill>
                <a:prstClr val="white"/>
              </a:solidFill>
            </a:endParaRPr>
          </a:p>
        </p:txBody>
      </p:sp>
      <p:sp>
        <p:nvSpPr>
          <p:cNvPr id="2" name="Title 1"/>
          <p:cNvSpPr>
            <a:spLocks noGrp="1"/>
          </p:cNvSpPr>
          <p:nvPr>
            <p:ph type="title"/>
          </p:nvPr>
        </p:nvSpPr>
        <p:spPr>
          <a:xfrm>
            <a:off x="744000" y="1368000"/>
            <a:ext cx="10704000" cy="648072"/>
          </a:xfrm>
        </p:spPr>
        <p:txBody>
          <a:bodyPr lIns="0" tIns="0" rIns="0" bIns="0" anchor="t" anchorCtr="0">
            <a:normAutofit/>
          </a:bodyPr>
          <a:lstStyle>
            <a:lvl1pPr>
              <a:defRPr sz="3600" baseline="0">
                <a:solidFill>
                  <a:srgbClr val="211973"/>
                </a:solidFill>
                <a:latin typeface="Verdana" panose="020B0604030504040204" pitchFamily="34" charset="0"/>
                <a:ea typeface="Verdana" panose="020B0604030504040204" pitchFamily="34" charset="0"/>
              </a:defRPr>
            </a:lvl1pPr>
          </a:lstStyle>
          <a:p>
            <a:r>
              <a:rPr lang="en-US" dirty="0"/>
              <a:t>Click to edit Master title style</a:t>
            </a:r>
          </a:p>
        </p:txBody>
      </p:sp>
      <p:sp>
        <p:nvSpPr>
          <p:cNvPr id="3" name="Content Placeholder 2"/>
          <p:cNvSpPr>
            <a:spLocks noGrp="1"/>
          </p:cNvSpPr>
          <p:nvPr>
            <p:ph idx="1"/>
          </p:nvPr>
        </p:nvSpPr>
        <p:spPr>
          <a:xfrm>
            <a:off x="744000" y="2088001"/>
            <a:ext cx="10704000" cy="4064455"/>
          </a:xfrm>
        </p:spPr>
        <p:txBody>
          <a:bodyPr lIns="0" tIns="0" rIns="0" bIns="0"/>
          <a:lstStyle>
            <a:lvl1pPr>
              <a:lnSpc>
                <a:spcPct val="150000"/>
              </a:lnSpc>
              <a:spcBef>
                <a:spcPts val="1200"/>
              </a:spcBef>
              <a:defRPr sz="2000" b="0">
                <a:solidFill>
                  <a:srgbClr val="211973"/>
                </a:solidFill>
                <a:latin typeface="Verdana" panose="020B0604030504040204" pitchFamily="34" charset="0"/>
                <a:ea typeface="Verdana" panose="020B0604030504040204" pitchFamily="34" charset="0"/>
              </a:defRPr>
            </a:lvl1pPr>
            <a:lvl2pPr>
              <a:lnSpc>
                <a:spcPct val="150000"/>
              </a:lnSpc>
              <a:defRPr sz="2000">
                <a:latin typeface="Verdana" panose="020B0604030504040204" pitchFamily="34" charset="0"/>
                <a:ea typeface="Verdana" panose="020B0604030504040204" pitchFamily="34" charset="0"/>
              </a:defRPr>
            </a:lvl2pPr>
            <a:lvl3pPr>
              <a:lnSpc>
                <a:spcPct val="150000"/>
              </a:lnSpc>
              <a:defRPr sz="2000">
                <a:latin typeface="Verdana" panose="020B0604030504040204" pitchFamily="34" charset="0"/>
                <a:ea typeface="Verdana" panose="020B0604030504040204" pitchFamily="34" charset="0"/>
              </a:defRPr>
            </a:lvl3pPr>
            <a:lvl4pPr>
              <a:lnSpc>
                <a:spcPct val="150000"/>
              </a:lnSpc>
              <a:defRPr>
                <a:latin typeface="Verdana" panose="020B0604030504040204" pitchFamily="34" charset="0"/>
                <a:ea typeface="Verdana" panose="020B0604030504040204" pitchFamily="34" charset="0"/>
              </a:defRPr>
            </a:lvl4pPr>
            <a:lvl5pPr>
              <a:lnSpc>
                <a:spcPct val="150000"/>
              </a:lnSpc>
              <a:defRPr>
                <a:latin typeface="Verdana" panose="020B0604030504040204" pitchFamily="34" charset="0"/>
                <a:ea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4000" y="327913"/>
            <a:ext cx="2360928" cy="598545"/>
          </a:xfrm>
          <a:prstGeom prst="rect">
            <a:avLst/>
          </a:prstGeom>
        </p:spPr>
      </p:pic>
      <p:sp>
        <p:nvSpPr>
          <p:cNvPr id="11" name="Footer Placeholder 5"/>
          <p:cNvSpPr>
            <a:spLocks noGrp="1"/>
          </p:cNvSpPr>
          <p:nvPr>
            <p:ph type="ftr" sz="quarter" idx="3"/>
          </p:nvPr>
        </p:nvSpPr>
        <p:spPr>
          <a:xfrm>
            <a:off x="1199456" y="6309320"/>
            <a:ext cx="10272000" cy="548680"/>
          </a:xfrm>
          <a:prstGeom prst="rect">
            <a:avLst/>
          </a:prstGeom>
        </p:spPr>
        <p:txBody>
          <a:bodyPr vert="horz" lIns="0" tIns="0" rIns="0" bIns="0" rtlCol="0" anchor="ctr"/>
          <a:lstStyle>
            <a:lvl1pPr algn="l">
              <a:defRPr sz="1200" baseline="0">
                <a:solidFill>
                  <a:schemeClr val="bg1"/>
                </a:solidFill>
                <a:latin typeface="Verdana" panose="020B0604030504040204" pitchFamily="34" charset="0"/>
                <a:ea typeface="Verdana" panose="020B0604030504040204" pitchFamily="34" charset="0"/>
              </a:defRPr>
            </a:lvl1pPr>
          </a:lstStyle>
          <a:p>
            <a:r>
              <a:rPr lang="en-GB" dirty="0" smtClean="0">
                <a:solidFill>
                  <a:prstClr val="white"/>
                </a:solidFill>
              </a:rPr>
              <a:t>IMTP March 2023</a:t>
            </a:r>
            <a:endParaRPr lang="en-US" dirty="0">
              <a:solidFill>
                <a:prstClr val="white"/>
              </a:solidFill>
            </a:endParaRPr>
          </a:p>
        </p:txBody>
      </p:sp>
      <p:sp>
        <p:nvSpPr>
          <p:cNvPr id="13" name="Footer Placeholder 5"/>
          <p:cNvSpPr txBox="1">
            <a:spLocks/>
          </p:cNvSpPr>
          <p:nvPr userDrawn="1"/>
        </p:nvSpPr>
        <p:spPr>
          <a:xfrm>
            <a:off x="1199456" y="6309320"/>
            <a:ext cx="10272000"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prstClr val="white"/>
                </a:solidFill>
              </a:rPr>
              <a:t>Presentation title - edit in Header and Footer</a:t>
            </a:r>
          </a:p>
        </p:txBody>
      </p:sp>
      <p:sp>
        <p:nvSpPr>
          <p:cNvPr id="14" name="TextBox 13"/>
          <p:cNvSpPr txBox="1"/>
          <p:nvPr userDrawn="1"/>
        </p:nvSpPr>
        <p:spPr>
          <a:xfrm>
            <a:off x="8138350" y="6468244"/>
            <a:ext cx="3430645" cy="230832"/>
          </a:xfrm>
          <a:prstGeom prst="rect">
            <a:avLst/>
          </a:prstGeom>
          <a:noFill/>
        </p:spPr>
        <p:txBody>
          <a:bodyPr wrap="square" rtlCol="0">
            <a:spAutoFit/>
          </a:bodyPr>
          <a:lstStyle/>
          <a:p>
            <a:pPr algn="r"/>
            <a:r>
              <a:rPr lang="en-GB" sz="900" dirty="0">
                <a:solidFill>
                  <a:schemeClr val="bg1"/>
                </a:solidFill>
                <a:latin typeface="Verdana" panose="020B0604030504040204" pitchFamily="34" charset="0"/>
                <a:ea typeface="Verdana" panose="020B0604030504040204" pitchFamily="34" charset="0"/>
              </a:rPr>
              <a:t>cwmtafmorgannwg.wales</a:t>
            </a:r>
          </a:p>
        </p:txBody>
      </p:sp>
      <p:pic>
        <p:nvPicPr>
          <p:cNvPr id="19" name="Picture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64901" y="6332841"/>
            <a:ext cx="501614" cy="501614"/>
          </a:xfrm>
          <a:prstGeom prst="rect">
            <a:avLst/>
          </a:prstGeom>
        </p:spPr>
      </p:pic>
      <p:pic>
        <p:nvPicPr>
          <p:cNvPr id="15" name="Picture 1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182893" y="6332680"/>
            <a:ext cx="501775" cy="501775"/>
          </a:xfrm>
          <a:prstGeom prst="rect">
            <a:avLst/>
          </a:prstGeom>
        </p:spPr>
      </p:pic>
      <p:pic>
        <p:nvPicPr>
          <p:cNvPr id="16" name="Picture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678620" y="6332680"/>
            <a:ext cx="501775" cy="501775"/>
          </a:xfrm>
          <a:prstGeom prst="rect">
            <a:avLst/>
          </a:prstGeom>
        </p:spPr>
      </p:pic>
      <p:pic>
        <p:nvPicPr>
          <p:cNvPr id="17" name="Picture 1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161167" y="6332680"/>
            <a:ext cx="501775" cy="501775"/>
          </a:xfrm>
          <a:prstGeom prst="rect">
            <a:avLst/>
          </a:prstGeom>
        </p:spPr>
      </p:pic>
      <p:pic>
        <p:nvPicPr>
          <p:cNvPr id="18" name="Picture 1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662942" y="6332680"/>
            <a:ext cx="501959" cy="501959"/>
          </a:xfrm>
          <a:prstGeom prst="rect">
            <a:avLst/>
          </a:prstGeom>
        </p:spPr>
      </p:pic>
    </p:spTree>
    <p:extLst>
      <p:ext uri="{BB962C8B-B14F-4D97-AF65-F5344CB8AC3E}">
        <p14:creationId xmlns:p14="http://schemas.microsoft.com/office/powerpoint/2010/main" val="31538068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Bullets/image slide">
    <p:spTree>
      <p:nvGrpSpPr>
        <p:cNvPr id="1" name=""/>
        <p:cNvGrpSpPr/>
        <p:nvPr/>
      </p:nvGrpSpPr>
      <p:grpSpPr>
        <a:xfrm>
          <a:off x="0" y="0"/>
          <a:ext cx="0" cy="0"/>
          <a:chOff x="0" y="0"/>
          <a:chExt cx="0" cy="0"/>
        </a:xfrm>
      </p:grpSpPr>
      <p:sp>
        <p:nvSpPr>
          <p:cNvPr id="11" name="Slide Number Placeholder 5"/>
          <p:cNvSpPr txBox="1">
            <a:spLocks/>
          </p:cNvSpPr>
          <p:nvPr userDrawn="1"/>
        </p:nvSpPr>
        <p:spPr>
          <a:xfrm>
            <a:off x="0" y="6332680"/>
            <a:ext cx="12192000" cy="525320"/>
          </a:xfrm>
          <a:prstGeom prst="rect">
            <a:avLst/>
          </a:prstGeom>
          <a:solidFill>
            <a:srgbClr val="2C4295"/>
          </a:solidFill>
        </p:spPr>
        <p:txBody>
          <a:bodyPr lIns="0" tIns="0" bIns="0" anchor="ctr"/>
          <a:lstStyle>
            <a:defPPr>
              <a:defRPr lang="en-US"/>
            </a:defPPr>
            <a:lvl1pPr marL="540000" algn="l" defTabSz="914400" rtl="0" eaLnBrk="1" latinLnBrk="0" hangingPunct="1">
              <a:defRPr sz="1200" kern="120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051598E-9D06-4046-8EF2-7702044C4E81}" type="slidenum">
              <a:rPr lang="en-US" smtClean="0">
                <a:solidFill>
                  <a:prstClr val="white"/>
                </a:solidFill>
              </a:rPr>
              <a:pPr/>
              <a:t>‹#›</a:t>
            </a:fld>
            <a:endParaRPr lang="en-US" dirty="0">
              <a:solidFill>
                <a:prstClr val="white"/>
              </a:solidFill>
            </a:endParaRPr>
          </a:p>
        </p:txBody>
      </p:sp>
      <p:sp>
        <p:nvSpPr>
          <p:cNvPr id="2" name="Title 1"/>
          <p:cNvSpPr>
            <a:spLocks noGrp="1"/>
          </p:cNvSpPr>
          <p:nvPr>
            <p:ph type="title"/>
          </p:nvPr>
        </p:nvSpPr>
        <p:spPr>
          <a:xfrm>
            <a:off x="744000" y="1368000"/>
            <a:ext cx="5352000" cy="1196904"/>
          </a:xfrm>
        </p:spPr>
        <p:txBody>
          <a:bodyPr anchor="t" anchorCtr="0">
            <a:noAutofit/>
          </a:bodyPr>
          <a:lstStyle>
            <a:lvl1pPr algn="l">
              <a:defRPr sz="3600" b="0" i="0" spc="0" baseline="0">
                <a:solidFill>
                  <a:srgbClr val="211973"/>
                </a:solidFill>
                <a:latin typeface="Verdana" panose="020B0604030504040204" pitchFamily="34" charset="0"/>
                <a:ea typeface="Verdana" panose="020B0604030504040204" pitchFamily="34" charset="0"/>
              </a:defRPr>
            </a:lvl1pPr>
          </a:lstStyle>
          <a:p>
            <a:r>
              <a:rPr lang="en-US" dirty="0"/>
              <a:t>Click to edit Master title style</a:t>
            </a:r>
          </a:p>
        </p:txBody>
      </p:sp>
      <p:sp>
        <p:nvSpPr>
          <p:cNvPr id="3" name="Content Placeholder 2"/>
          <p:cNvSpPr>
            <a:spLocks noGrp="1"/>
          </p:cNvSpPr>
          <p:nvPr>
            <p:ph idx="1"/>
          </p:nvPr>
        </p:nvSpPr>
        <p:spPr>
          <a:xfrm>
            <a:off x="6288021" y="1368001"/>
            <a:ext cx="5150712" cy="4788000"/>
          </a:xfrm>
        </p:spPr>
        <p:txBody>
          <a:bodyPr/>
          <a:lstStyle>
            <a:lvl1pPr>
              <a:defRPr sz="2000" baseline="0">
                <a:solidFill>
                  <a:srgbClr val="211973"/>
                </a:solidFill>
                <a:latin typeface="Verdana" panose="020B0604030504040204" pitchFamily="34" charset="0"/>
                <a:ea typeface="Verdana" panose="020B0604030504040204" pitchFamily="34" charset="0"/>
              </a:defRPr>
            </a:lvl1pPr>
            <a:lvl2pPr>
              <a:defRPr sz="1800" baseline="0">
                <a:latin typeface="Verdana" panose="020B0604030504040204" pitchFamily="34" charset="0"/>
                <a:ea typeface="Verdana" panose="020B0604030504040204" pitchFamily="34" charset="0"/>
              </a:defRPr>
            </a:lvl2pPr>
            <a:lvl3pPr>
              <a:defRPr sz="1800" baseline="0">
                <a:latin typeface="Verdana" panose="020B0604030504040204" pitchFamily="34" charset="0"/>
                <a:ea typeface="Verdana" panose="020B0604030504040204" pitchFamily="34" charset="0"/>
              </a:defRPr>
            </a:lvl3pPr>
            <a:lvl4pPr>
              <a:defRPr sz="1600" baseline="0">
                <a:latin typeface="Verdana" panose="020B0604030504040204" pitchFamily="34" charset="0"/>
                <a:ea typeface="Verdana" panose="020B0604030504040204" pitchFamily="34" charset="0"/>
              </a:defRPr>
            </a:lvl4pPr>
            <a:lvl5pPr>
              <a:defRPr sz="1600" baseline="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744000" y="2718223"/>
            <a:ext cx="5352000" cy="3447081"/>
          </a:xfrm>
        </p:spPr>
        <p:txBody>
          <a:bodyPr/>
          <a:lstStyle>
            <a:lvl1pPr marL="0" indent="0">
              <a:buNone/>
              <a:defRPr sz="1600" baseline="0">
                <a:solidFill>
                  <a:schemeClr val="tx1"/>
                </a:solidFill>
                <a:latin typeface="Verdana" panose="020B0604030504040204" pitchFamily="34" charset="0"/>
                <a:ea typeface="Verdana" panose="020B060403050404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6" name="Footer Placeholder 5"/>
          <p:cNvSpPr>
            <a:spLocks noGrp="1"/>
          </p:cNvSpPr>
          <p:nvPr>
            <p:ph type="ftr" sz="quarter" idx="3"/>
          </p:nvPr>
        </p:nvSpPr>
        <p:spPr>
          <a:xfrm>
            <a:off x="1199456" y="6309320"/>
            <a:ext cx="10272000" cy="548680"/>
          </a:xfrm>
          <a:prstGeom prst="rect">
            <a:avLst/>
          </a:prstGeom>
        </p:spPr>
        <p:txBody>
          <a:bodyPr vert="horz" lIns="0" tIns="0" rIns="0" bIns="0" rtlCol="0" anchor="ctr"/>
          <a:lstStyle>
            <a:lvl1pPr algn="l">
              <a:defRPr sz="1200" baseline="0">
                <a:solidFill>
                  <a:schemeClr val="bg1"/>
                </a:solidFill>
                <a:latin typeface="Verdana" panose="020B0604030504040204" pitchFamily="34" charset="0"/>
                <a:ea typeface="Verdana" panose="020B0604030504040204" pitchFamily="34" charset="0"/>
              </a:defRPr>
            </a:lvl1pPr>
          </a:lstStyle>
          <a:p>
            <a:r>
              <a:rPr lang="en-GB" dirty="0" smtClean="0">
                <a:solidFill>
                  <a:prstClr val="white"/>
                </a:solidFill>
              </a:rPr>
              <a:t>IMTP March 2023</a:t>
            </a:r>
            <a:endParaRPr lang="en-US" dirty="0">
              <a:solidFill>
                <a:prstClr val="white"/>
              </a:solidFill>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4000" y="327913"/>
            <a:ext cx="2360928" cy="598545"/>
          </a:xfrm>
          <a:prstGeom prst="rect">
            <a:avLst/>
          </a:prstGeom>
        </p:spPr>
      </p:pic>
      <p:sp>
        <p:nvSpPr>
          <p:cNvPr id="12" name="Footer Placeholder 5"/>
          <p:cNvSpPr txBox="1">
            <a:spLocks/>
          </p:cNvSpPr>
          <p:nvPr userDrawn="1"/>
        </p:nvSpPr>
        <p:spPr>
          <a:xfrm>
            <a:off x="1199456" y="6309320"/>
            <a:ext cx="10272000"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prstClr val="white"/>
                </a:solidFill>
              </a:rPr>
              <a:t>Presentation title - edit in Header and Footer</a:t>
            </a:r>
          </a:p>
        </p:txBody>
      </p:sp>
      <p:sp>
        <p:nvSpPr>
          <p:cNvPr id="13" name="TextBox 12"/>
          <p:cNvSpPr txBox="1"/>
          <p:nvPr userDrawn="1"/>
        </p:nvSpPr>
        <p:spPr>
          <a:xfrm>
            <a:off x="8138350" y="6468244"/>
            <a:ext cx="3430645" cy="230832"/>
          </a:xfrm>
          <a:prstGeom prst="rect">
            <a:avLst/>
          </a:prstGeom>
          <a:noFill/>
        </p:spPr>
        <p:txBody>
          <a:bodyPr wrap="square" rtlCol="0">
            <a:spAutoFit/>
          </a:bodyPr>
          <a:lstStyle/>
          <a:p>
            <a:pPr algn="r"/>
            <a:r>
              <a:rPr lang="en-GB" sz="900" dirty="0">
                <a:solidFill>
                  <a:schemeClr val="bg1"/>
                </a:solidFill>
                <a:latin typeface="Verdana" panose="020B0604030504040204" pitchFamily="34" charset="0"/>
                <a:ea typeface="Verdana" panose="020B0604030504040204" pitchFamily="34" charset="0"/>
              </a:rPr>
              <a:t>cwmtafmorgannwg.wales</a:t>
            </a:r>
          </a:p>
        </p:txBody>
      </p:sp>
      <p:pic>
        <p:nvPicPr>
          <p:cNvPr id="17" name="Picture 1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662942" y="6332680"/>
            <a:ext cx="501959" cy="501959"/>
          </a:xfrm>
          <a:prstGeom prst="rect">
            <a:avLst/>
          </a:prstGeom>
        </p:spPr>
      </p:pic>
      <p:pic>
        <p:nvPicPr>
          <p:cNvPr id="14" name="Picture 1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182893" y="6332680"/>
            <a:ext cx="501775" cy="501775"/>
          </a:xfrm>
          <a:prstGeom prst="rect">
            <a:avLst/>
          </a:prstGeom>
        </p:spPr>
      </p:pic>
      <p:pic>
        <p:nvPicPr>
          <p:cNvPr id="15" name="Picture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678620" y="6332680"/>
            <a:ext cx="501775" cy="501775"/>
          </a:xfrm>
          <a:prstGeom prst="rect">
            <a:avLst/>
          </a:prstGeom>
        </p:spPr>
      </p:pic>
      <p:pic>
        <p:nvPicPr>
          <p:cNvPr id="16" name="Picture 1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161167" y="6332680"/>
            <a:ext cx="501775" cy="501775"/>
          </a:xfrm>
          <a:prstGeom prst="rect">
            <a:avLst/>
          </a:prstGeom>
        </p:spPr>
      </p:pic>
      <p:pic>
        <p:nvPicPr>
          <p:cNvPr id="18" name="Picture 1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164901" y="6332841"/>
            <a:ext cx="501614" cy="501614"/>
          </a:xfrm>
          <a:prstGeom prst="rect">
            <a:avLst/>
          </a:prstGeom>
        </p:spPr>
      </p:pic>
    </p:spTree>
    <p:extLst>
      <p:ext uri="{BB962C8B-B14F-4D97-AF65-F5344CB8AC3E}">
        <p14:creationId xmlns:p14="http://schemas.microsoft.com/office/powerpoint/2010/main" val="31911307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1_Title (2 lines) and Content">
    <p:spTree>
      <p:nvGrpSpPr>
        <p:cNvPr id="1" name=""/>
        <p:cNvGrpSpPr/>
        <p:nvPr/>
      </p:nvGrpSpPr>
      <p:grpSpPr>
        <a:xfrm>
          <a:off x="0" y="0"/>
          <a:ext cx="0" cy="0"/>
          <a:chOff x="0" y="0"/>
          <a:chExt cx="0" cy="0"/>
        </a:xfrm>
      </p:grpSpPr>
      <p:sp>
        <p:nvSpPr>
          <p:cNvPr id="10" name="Slide Number Placeholder 5"/>
          <p:cNvSpPr txBox="1">
            <a:spLocks/>
          </p:cNvSpPr>
          <p:nvPr userDrawn="1"/>
        </p:nvSpPr>
        <p:spPr>
          <a:xfrm>
            <a:off x="0" y="6332680"/>
            <a:ext cx="12192000" cy="525320"/>
          </a:xfrm>
          <a:prstGeom prst="rect">
            <a:avLst/>
          </a:prstGeom>
          <a:solidFill>
            <a:srgbClr val="2C4295"/>
          </a:solidFill>
        </p:spPr>
        <p:txBody>
          <a:bodyPr lIns="0" tIns="0" bIns="0" anchor="ctr"/>
          <a:lstStyle>
            <a:defPPr>
              <a:defRPr lang="en-US"/>
            </a:defPPr>
            <a:lvl1pPr marL="540000" algn="l" defTabSz="914400" rtl="0" eaLnBrk="1" latinLnBrk="0" hangingPunct="1">
              <a:defRPr sz="1200" kern="120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051598E-9D06-4046-8EF2-7702044C4E81}" type="slidenum">
              <a:rPr lang="en-US" smtClean="0">
                <a:solidFill>
                  <a:prstClr val="white"/>
                </a:solidFill>
              </a:rPr>
              <a:pPr/>
              <a:t>‹#›</a:t>
            </a:fld>
            <a:endParaRPr lang="en-US" dirty="0">
              <a:solidFill>
                <a:prstClr val="white"/>
              </a:solidFill>
            </a:endParaRPr>
          </a:p>
        </p:txBody>
      </p:sp>
      <p:sp>
        <p:nvSpPr>
          <p:cNvPr id="2" name="Title 1"/>
          <p:cNvSpPr>
            <a:spLocks noGrp="1"/>
          </p:cNvSpPr>
          <p:nvPr>
            <p:ph type="title"/>
          </p:nvPr>
        </p:nvSpPr>
        <p:spPr>
          <a:xfrm>
            <a:off x="744000" y="1368000"/>
            <a:ext cx="10704000" cy="1188000"/>
          </a:xfrm>
        </p:spPr>
        <p:txBody>
          <a:bodyPr lIns="0" tIns="0" rIns="0" bIns="0" anchor="t" anchorCtr="0">
            <a:normAutofit/>
          </a:bodyPr>
          <a:lstStyle>
            <a:lvl1pPr>
              <a:defRPr sz="3600" baseline="0">
                <a:solidFill>
                  <a:srgbClr val="211973"/>
                </a:solidFill>
                <a:latin typeface="Verdana" panose="020B0604030504040204" pitchFamily="34" charset="0"/>
                <a:ea typeface="Verdana" panose="020B0604030504040204" pitchFamily="34" charset="0"/>
              </a:defRPr>
            </a:lvl1pPr>
          </a:lstStyle>
          <a:p>
            <a:r>
              <a:rPr lang="en-US" dirty="0"/>
              <a:t>Click to edit Master title style</a:t>
            </a:r>
          </a:p>
        </p:txBody>
      </p:sp>
      <p:sp>
        <p:nvSpPr>
          <p:cNvPr id="3" name="Content Placeholder 2"/>
          <p:cNvSpPr>
            <a:spLocks noGrp="1"/>
          </p:cNvSpPr>
          <p:nvPr>
            <p:ph idx="1"/>
          </p:nvPr>
        </p:nvSpPr>
        <p:spPr>
          <a:xfrm>
            <a:off x="744000" y="2628000"/>
            <a:ext cx="10704000" cy="3537304"/>
          </a:xfrm>
        </p:spPr>
        <p:txBody>
          <a:bodyPr lIns="0" tIns="0" rIns="0" bIns="0"/>
          <a:lstStyle>
            <a:lvl1pPr>
              <a:spcBef>
                <a:spcPts val="1200"/>
              </a:spcBef>
              <a:defRPr>
                <a:solidFill>
                  <a:srgbClr val="211973"/>
                </a:solidFill>
                <a:latin typeface="Verdana" panose="020B0604030504040204" pitchFamily="34" charset="0"/>
                <a:ea typeface="Verdana" panose="020B0604030504040204" pitchFamily="34" charset="0"/>
              </a:defRPr>
            </a:lvl1pPr>
            <a:lvl2pPr>
              <a:defRPr>
                <a:latin typeface="Verdana" panose="020B0604030504040204" pitchFamily="34" charset="0"/>
                <a:ea typeface="Verdana" panose="020B0604030504040204" pitchFamily="34" charset="0"/>
              </a:defRPr>
            </a:lvl2pPr>
            <a:lvl3pPr>
              <a:defRPr>
                <a:latin typeface="Verdana" panose="020B0604030504040204" pitchFamily="34" charset="0"/>
                <a:ea typeface="Verdana" panose="020B0604030504040204" pitchFamily="34" charset="0"/>
              </a:defRPr>
            </a:lvl3pPr>
            <a:lvl4pPr>
              <a:defRPr>
                <a:latin typeface="Verdana" panose="020B0604030504040204" pitchFamily="34" charset="0"/>
                <a:ea typeface="Verdana" panose="020B0604030504040204" pitchFamily="34" charset="0"/>
              </a:defRPr>
            </a:lvl4pPr>
            <a:lvl5pPr>
              <a:defRPr>
                <a:latin typeface="Verdana" panose="020B0604030504040204" pitchFamily="34" charset="0"/>
                <a:ea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4000" y="327913"/>
            <a:ext cx="2360928" cy="598545"/>
          </a:xfrm>
          <a:prstGeom prst="rect">
            <a:avLst/>
          </a:prstGeom>
        </p:spPr>
      </p:pic>
      <p:sp>
        <p:nvSpPr>
          <p:cNvPr id="12" name="TextBox 11"/>
          <p:cNvSpPr txBox="1"/>
          <p:nvPr userDrawn="1"/>
        </p:nvSpPr>
        <p:spPr>
          <a:xfrm>
            <a:off x="8138350" y="6468244"/>
            <a:ext cx="3430645" cy="230832"/>
          </a:xfrm>
          <a:prstGeom prst="rect">
            <a:avLst/>
          </a:prstGeom>
          <a:noFill/>
        </p:spPr>
        <p:txBody>
          <a:bodyPr wrap="square" rtlCol="0">
            <a:spAutoFit/>
          </a:bodyPr>
          <a:lstStyle/>
          <a:p>
            <a:pPr algn="r"/>
            <a:r>
              <a:rPr lang="en-GB" sz="900" dirty="0">
                <a:solidFill>
                  <a:schemeClr val="bg1"/>
                </a:solidFill>
                <a:latin typeface="Verdana" panose="020B0604030504040204" pitchFamily="34" charset="0"/>
                <a:ea typeface="Verdana" panose="020B0604030504040204" pitchFamily="34" charset="0"/>
              </a:rPr>
              <a:t>cwmtafmorgannwg.wales</a:t>
            </a:r>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182893" y="6332680"/>
            <a:ext cx="501775" cy="501775"/>
          </a:xfrm>
          <a:prstGeom prst="rect">
            <a:avLst/>
          </a:prstGeom>
        </p:spPr>
      </p:pic>
      <p:pic>
        <p:nvPicPr>
          <p:cNvPr id="14" name="Picture 1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678620" y="6332680"/>
            <a:ext cx="501775" cy="501775"/>
          </a:xfrm>
          <a:prstGeom prst="rect">
            <a:avLst/>
          </a:prstGeom>
        </p:spPr>
      </p:pic>
      <p:pic>
        <p:nvPicPr>
          <p:cNvPr id="15" name="Picture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161167" y="6332680"/>
            <a:ext cx="501775" cy="501775"/>
          </a:xfrm>
          <a:prstGeom prst="rect">
            <a:avLst/>
          </a:prstGeom>
        </p:spPr>
      </p:pic>
      <p:pic>
        <p:nvPicPr>
          <p:cNvPr id="16" name="Picture 1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662942" y="6332680"/>
            <a:ext cx="501959" cy="501959"/>
          </a:xfrm>
          <a:prstGeom prst="rect">
            <a:avLst/>
          </a:prstGeom>
        </p:spPr>
      </p:pic>
      <p:pic>
        <p:nvPicPr>
          <p:cNvPr id="17" name="Picture 1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164901" y="6332841"/>
            <a:ext cx="501614" cy="501614"/>
          </a:xfrm>
          <a:prstGeom prst="rect">
            <a:avLst/>
          </a:prstGeom>
        </p:spPr>
      </p:pic>
    </p:spTree>
    <p:extLst>
      <p:ext uri="{BB962C8B-B14F-4D97-AF65-F5344CB8AC3E}">
        <p14:creationId xmlns:p14="http://schemas.microsoft.com/office/powerpoint/2010/main" val="1434871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itle (1 line) and Two Col Content">
    <p:spTree>
      <p:nvGrpSpPr>
        <p:cNvPr id="1" name=""/>
        <p:cNvGrpSpPr/>
        <p:nvPr/>
      </p:nvGrpSpPr>
      <p:grpSpPr>
        <a:xfrm>
          <a:off x="0" y="0"/>
          <a:ext cx="0" cy="0"/>
          <a:chOff x="0" y="0"/>
          <a:chExt cx="0" cy="0"/>
        </a:xfrm>
      </p:grpSpPr>
      <p:sp>
        <p:nvSpPr>
          <p:cNvPr id="11" name="Slide Number Placeholder 5"/>
          <p:cNvSpPr txBox="1">
            <a:spLocks/>
          </p:cNvSpPr>
          <p:nvPr userDrawn="1"/>
        </p:nvSpPr>
        <p:spPr>
          <a:xfrm>
            <a:off x="0" y="6332680"/>
            <a:ext cx="12192000" cy="525320"/>
          </a:xfrm>
          <a:prstGeom prst="rect">
            <a:avLst/>
          </a:prstGeom>
          <a:solidFill>
            <a:srgbClr val="2C4295"/>
          </a:solidFill>
        </p:spPr>
        <p:txBody>
          <a:bodyPr lIns="0" tIns="0" bIns="0" anchor="ctr"/>
          <a:lstStyle>
            <a:defPPr>
              <a:defRPr lang="en-US"/>
            </a:defPPr>
            <a:lvl1pPr marL="540000" algn="l" defTabSz="914400" rtl="0" eaLnBrk="1" latinLnBrk="0" hangingPunct="1">
              <a:defRPr sz="1200" kern="120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051598E-9D06-4046-8EF2-7702044C4E81}" type="slidenum">
              <a:rPr lang="en-US" smtClean="0">
                <a:solidFill>
                  <a:prstClr val="white"/>
                </a:solidFill>
              </a:rPr>
              <a:pPr/>
              <a:t>‹#›</a:t>
            </a:fld>
            <a:endParaRPr lang="en-US" dirty="0">
              <a:solidFill>
                <a:prstClr val="white"/>
              </a:solidFill>
            </a:endParaRPr>
          </a:p>
        </p:txBody>
      </p:sp>
      <p:sp>
        <p:nvSpPr>
          <p:cNvPr id="2" name="Title 1"/>
          <p:cNvSpPr>
            <a:spLocks noGrp="1"/>
          </p:cNvSpPr>
          <p:nvPr>
            <p:ph type="title"/>
          </p:nvPr>
        </p:nvSpPr>
        <p:spPr>
          <a:xfrm>
            <a:off x="744000" y="1368000"/>
            <a:ext cx="10704000" cy="648000"/>
          </a:xfrm>
        </p:spPr>
        <p:txBody>
          <a:bodyPr lIns="0" tIns="0" rIns="0" bIns="0" anchor="t" anchorCtr="0"/>
          <a:lstStyle>
            <a:lvl1pPr>
              <a:defRPr>
                <a:latin typeface="Verdana" panose="020B0604030504040204" pitchFamily="34" charset="0"/>
                <a:ea typeface="Verdana" panose="020B0604030504040204" pitchFamily="34" charset="0"/>
              </a:defRPr>
            </a:lvl1pPr>
          </a:lstStyle>
          <a:p>
            <a:r>
              <a:rPr lang="en-US" dirty="0"/>
              <a:t>Click to edit Master title style</a:t>
            </a:r>
          </a:p>
        </p:txBody>
      </p:sp>
      <p:sp>
        <p:nvSpPr>
          <p:cNvPr id="3" name="Content Placeholder 2"/>
          <p:cNvSpPr>
            <a:spLocks noGrp="1"/>
          </p:cNvSpPr>
          <p:nvPr>
            <p:ph sz="half" idx="1"/>
          </p:nvPr>
        </p:nvSpPr>
        <p:spPr>
          <a:xfrm>
            <a:off x="744000" y="2088000"/>
            <a:ext cx="5232000" cy="4068000"/>
          </a:xfrm>
        </p:spPr>
        <p:txBody>
          <a:bodyPr lIns="0" tIns="0" rIns="0" bIns="0"/>
          <a:lstStyle>
            <a:lvl1pPr>
              <a:defRPr sz="2000" baseline="0">
                <a:solidFill>
                  <a:srgbClr val="211973"/>
                </a:solidFill>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216000" y="2088000"/>
            <a:ext cx="5232000" cy="4068000"/>
          </a:xfrm>
        </p:spPr>
        <p:txBody>
          <a:bodyPr lIns="0" tIns="0" rIns="0" bIns="0"/>
          <a:lstStyle>
            <a:lvl1pPr>
              <a:defRPr sz="2000" baseline="0">
                <a:solidFill>
                  <a:srgbClr val="211973"/>
                </a:solidFill>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5"/>
          <p:cNvSpPr>
            <a:spLocks noGrp="1"/>
          </p:cNvSpPr>
          <p:nvPr>
            <p:ph type="ftr" sz="quarter" idx="3"/>
          </p:nvPr>
        </p:nvSpPr>
        <p:spPr>
          <a:xfrm>
            <a:off x="1199456" y="6309320"/>
            <a:ext cx="10273141" cy="548680"/>
          </a:xfrm>
          <a:prstGeom prst="rect">
            <a:avLst/>
          </a:prstGeom>
        </p:spPr>
        <p:txBody>
          <a:bodyPr vert="horz" lIns="0" tIns="0" rIns="0" bIns="0" rtlCol="0" anchor="ctr"/>
          <a:lstStyle>
            <a:lvl1pPr algn="l">
              <a:defRPr sz="1200" baseline="0">
                <a:solidFill>
                  <a:schemeClr val="bg1"/>
                </a:solidFill>
                <a:latin typeface="Verdana" panose="020B0604030504040204" pitchFamily="34" charset="0"/>
                <a:ea typeface="Verdana" panose="020B0604030504040204" pitchFamily="34" charset="0"/>
              </a:defRPr>
            </a:lvl1pPr>
          </a:lstStyle>
          <a:p>
            <a:r>
              <a:rPr lang="en-GB" dirty="0" smtClean="0">
                <a:solidFill>
                  <a:prstClr val="white"/>
                </a:solidFill>
              </a:rPr>
              <a:t>IMTP March 2023</a:t>
            </a:r>
            <a:endParaRPr lang="en-US" dirty="0">
              <a:solidFill>
                <a:prstClr val="white"/>
              </a:solidFill>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4000" y="327913"/>
            <a:ext cx="2360928" cy="598545"/>
          </a:xfrm>
          <a:prstGeom prst="rect">
            <a:avLst/>
          </a:prstGeom>
        </p:spPr>
      </p:pic>
      <p:sp>
        <p:nvSpPr>
          <p:cNvPr id="12" name="Footer Placeholder 5"/>
          <p:cNvSpPr txBox="1">
            <a:spLocks/>
          </p:cNvSpPr>
          <p:nvPr userDrawn="1"/>
        </p:nvSpPr>
        <p:spPr>
          <a:xfrm>
            <a:off x="1199456" y="6309320"/>
            <a:ext cx="10272000"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prstClr val="white"/>
                </a:solidFill>
              </a:rPr>
              <a:t>Presentation title - edit in Header and Footer</a:t>
            </a:r>
          </a:p>
        </p:txBody>
      </p:sp>
      <p:sp>
        <p:nvSpPr>
          <p:cNvPr id="13" name="TextBox 12"/>
          <p:cNvSpPr txBox="1"/>
          <p:nvPr userDrawn="1"/>
        </p:nvSpPr>
        <p:spPr>
          <a:xfrm>
            <a:off x="8138350" y="6468244"/>
            <a:ext cx="3430645" cy="230832"/>
          </a:xfrm>
          <a:prstGeom prst="rect">
            <a:avLst/>
          </a:prstGeom>
          <a:noFill/>
        </p:spPr>
        <p:txBody>
          <a:bodyPr wrap="square" rtlCol="0">
            <a:spAutoFit/>
          </a:bodyPr>
          <a:lstStyle/>
          <a:p>
            <a:pPr algn="r"/>
            <a:r>
              <a:rPr lang="en-GB" sz="900" dirty="0">
                <a:solidFill>
                  <a:schemeClr val="bg1"/>
                </a:solidFill>
                <a:latin typeface="Verdana" panose="020B0604030504040204" pitchFamily="34" charset="0"/>
                <a:ea typeface="Verdana" panose="020B0604030504040204" pitchFamily="34" charset="0"/>
              </a:rPr>
              <a:t>cwmtafmorgannwg.wales</a:t>
            </a:r>
          </a:p>
        </p:txBody>
      </p:sp>
      <p:pic>
        <p:nvPicPr>
          <p:cNvPr id="14" name="Picture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182893" y="6332680"/>
            <a:ext cx="501775" cy="501775"/>
          </a:xfrm>
          <a:prstGeom prst="rect">
            <a:avLst/>
          </a:prstGeom>
        </p:spPr>
      </p:pic>
      <p:pic>
        <p:nvPicPr>
          <p:cNvPr id="15" name="Picture 1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678620" y="6332680"/>
            <a:ext cx="501775" cy="501775"/>
          </a:xfrm>
          <a:prstGeom prst="rect">
            <a:avLst/>
          </a:prstGeom>
        </p:spPr>
      </p:pic>
      <p:pic>
        <p:nvPicPr>
          <p:cNvPr id="16" name="Picture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161167" y="6332680"/>
            <a:ext cx="501775" cy="501775"/>
          </a:xfrm>
          <a:prstGeom prst="rect">
            <a:avLst/>
          </a:prstGeom>
        </p:spPr>
      </p:pic>
      <p:pic>
        <p:nvPicPr>
          <p:cNvPr id="17" name="Picture 1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662942" y="6332680"/>
            <a:ext cx="501959" cy="501959"/>
          </a:xfrm>
          <a:prstGeom prst="rect">
            <a:avLst/>
          </a:prstGeom>
        </p:spPr>
      </p:pic>
      <p:pic>
        <p:nvPicPr>
          <p:cNvPr id="18" name="Picture 1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164901" y="6332841"/>
            <a:ext cx="501614" cy="501614"/>
          </a:xfrm>
          <a:prstGeom prst="rect">
            <a:avLst/>
          </a:prstGeom>
        </p:spPr>
      </p:pic>
    </p:spTree>
    <p:extLst>
      <p:ext uri="{BB962C8B-B14F-4D97-AF65-F5344CB8AC3E}">
        <p14:creationId xmlns:p14="http://schemas.microsoft.com/office/powerpoint/2010/main" val="23613028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18" Type="http://schemas.openxmlformats.org/officeDocument/2006/relationships/image" Target="../media/image5.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4.jpeg"/><Relationship Id="rId2" Type="http://schemas.openxmlformats.org/officeDocument/2006/relationships/slideLayout" Target="../slideLayouts/slideLayout2.xml"/><Relationship Id="rId16"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44000" y="274638"/>
            <a:ext cx="10704000" cy="1143000"/>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744000" y="1600201"/>
            <a:ext cx="10704000" cy="4525963"/>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5"/>
          <p:cNvSpPr>
            <a:spLocks noGrp="1"/>
          </p:cNvSpPr>
          <p:nvPr>
            <p:ph type="sldNum" sz="quarter" idx="4"/>
          </p:nvPr>
        </p:nvSpPr>
        <p:spPr>
          <a:xfrm>
            <a:off x="0" y="6309320"/>
            <a:ext cx="12192000" cy="548680"/>
          </a:xfrm>
          <a:prstGeom prst="rect">
            <a:avLst/>
          </a:prstGeom>
          <a:solidFill>
            <a:srgbClr val="2C4295"/>
          </a:solidFill>
        </p:spPr>
        <p:txBody>
          <a:bodyPr lIns="0" tIns="0" bIns="0" anchor="ctr"/>
          <a:lstStyle>
            <a:lvl1pPr marL="540000" algn="l">
              <a:defRPr sz="1200">
                <a:solidFill>
                  <a:schemeClr val="bg1"/>
                </a:solidFill>
              </a:defRPr>
            </a:lvl1pPr>
          </a:lstStyle>
          <a:p>
            <a:fld id="{E051598E-9D06-4046-8EF2-7702044C4E81}" type="slidenum">
              <a:rPr lang="en-US" smtClean="0">
                <a:solidFill>
                  <a:prstClr val="white"/>
                </a:solidFill>
              </a:rPr>
              <a:pPr/>
              <a:t>‹#›</a:t>
            </a:fld>
            <a:r>
              <a:rPr lang="en-US" dirty="0">
                <a:solidFill>
                  <a:prstClr val="white"/>
                </a:solidFill>
              </a:rPr>
              <a:t> </a:t>
            </a:r>
          </a:p>
        </p:txBody>
      </p:sp>
      <p:sp>
        <p:nvSpPr>
          <p:cNvPr id="6" name="Footer Placeholder 5"/>
          <p:cNvSpPr>
            <a:spLocks noGrp="1"/>
          </p:cNvSpPr>
          <p:nvPr>
            <p:ph type="ftr" sz="quarter" idx="3"/>
          </p:nvPr>
        </p:nvSpPr>
        <p:spPr>
          <a:xfrm>
            <a:off x="1199456" y="6309320"/>
            <a:ext cx="10273141" cy="548680"/>
          </a:xfrm>
          <a:prstGeom prst="rect">
            <a:avLst/>
          </a:prstGeom>
        </p:spPr>
        <p:txBody>
          <a:bodyPr vert="horz" lIns="0" tIns="0" rIns="0" bIns="0" rtlCol="0" anchor="ctr"/>
          <a:lstStyle>
            <a:lvl1pPr algn="l">
              <a:defRPr sz="1200" baseline="0">
                <a:solidFill>
                  <a:schemeClr val="bg1"/>
                </a:solidFill>
                <a:latin typeface="Arial" pitchFamily="34" charset="0"/>
              </a:defRPr>
            </a:lvl1pPr>
          </a:lstStyle>
          <a:p>
            <a:r>
              <a:rPr lang="en-GB" dirty="0" smtClean="0">
                <a:solidFill>
                  <a:prstClr val="white"/>
                </a:solidFill>
              </a:rPr>
              <a:t>IMTP March 2023</a:t>
            </a:r>
            <a:endParaRPr lang="en-US" dirty="0">
              <a:solidFill>
                <a:prstClr val="white"/>
              </a:solidFill>
            </a:endParaRPr>
          </a:p>
        </p:txBody>
      </p:sp>
      <p:sp>
        <p:nvSpPr>
          <p:cNvPr id="9" name="TextBox 8"/>
          <p:cNvSpPr txBox="1"/>
          <p:nvPr userDrawn="1"/>
        </p:nvSpPr>
        <p:spPr>
          <a:xfrm>
            <a:off x="8138350" y="6468244"/>
            <a:ext cx="3430645" cy="230832"/>
          </a:xfrm>
          <a:prstGeom prst="rect">
            <a:avLst/>
          </a:prstGeom>
          <a:noFill/>
        </p:spPr>
        <p:txBody>
          <a:bodyPr wrap="square" rtlCol="0">
            <a:spAutoFit/>
          </a:bodyPr>
          <a:lstStyle/>
          <a:p>
            <a:pPr algn="r"/>
            <a:r>
              <a:rPr lang="en-GB" sz="900" dirty="0">
                <a:solidFill>
                  <a:schemeClr val="bg1"/>
                </a:solidFill>
                <a:latin typeface="Verdana" panose="020B0604030504040204" pitchFamily="34" charset="0"/>
                <a:ea typeface="Verdana" panose="020B0604030504040204" pitchFamily="34" charset="0"/>
              </a:rPr>
              <a:t>cwmtafmorgannwg.wales</a:t>
            </a:r>
          </a:p>
        </p:txBody>
      </p:sp>
      <p:pic>
        <p:nvPicPr>
          <p:cNvPr id="10" name="Picture 9"/>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182893" y="6332680"/>
            <a:ext cx="501775" cy="501775"/>
          </a:xfrm>
          <a:prstGeom prst="rect">
            <a:avLst/>
          </a:prstGeom>
        </p:spPr>
      </p:pic>
      <p:pic>
        <p:nvPicPr>
          <p:cNvPr id="11" name="Picture 10"/>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7678620" y="6332680"/>
            <a:ext cx="501775" cy="501775"/>
          </a:xfrm>
          <a:prstGeom prst="rect">
            <a:avLst/>
          </a:prstGeom>
        </p:spPr>
      </p:pic>
      <p:pic>
        <p:nvPicPr>
          <p:cNvPr id="12" name="Picture 11"/>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8161167" y="6332680"/>
            <a:ext cx="501775" cy="501775"/>
          </a:xfrm>
          <a:prstGeom prst="rect">
            <a:avLst/>
          </a:prstGeom>
        </p:spPr>
      </p:pic>
      <p:pic>
        <p:nvPicPr>
          <p:cNvPr id="13" name="Picture 12"/>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8662942" y="6332680"/>
            <a:ext cx="501959" cy="501959"/>
          </a:xfrm>
          <a:prstGeom prst="rect">
            <a:avLst/>
          </a:prstGeom>
        </p:spPr>
      </p:pic>
      <p:pic>
        <p:nvPicPr>
          <p:cNvPr id="14" name="Picture 13"/>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9164901" y="6332841"/>
            <a:ext cx="501614" cy="501614"/>
          </a:xfrm>
          <a:prstGeom prst="rect">
            <a:avLst/>
          </a:prstGeom>
        </p:spPr>
      </p:pic>
    </p:spTree>
    <p:extLst>
      <p:ext uri="{BB962C8B-B14F-4D97-AF65-F5344CB8AC3E}">
        <p14:creationId xmlns:p14="http://schemas.microsoft.com/office/powerpoint/2010/main" val="18848858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sldNum="0" hdr="0" dt="0"/>
  <p:txStyles>
    <p:titleStyle>
      <a:lvl1pPr algn="l" defTabSz="914400" rtl="0" eaLnBrk="1" latinLnBrk="0" hangingPunct="1">
        <a:spcBef>
          <a:spcPct val="0"/>
        </a:spcBef>
        <a:buNone/>
        <a:defRPr sz="3600" kern="1200" spc="-150" baseline="0">
          <a:solidFill>
            <a:srgbClr val="2C4295"/>
          </a:solidFill>
          <a:latin typeface="+mj-lt"/>
          <a:ea typeface="+mj-ea"/>
          <a:cs typeface="+mj-cs"/>
        </a:defRPr>
      </a:lvl1pPr>
    </p:titleStyle>
    <p:bodyStyle>
      <a:lvl1pPr marL="0" indent="0" algn="l" defTabSz="914400" rtl="0" eaLnBrk="1" latinLnBrk="0" hangingPunct="1">
        <a:spcBef>
          <a:spcPts val="1200"/>
        </a:spcBef>
        <a:buFont typeface="Arial" pitchFamily="34" charset="0"/>
        <a:buNone/>
        <a:defRPr sz="2000" b="0" i="0" kern="1200" baseline="0">
          <a:solidFill>
            <a:srgbClr val="211973"/>
          </a:solidFill>
          <a:latin typeface="Arial" pitchFamily="34" charset="0"/>
          <a:ea typeface="+mn-ea"/>
          <a:cs typeface="+mn-cs"/>
        </a:defRPr>
      </a:lvl1pPr>
      <a:lvl2pPr marL="0" indent="0" algn="l" defTabSz="914400" rtl="0" eaLnBrk="1" latinLnBrk="0" hangingPunct="1">
        <a:spcBef>
          <a:spcPts val="600"/>
        </a:spcBef>
        <a:buFontTx/>
        <a:buNone/>
        <a:defRPr sz="1800" kern="1200" baseline="0">
          <a:solidFill>
            <a:schemeClr val="tx1"/>
          </a:solidFill>
          <a:latin typeface="Arial" pitchFamily="34" charset="0"/>
          <a:ea typeface="+mn-ea"/>
          <a:cs typeface="+mn-cs"/>
        </a:defRPr>
      </a:lvl2pPr>
      <a:lvl3pPr marL="216000" indent="-216000" algn="l" defTabSz="914400" rtl="0" eaLnBrk="1" latinLnBrk="0" hangingPunct="1">
        <a:spcBef>
          <a:spcPts val="600"/>
        </a:spcBef>
        <a:buFont typeface="Arial" pitchFamily="34" charset="0"/>
        <a:buChar char="•"/>
        <a:defRPr sz="1800" kern="1200" baseline="0">
          <a:solidFill>
            <a:schemeClr val="tx1"/>
          </a:solidFill>
          <a:latin typeface="Arial" pitchFamily="34" charset="0"/>
          <a:ea typeface="+mn-ea"/>
          <a:cs typeface="+mn-cs"/>
        </a:defRPr>
      </a:lvl3pPr>
      <a:lvl4pPr marL="900000" indent="-288000" algn="l" defTabSz="914400" rtl="0" eaLnBrk="1" latinLnBrk="0" hangingPunct="1">
        <a:spcBef>
          <a:spcPts val="600"/>
        </a:spcBef>
        <a:buFont typeface="Arial" pitchFamily="34" charset="0"/>
        <a:buChar char="–"/>
        <a:defRPr sz="1600" kern="1200" baseline="0">
          <a:solidFill>
            <a:schemeClr val="tx1"/>
          </a:solidFill>
          <a:latin typeface="Arial" pitchFamily="34" charset="0"/>
          <a:ea typeface="+mn-ea"/>
          <a:cs typeface="+mn-cs"/>
        </a:defRPr>
      </a:lvl4pPr>
      <a:lvl5pPr marL="900000" indent="-288000" algn="l" defTabSz="914400" rtl="0" eaLnBrk="1" latinLnBrk="0" hangingPunct="1">
        <a:spcBef>
          <a:spcPct val="20000"/>
        </a:spcBef>
        <a:buFont typeface="+mj-lt"/>
        <a:buAutoNum type="arabicPeriod"/>
        <a:defRPr sz="1600" kern="1200" baseline="0">
          <a:solidFill>
            <a:schemeClr val="tx1"/>
          </a:solidFill>
          <a:latin typeface="Arial"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image" Target="../media/image11.jpeg"/><Relationship Id="rId1" Type="http://schemas.openxmlformats.org/officeDocument/2006/relationships/slideLayout" Target="../slideLayouts/slideLayout8.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image" Target="../media/image11.jpeg"/><Relationship Id="rId1" Type="http://schemas.openxmlformats.org/officeDocument/2006/relationships/slideLayout" Target="../slideLayouts/slideLayout8.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image" Target="../media/image11.jpeg"/><Relationship Id="rId1" Type="http://schemas.openxmlformats.org/officeDocument/2006/relationships/slideLayout" Target="../slideLayouts/slideLayout8.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14.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 Id="rId9" Type="http://schemas.openxmlformats.org/officeDocument/2006/relationships/image" Target="../media/image17.jpeg"/></Relationships>
</file>

<file path=ppt/slides/_rels/slide15.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 Id="rId9" Type="http://schemas.openxmlformats.org/officeDocument/2006/relationships/image" Target="../media/image17.jpeg"/></Relationships>
</file>

<file path=ppt/slides/_rels/slide16.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14.jpeg"/><Relationship Id="rId5" Type="http://schemas.openxmlformats.org/officeDocument/2006/relationships/image" Target="../media/image13.jpeg"/><Relationship Id="rId10" Type="http://schemas.openxmlformats.org/officeDocument/2006/relationships/chart" Target="../charts/chart1.xml"/><Relationship Id="rId4" Type="http://schemas.openxmlformats.org/officeDocument/2006/relationships/image" Target="../media/image12.jpeg"/><Relationship Id="rId9" Type="http://schemas.openxmlformats.org/officeDocument/2006/relationships/image" Target="../media/image17.jpeg"/></Relationships>
</file>

<file path=ppt/slides/_rels/slide17.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image" Target="../media/image14.jpeg"/><Relationship Id="rId5" Type="http://schemas.openxmlformats.org/officeDocument/2006/relationships/image" Target="../media/image13.jpeg"/><Relationship Id="rId10" Type="http://schemas.openxmlformats.org/officeDocument/2006/relationships/image" Target="../media/image22.png"/><Relationship Id="rId4" Type="http://schemas.openxmlformats.org/officeDocument/2006/relationships/image" Target="../media/image12.jpeg"/><Relationship Id="rId9" Type="http://schemas.openxmlformats.org/officeDocument/2006/relationships/image" Target="../media/image17.jpeg"/></Relationships>
</file>

<file path=ppt/slides/_rels/slide18.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 Id="rId9" Type="http://schemas.openxmlformats.org/officeDocument/2006/relationships/image" Target="../media/image17.jpeg"/></Relationships>
</file>

<file path=ppt/slides/_rels/slide19.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image" Target="../media/image14.jpeg"/><Relationship Id="rId5" Type="http://schemas.openxmlformats.org/officeDocument/2006/relationships/image" Target="../media/image13.jpeg"/><Relationship Id="rId10" Type="http://schemas.openxmlformats.org/officeDocument/2006/relationships/image" Target="../media/image23.png"/><Relationship Id="rId4" Type="http://schemas.openxmlformats.org/officeDocument/2006/relationships/image" Target="../media/image12.jpeg"/><Relationship Id="rId9" Type="http://schemas.openxmlformats.org/officeDocument/2006/relationships/image" Target="../media/image17.jpeg"/></Relationships>
</file>

<file path=ppt/slides/_rels/slide2.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8.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 Id="rId9" Type="http://schemas.openxmlformats.org/officeDocument/2006/relationships/image" Target="../media/image17.jpeg"/></Relationships>
</file>

<file path=ppt/slides/_rels/slide20.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image" Target="../media/image14.jpeg"/><Relationship Id="rId5" Type="http://schemas.openxmlformats.org/officeDocument/2006/relationships/image" Target="../media/image13.jpeg"/><Relationship Id="rId10" Type="http://schemas.openxmlformats.org/officeDocument/2006/relationships/image" Target="../media/image24.png"/><Relationship Id="rId4" Type="http://schemas.openxmlformats.org/officeDocument/2006/relationships/image" Target="../media/image12.jpeg"/><Relationship Id="rId9" Type="http://schemas.openxmlformats.org/officeDocument/2006/relationships/image" Target="../media/image17.jpeg"/></Relationships>
</file>

<file path=ppt/slides/_rels/slide21.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image" Target="../media/image14.jpeg"/><Relationship Id="rId11" Type="http://schemas.openxmlformats.org/officeDocument/2006/relationships/image" Target="../media/image26.png"/><Relationship Id="rId5" Type="http://schemas.openxmlformats.org/officeDocument/2006/relationships/image" Target="../media/image13.jpeg"/><Relationship Id="rId10" Type="http://schemas.openxmlformats.org/officeDocument/2006/relationships/image" Target="../media/image25.png"/><Relationship Id="rId4" Type="http://schemas.openxmlformats.org/officeDocument/2006/relationships/image" Target="../media/image12.jpeg"/><Relationship Id="rId9" Type="http://schemas.openxmlformats.org/officeDocument/2006/relationships/image" Target="../media/image17.jpeg"/></Relationships>
</file>

<file path=ppt/slides/_rels/slide22.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 Id="rId9" Type="http://schemas.openxmlformats.org/officeDocument/2006/relationships/image" Target="../media/image17.jpeg"/></Relationships>
</file>

<file path=ppt/slides/_rels/slide23.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 Id="rId9" Type="http://schemas.openxmlformats.org/officeDocument/2006/relationships/image" Target="../media/image17.jpeg"/></Relationships>
</file>

<file path=ppt/slides/_rels/slide24.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8.xml"/><Relationship Id="rId6" Type="http://schemas.openxmlformats.org/officeDocument/2006/relationships/image" Target="../media/image14.jpeg"/><Relationship Id="rId11" Type="http://schemas.openxmlformats.org/officeDocument/2006/relationships/image" Target="../media/image28.png"/><Relationship Id="rId5" Type="http://schemas.openxmlformats.org/officeDocument/2006/relationships/image" Target="../media/image13.jpeg"/><Relationship Id="rId10" Type="http://schemas.openxmlformats.org/officeDocument/2006/relationships/image" Target="../media/image27.png"/><Relationship Id="rId4" Type="http://schemas.openxmlformats.org/officeDocument/2006/relationships/image" Target="../media/image12.jpeg"/><Relationship Id="rId9" Type="http://schemas.openxmlformats.org/officeDocument/2006/relationships/image" Target="../media/image17.jpeg"/></Relationships>
</file>

<file path=ppt/slides/_rels/slide3.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 Id="rId9" Type="http://schemas.openxmlformats.org/officeDocument/2006/relationships/image" Target="../media/image17.jpeg"/></Relationships>
</file>

<file path=ppt/slides/_rels/slide4.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 Id="rId9" Type="http://schemas.openxmlformats.org/officeDocument/2006/relationships/image" Target="../media/image17.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image" Target="../media/image11.jpeg"/><Relationship Id="rId1" Type="http://schemas.openxmlformats.org/officeDocument/2006/relationships/slideLayout" Target="../slideLayouts/slideLayout8.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image" Target="../media/image11.jpeg"/><Relationship Id="rId1" Type="http://schemas.openxmlformats.org/officeDocument/2006/relationships/slideLayout" Target="../slideLayouts/slideLayout8.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image" Target="../media/image11.jpeg"/><Relationship Id="rId1" Type="http://schemas.openxmlformats.org/officeDocument/2006/relationships/slideLayout" Target="../slideLayouts/slideLayout8.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 Id="rId9"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185612" y="2296661"/>
            <a:ext cx="519764" cy="231006"/>
          </a:xfrm>
          <a:prstGeom prst="rect">
            <a:avLst/>
          </a:prstGeom>
          <a:solidFill>
            <a:srgbClr val="2C4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7" name="Picture 2" descr="https://cwmtafmorgannwg.wales/wp-content/uploads/2020/11/AOB-CTM-800x201.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3232026"/>
            <a:ext cx="6509288" cy="1635458"/>
          </a:xfrm>
          <a:prstGeom prst="rect">
            <a:avLst/>
          </a:prstGeom>
          <a:noFill/>
          <a:extLst>
            <a:ext uri="{909E8E84-426E-40DD-AFC4-6F175D3DCCD1}">
              <a14:hiddenFill xmlns:a14="http://schemas.microsoft.com/office/drawing/2010/main">
                <a:solidFill>
                  <a:srgbClr val="FFFFFF"/>
                </a:solidFill>
              </a14:hiddenFill>
            </a:ext>
          </a:extLst>
        </p:spPr>
      </p:pic>
      <p:sp>
        <p:nvSpPr>
          <p:cNvPr id="8" name="Title 8"/>
          <p:cNvSpPr>
            <a:spLocks noGrp="1"/>
          </p:cNvSpPr>
          <p:nvPr>
            <p:ph type="ctrTitle"/>
          </p:nvPr>
        </p:nvSpPr>
        <p:spPr>
          <a:xfrm>
            <a:off x="114057" y="1616924"/>
            <a:ext cx="11991257" cy="1478088"/>
          </a:xfrm>
        </p:spPr>
        <p:txBody>
          <a:bodyPr/>
          <a:lstStyle/>
          <a:p>
            <a:r>
              <a:rPr lang="en-GB" sz="3200" dirty="0"/>
              <a:t>Cwm Taf Morgannwg University Health Board </a:t>
            </a:r>
            <a:br>
              <a:rPr lang="en-GB" sz="3200" dirty="0"/>
            </a:br>
            <a:r>
              <a:rPr lang="en-GB" sz="2800" b="1" dirty="0" smtClean="0"/>
              <a:t>Annual Plan</a:t>
            </a:r>
            <a:endParaRPr lang="en-GB" sz="4800" b="1" dirty="0"/>
          </a:p>
        </p:txBody>
      </p:sp>
      <p:pic>
        <p:nvPicPr>
          <p:cNvPr id="2" name="Picture 1"/>
          <p:cNvPicPr>
            <a:picLocks noChangeAspect="1"/>
          </p:cNvPicPr>
          <p:nvPr/>
        </p:nvPicPr>
        <p:blipFill>
          <a:blip r:embed="rId3"/>
          <a:stretch>
            <a:fillRect/>
          </a:stretch>
        </p:blipFill>
        <p:spPr>
          <a:xfrm>
            <a:off x="3857791" y="162026"/>
            <a:ext cx="4610100" cy="1419225"/>
          </a:xfrm>
          <a:prstGeom prst="rect">
            <a:avLst/>
          </a:prstGeom>
        </p:spPr>
      </p:pic>
      <p:sp>
        <p:nvSpPr>
          <p:cNvPr id="9" name="Title 8"/>
          <p:cNvSpPr txBox="1">
            <a:spLocks/>
          </p:cNvSpPr>
          <p:nvPr/>
        </p:nvSpPr>
        <p:spPr>
          <a:xfrm>
            <a:off x="114057" y="5004498"/>
            <a:ext cx="10494949" cy="593480"/>
          </a:xfrm>
          <a:prstGeom prst="rect">
            <a:avLst/>
          </a:prstGeom>
          <a:ln>
            <a:noFill/>
          </a:ln>
        </p:spPr>
        <p:txBody>
          <a:bodyPr vert="horz" lIns="0" tIns="0" rIns="0" bIns="0" rtlCol="0" anchor="t">
            <a:noAutofit/>
          </a:bodyPr>
          <a:lstStyle>
            <a:lvl1pPr algn="l" defTabSz="914400" rtl="0" eaLnBrk="1" latinLnBrk="0" hangingPunct="1">
              <a:spcBef>
                <a:spcPct val="0"/>
              </a:spcBef>
              <a:buNone/>
              <a:defRPr sz="4500" kern="1200" spc="-150" baseline="0">
                <a:solidFill>
                  <a:schemeClr val="bg1"/>
                </a:solidFill>
                <a:latin typeface="Verdana" panose="020B0604030504040204" pitchFamily="34" charset="0"/>
                <a:ea typeface="Verdana" panose="020B0604030504040204" pitchFamily="34" charset="0"/>
                <a:cs typeface="+mj-cs"/>
              </a:defRPr>
            </a:lvl1pPr>
          </a:lstStyle>
          <a:p>
            <a:r>
              <a:rPr lang="en-GB" sz="2400" dirty="0" smtClean="0"/>
              <a:t>May </a:t>
            </a:r>
            <a:r>
              <a:rPr lang="en-GB" sz="2400" dirty="0"/>
              <a:t>2023</a:t>
            </a:r>
            <a:endParaRPr lang="en-GB" sz="4800" dirty="0"/>
          </a:p>
        </p:txBody>
      </p:sp>
      <p:sp>
        <p:nvSpPr>
          <p:cNvPr id="10" name="Rectangle 9"/>
          <p:cNvSpPr/>
          <p:nvPr/>
        </p:nvSpPr>
        <p:spPr>
          <a:xfrm>
            <a:off x="1" y="0"/>
            <a:ext cx="12203575" cy="126353"/>
          </a:xfrm>
          <a:prstGeom prst="rect">
            <a:avLst/>
          </a:prstGeom>
          <a:solidFill>
            <a:srgbClr val="E60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3385045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
            <a:ext cx="12192000" cy="1250066"/>
          </a:xfrm>
          <a:prstGeom prst="rect">
            <a:avLst/>
          </a:prstGeom>
          <a:solidFill>
            <a:srgbClr val="2C4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9" name="Title 1"/>
          <p:cNvSpPr txBox="1">
            <a:spLocks/>
          </p:cNvSpPr>
          <p:nvPr/>
        </p:nvSpPr>
        <p:spPr>
          <a:xfrm>
            <a:off x="3965675" y="235140"/>
            <a:ext cx="4935186" cy="862896"/>
          </a:xfrm>
          <a:prstGeom prst="rect">
            <a:avLst/>
          </a:prstGeom>
        </p:spPr>
        <p:txBody>
          <a:bodyPr vert="horz" lIns="0" tIns="0" rIns="0" bIns="0" rtlCol="0" anchor="t" anchorCtr="0">
            <a:normAutofit/>
          </a:bodyPr>
          <a:lstStyle>
            <a:lvl1pPr algn="l" defTabSz="914400" rtl="0" eaLnBrk="1" latinLnBrk="0" hangingPunct="1">
              <a:spcBef>
                <a:spcPct val="0"/>
              </a:spcBef>
              <a:buNone/>
              <a:defRPr sz="3600" kern="1200" spc="-150" baseline="0">
                <a:solidFill>
                  <a:srgbClr val="2C4295"/>
                </a:solidFill>
                <a:latin typeface="Verdana" panose="020B0604030504040204" pitchFamily="34" charset="0"/>
                <a:ea typeface="Verdana" panose="020B0604030504040204" pitchFamily="34" charset="0"/>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800" b="0" i="0" u="none" strike="noStrike" kern="1200" cap="none" spc="-150" normalizeH="0" baseline="0" noProof="0" dirty="0" smtClean="0">
                <a:ln>
                  <a:noFill/>
                </a:ln>
                <a:solidFill>
                  <a:prstClr val="white"/>
                </a:solidFill>
                <a:effectLst/>
                <a:uLnTx/>
                <a:uFillTx/>
                <a:latin typeface="Verdana"/>
                <a:ea typeface="Verdana"/>
                <a:cs typeface="+mj-cs"/>
              </a:rPr>
              <a:t>Month 1 </a:t>
            </a:r>
            <a:endParaRPr kumimoji="0" lang="en-GB" sz="2800" b="0" i="0" u="none" strike="noStrike" kern="1200" cap="none" spc="-150" normalizeH="0" baseline="0" noProof="0" dirty="0">
              <a:ln>
                <a:noFill/>
              </a:ln>
              <a:solidFill>
                <a:prstClr val="white"/>
              </a:solidFill>
              <a:effectLst/>
              <a:uLnTx/>
              <a:uFillTx/>
              <a:latin typeface="Verdana"/>
              <a:ea typeface="Verdan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800" b="0" i="0" u="none" strike="noStrike" kern="1200" cap="none" spc="-150" normalizeH="0" baseline="0" noProof="0" dirty="0">
                <a:ln>
                  <a:noFill/>
                </a:ln>
                <a:solidFill>
                  <a:prstClr val="white"/>
                </a:solidFill>
                <a:effectLst/>
                <a:uLnTx/>
                <a:uFillTx/>
                <a:latin typeface="Verdana"/>
                <a:ea typeface="Verdana"/>
                <a:cs typeface="+mj-cs"/>
              </a:rPr>
              <a:t>Risks and Opportunities</a:t>
            </a:r>
            <a:endParaRPr kumimoji="0" lang="en-GB" sz="2800" b="0" i="0" u="none" strike="noStrike" kern="1200" cap="none" spc="-150" normalizeH="0" baseline="0" noProof="0" dirty="0">
              <a:ln>
                <a:noFill/>
              </a:ln>
              <a:solidFill>
                <a:srgbClr val="E60E65"/>
              </a:solidFill>
              <a:effectLst/>
              <a:uLnTx/>
              <a:uFillTx/>
              <a:latin typeface="Verdana" panose="020B0604030504040204" pitchFamily="34" charset="0"/>
              <a:ea typeface="Verdana" panose="020B0604030504040204" pitchFamily="34" charset="0"/>
              <a:cs typeface="+mj-cs"/>
            </a:endParaRPr>
          </a:p>
        </p:txBody>
      </p:sp>
      <p:sp>
        <p:nvSpPr>
          <p:cNvPr id="10" name="Rectangle 9"/>
          <p:cNvSpPr/>
          <p:nvPr/>
        </p:nvSpPr>
        <p:spPr>
          <a:xfrm>
            <a:off x="0" y="1250067"/>
            <a:ext cx="12192000" cy="100173"/>
          </a:xfrm>
          <a:prstGeom prst="rect">
            <a:avLst/>
          </a:prstGeom>
          <a:solidFill>
            <a:srgbClr val="E60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grpSp>
        <p:nvGrpSpPr>
          <p:cNvPr id="2" name="Group 1"/>
          <p:cNvGrpSpPr/>
          <p:nvPr/>
        </p:nvGrpSpPr>
        <p:grpSpPr>
          <a:xfrm>
            <a:off x="8942030" y="489821"/>
            <a:ext cx="2626453" cy="660073"/>
            <a:chOff x="7087742" y="1777994"/>
            <a:chExt cx="2626453" cy="660073"/>
          </a:xfrm>
        </p:grpSpPr>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43569" y="1780666"/>
              <a:ext cx="655826" cy="655826"/>
            </a:xfrm>
            <a:prstGeom prst="rect">
              <a:avLst/>
            </a:prstGeom>
          </p:spPr>
        </p:pic>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87742" y="1777995"/>
              <a:ext cx="655826" cy="655826"/>
            </a:xfrm>
            <a:prstGeom prst="rect">
              <a:avLst/>
            </a:prstGeom>
          </p:spPr>
        </p:pic>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58369" y="1777994"/>
              <a:ext cx="655826" cy="655826"/>
            </a:xfrm>
            <a:prstGeom prst="rect">
              <a:avLst/>
            </a:prstGeom>
          </p:spPr>
        </p:pic>
        <p:pic>
          <p:nvPicPr>
            <p:cNvPr id="14" name="Picture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99394" y="1779092"/>
              <a:ext cx="658975" cy="658975"/>
            </a:xfrm>
            <a:prstGeom prst="rect">
              <a:avLst/>
            </a:prstGeom>
          </p:spPr>
        </p:pic>
      </p:grpSp>
      <p:sp>
        <p:nvSpPr>
          <p:cNvPr id="3" name="TextBox 2"/>
          <p:cNvSpPr txBox="1"/>
          <p:nvPr/>
        </p:nvSpPr>
        <p:spPr>
          <a:xfrm>
            <a:off x="10912017" y="235140"/>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CREU</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IECHYD</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5" name="TextBox 14"/>
          <p:cNvSpPr txBox="1"/>
          <p:nvPr/>
        </p:nvSpPr>
        <p:spPr>
          <a:xfrm>
            <a:off x="10283436" y="229777"/>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GWELLA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GOFAL</a:t>
            </a:r>
          </a:p>
        </p:txBody>
      </p:sp>
      <p:sp>
        <p:nvSpPr>
          <p:cNvPr id="16" name="TextBox 15"/>
          <p:cNvSpPr txBox="1"/>
          <p:nvPr/>
        </p:nvSpPr>
        <p:spPr>
          <a:xfrm>
            <a:off x="9592149" y="224414"/>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YSBRYDOLI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POBL</a:t>
            </a:r>
          </a:p>
        </p:txBody>
      </p:sp>
      <p:sp>
        <p:nvSpPr>
          <p:cNvPr id="17" name="TextBox 16"/>
          <p:cNvSpPr txBox="1"/>
          <p:nvPr/>
        </p:nvSpPr>
        <p:spPr>
          <a:xfrm>
            <a:off x="8942030" y="178247"/>
            <a:ext cx="62858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CYNNAL EIN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DYFODOL</a:t>
            </a:r>
          </a:p>
        </p:txBody>
      </p:sp>
      <p:pic>
        <p:nvPicPr>
          <p:cNvPr id="1026" name="Picture 2" descr="11446454_CTM_ValuesAndBehaviours_Launch_EmailHeader_biling_600x150_REPRO_v01_ME-022 (00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761471" y="6329871"/>
            <a:ext cx="2101292" cy="528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Footer Placeholder 5"/>
          <p:cNvSpPr txBox="1">
            <a:spLocks/>
          </p:cNvSpPr>
          <p:nvPr/>
        </p:nvSpPr>
        <p:spPr>
          <a:xfrm>
            <a:off x="836598" y="6309320"/>
            <a:ext cx="3924873"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prstClr val="white"/>
                </a:solidFill>
                <a:effectLst/>
                <a:uLnTx/>
                <a:uFillTx/>
                <a:latin typeface="Verdana" panose="020B0604030504040204" pitchFamily="34" charset="0"/>
                <a:ea typeface="Verdana" panose="020B0604030504040204" pitchFamily="34" charset="0"/>
                <a:cs typeface="+mn-cs"/>
              </a:rPr>
              <a:t>2023-24 Finance Report – Month 1</a:t>
            </a:r>
          </a:p>
        </p:txBody>
      </p:sp>
      <p:grpSp>
        <p:nvGrpSpPr>
          <p:cNvPr id="18" name="Group 17"/>
          <p:cNvGrpSpPr/>
          <p:nvPr/>
        </p:nvGrpSpPr>
        <p:grpSpPr>
          <a:xfrm>
            <a:off x="-2516051" y="80396"/>
            <a:ext cx="6481726" cy="1169671"/>
            <a:chOff x="-2229950" y="437388"/>
            <a:chExt cx="6481726" cy="1169671"/>
          </a:xfrm>
        </p:grpSpPr>
        <p:pic>
          <p:nvPicPr>
            <p:cNvPr id="20" name="Content Placeholder 5"/>
            <p:cNvPicPr>
              <a:picLocks noChangeAspect="1"/>
            </p:cNvPicPr>
            <p:nvPr/>
          </p:nvPicPr>
          <p:blipFill rotWithShape="1">
            <a:blip r:embed="rId7" cstate="print">
              <a:extLst>
                <a:ext uri="{28A0092B-C50C-407E-A947-70E740481C1C}">
                  <a14:useLocalDpi xmlns:a14="http://schemas.microsoft.com/office/drawing/2010/main" val="0"/>
                </a:ext>
              </a:extLst>
            </a:blip>
            <a:srcRect l="3116" t="5136" r="2764" b="3318"/>
            <a:stretch/>
          </p:blipFill>
          <p:spPr>
            <a:xfrm>
              <a:off x="1846648" y="437388"/>
              <a:ext cx="2405128" cy="1169671"/>
            </a:xfrm>
            <a:prstGeom prst="rect">
              <a:avLst/>
            </a:prstGeom>
          </p:spPr>
        </p:pic>
        <p:sp>
          <p:nvSpPr>
            <p:cNvPr id="21" name="Title 1"/>
            <p:cNvSpPr txBox="1">
              <a:spLocks/>
            </p:cNvSpPr>
            <p:nvPr/>
          </p:nvSpPr>
          <p:spPr>
            <a:xfrm>
              <a:off x="-2229950" y="698187"/>
              <a:ext cx="4024769" cy="648072"/>
            </a:xfrm>
            <a:prstGeom prst="rect">
              <a:avLst/>
            </a:prstGeom>
            <a:ln>
              <a:noFill/>
            </a:ln>
          </p:spPr>
          <p:txBody>
            <a:bodyPr vert="horz" lIns="0" tIns="0" rIns="0" bIns="0" rtlCol="0" anchor="t">
              <a:noAutofit/>
            </a:bodyPr>
            <a:lstStyle>
              <a:lvl1pPr algn="l" defTabSz="914400" rtl="0" eaLnBrk="1" latinLnBrk="0" hangingPunct="1">
                <a:spcBef>
                  <a:spcPct val="0"/>
                </a:spcBef>
                <a:buNone/>
                <a:defRPr sz="4500" kern="1200" spc="-150" baseline="0">
                  <a:solidFill>
                    <a:schemeClr val="bg1"/>
                  </a:solidFill>
                  <a:latin typeface="Verdana" panose="020B0604030504040204" pitchFamily="34" charset="0"/>
                  <a:ea typeface="Verdana" panose="020B0604030504040204" pitchFamily="34" charset="0"/>
                  <a:cs typeface="+mj-cs"/>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Hiechyd</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Dyfodol</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DATBLYGU CYMUNEDAU</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IACHACH GYDA’N GILYDD</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endParaRPr kumimoji="0" lang="en-GB" sz="8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p:txBody>
        </p:sp>
        <p:pic>
          <p:nvPicPr>
            <p:cNvPr id="22" name="Content Placeholder 5"/>
            <p:cNvPicPr>
              <a:picLocks noChangeAspect="1"/>
            </p:cNvPicPr>
            <p:nvPr/>
          </p:nvPicPr>
          <p:blipFill rotWithShape="1">
            <a:blip r:embed="rId8" cstate="print">
              <a:extLst>
                <a:ext uri="{28A0092B-C50C-407E-A947-70E740481C1C}">
                  <a14:useLocalDpi xmlns:a14="http://schemas.microsoft.com/office/drawing/2010/main" val="0"/>
                </a:ext>
              </a:extLst>
            </a:blip>
            <a:srcRect l="33167" t="11551" r="43447" b="76615"/>
            <a:stretch/>
          </p:blipFill>
          <p:spPr>
            <a:xfrm>
              <a:off x="1247770" y="525387"/>
              <a:ext cx="597601" cy="151201"/>
            </a:xfrm>
            <a:prstGeom prst="rect">
              <a:avLst/>
            </a:prstGeom>
          </p:spPr>
        </p:pic>
      </p:grpSp>
      <p:sp>
        <p:nvSpPr>
          <p:cNvPr id="24" name="TextBox 23"/>
          <p:cNvSpPr txBox="1"/>
          <p:nvPr/>
        </p:nvSpPr>
        <p:spPr>
          <a:xfrm>
            <a:off x="7011816" y="1453351"/>
            <a:ext cx="4954970" cy="3908762"/>
          </a:xfrm>
          <a:prstGeom prst="rect">
            <a:avLst/>
          </a:prstGeom>
          <a:noFill/>
          <a:ln>
            <a:solidFill>
              <a:schemeClr val="tx2"/>
            </a:solidFill>
          </a:ln>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200" b="1" i="0" u="none" strike="noStrike" kern="1200" cap="none" spc="0" normalizeH="0" baseline="0" noProof="0" dirty="0" smtClean="0">
                <a:ln>
                  <a:noFill/>
                </a:ln>
                <a:solidFill>
                  <a:srgbClr val="005EB8"/>
                </a:solidFill>
                <a:effectLst/>
                <a:uLnTx/>
                <a:uFillTx/>
                <a:latin typeface="Calibri" panose="020F0502020204030204" pitchFamily="34" charset="0"/>
                <a:ea typeface="+mn-ea"/>
                <a:cs typeface="Calibri" panose="020F0502020204030204" pitchFamily="34" charset="0"/>
              </a:rPr>
              <a:t>Key Points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005EB8"/>
                </a:solidFill>
                <a:effectLst/>
                <a:uLnTx/>
                <a:uFillTx/>
                <a:latin typeface="Arial" panose="020B0604020202020204"/>
                <a:ea typeface="+mn-ea"/>
                <a:cs typeface="+mn-cs"/>
              </a:rPr>
              <a:t>The draft plan </a:t>
            </a:r>
            <a:r>
              <a:rPr kumimoji="0" lang="en-GB" sz="1200" b="0" i="0" u="none" strike="noStrike" kern="1200" cap="none" spc="0" normalizeH="0" baseline="0" noProof="0" dirty="0" smtClean="0">
                <a:ln>
                  <a:noFill/>
                </a:ln>
                <a:solidFill>
                  <a:srgbClr val="005EB8"/>
                </a:solidFill>
                <a:effectLst/>
                <a:uLnTx/>
                <a:uFillTx/>
                <a:latin typeface="Arial" panose="020B0604020202020204"/>
                <a:ea typeface="+mn-ea"/>
                <a:cs typeface="+mn-cs"/>
              </a:rPr>
              <a:t>highlighted several significant risks and opportunities.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200" b="0" i="0" u="none" strike="noStrike" kern="1200" cap="none" spc="0" normalizeH="0" baseline="0" noProof="0" dirty="0">
              <a:ln>
                <a:noFill/>
              </a:ln>
              <a:solidFill>
                <a:srgbClr val="005EB8"/>
              </a:solidFill>
              <a:effectLst/>
              <a:uLnTx/>
              <a:uFillTx/>
              <a:latin typeface="Arial" panose="020B060402020202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smtClean="0">
                <a:ln>
                  <a:noFill/>
                </a:ln>
                <a:solidFill>
                  <a:srgbClr val="005EB8"/>
                </a:solidFill>
                <a:effectLst/>
                <a:uLnTx/>
                <a:uFillTx/>
                <a:latin typeface="Arial" panose="020B0604020202020204"/>
                <a:ea typeface="+mn-ea"/>
                <a:cs typeface="+mn-cs"/>
              </a:rPr>
              <a:t>As at M1 we are reporting total risks of £25.8m offset by total opportunities of £4m ( next page) to give a net position of £21.8m.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200" b="0" i="0" u="none" strike="noStrike" kern="1200" cap="none" spc="0" normalizeH="0" baseline="0" noProof="0" dirty="0">
              <a:ln>
                <a:noFill/>
              </a:ln>
              <a:solidFill>
                <a:srgbClr val="005EB8"/>
              </a:solidFill>
              <a:effectLst/>
              <a:uLnTx/>
              <a:uFillTx/>
              <a:latin typeface="Arial" panose="020B060402020202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smtClean="0">
                <a:ln>
                  <a:noFill/>
                </a:ln>
                <a:solidFill>
                  <a:srgbClr val="005EB8"/>
                </a:solidFill>
                <a:effectLst/>
                <a:uLnTx/>
                <a:uFillTx/>
                <a:latin typeface="Arial" panose="020B0604020202020204"/>
                <a:ea typeface="+mn-ea"/>
                <a:cs typeface="+mn-cs"/>
              </a:rPr>
              <a:t>The most significant risk is the </a:t>
            </a:r>
            <a:r>
              <a:rPr kumimoji="0" lang="en-GB" sz="1200" b="0" i="0" u="none" strike="noStrike" kern="1200" cap="none" spc="0" normalizeH="0" baseline="0" noProof="0" dirty="0">
                <a:ln>
                  <a:noFill/>
                </a:ln>
                <a:solidFill>
                  <a:srgbClr val="005EB8"/>
                </a:solidFill>
                <a:effectLst/>
                <a:uLnTx/>
                <a:uFillTx/>
                <a:latin typeface="Arial" panose="020B0604020202020204"/>
                <a:ea typeface="+mn-ea"/>
                <a:cs typeface="+mn-cs"/>
              </a:rPr>
              <a:t>savings plan position </a:t>
            </a:r>
            <a:r>
              <a:rPr kumimoji="0" lang="en-GB" sz="1200" b="0" i="0" u="none" strike="noStrike" kern="1200" cap="none" spc="0" normalizeH="0" baseline="0" noProof="0" dirty="0" smtClean="0">
                <a:ln>
                  <a:noFill/>
                </a:ln>
                <a:solidFill>
                  <a:srgbClr val="005EB8"/>
                </a:solidFill>
                <a:effectLst/>
                <a:uLnTx/>
                <a:uFillTx/>
                <a:latin typeface="Arial" panose="020B0604020202020204"/>
                <a:ea typeface="+mn-ea"/>
                <a:cs typeface="+mn-cs"/>
              </a:rPr>
              <a:t>, where the latest plans are currently £</a:t>
            </a:r>
            <a:r>
              <a:rPr kumimoji="0" lang="en-GB" sz="1200" b="0" i="0" u="none" strike="noStrike" kern="1200" cap="none" spc="0" normalizeH="0" baseline="0" noProof="0" dirty="0">
                <a:ln>
                  <a:noFill/>
                </a:ln>
                <a:solidFill>
                  <a:srgbClr val="005EB8"/>
                </a:solidFill>
                <a:effectLst/>
                <a:uLnTx/>
                <a:uFillTx/>
                <a:latin typeface="Arial" panose="020B0604020202020204"/>
                <a:ea typeface="+mn-ea"/>
                <a:cs typeface="+mn-cs"/>
              </a:rPr>
              <a:t>18.3m short of the £27.3m savings target</a:t>
            </a:r>
            <a:r>
              <a:rPr kumimoji="0" lang="en-GB" sz="1200" b="0" i="0" u="none" strike="noStrike" kern="1200" cap="none" spc="0" normalizeH="0" baseline="0" noProof="0" dirty="0" smtClean="0">
                <a:ln>
                  <a:noFill/>
                </a:ln>
                <a:solidFill>
                  <a:srgbClr val="005EB8"/>
                </a:solidFill>
                <a:effectLst/>
                <a:uLnTx/>
                <a:uFillTx/>
                <a:latin typeface="Arial" panose="020B0604020202020204"/>
                <a:ea typeface="+mn-ea"/>
                <a:cs typeface="+mn-cs"/>
              </a:rPr>
              <a:t>.</a:t>
            </a:r>
            <a:endParaRPr kumimoji="0" lang="en-GB" sz="1200" b="0" i="0" u="none" strike="noStrike" kern="1200" cap="none" spc="0" normalizeH="0" baseline="0" noProof="0" dirty="0">
              <a:ln>
                <a:noFill/>
              </a:ln>
              <a:solidFill>
                <a:srgbClr val="005EB8"/>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smtClean="0">
              <a:ln>
                <a:noFill/>
              </a:ln>
              <a:solidFill>
                <a:srgbClr val="005EB8"/>
              </a:solidFill>
              <a:effectLst/>
              <a:uLnTx/>
              <a:uFillTx/>
              <a:latin typeface="Arial" panose="020B060402020202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smtClean="0">
                <a:ln>
                  <a:noFill/>
                </a:ln>
                <a:solidFill>
                  <a:srgbClr val="005EB8"/>
                </a:solidFill>
                <a:effectLst/>
                <a:uLnTx/>
                <a:uFillTx/>
                <a:latin typeface="Arial" panose="020B0604020202020204"/>
                <a:ea typeface="+mn-ea"/>
                <a:cs typeface="+mn-cs"/>
              </a:rPr>
              <a:t>There are also  significant risks associated with the WG funding assumptions for 23/24. The risk table includes £7.6m of funding risks where further clarification is needed on the assumptions for 23/24.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005EB8"/>
                </a:solidFill>
                <a:effectLst/>
                <a:uLnTx/>
                <a:uFillTx/>
                <a:latin typeface="Arial" panose="020B0604020202020204"/>
                <a:ea typeface="+mn-ea"/>
                <a:cs typeface="+mn-cs"/>
              </a:rPr>
              <a:t>There is also a </a:t>
            </a:r>
            <a:r>
              <a:rPr kumimoji="0" lang="en-GB" sz="1200" b="0" i="0" u="none" strike="noStrike" kern="1200" cap="none" spc="0" normalizeH="0" baseline="0" noProof="0" dirty="0" smtClean="0">
                <a:ln>
                  <a:noFill/>
                </a:ln>
                <a:solidFill>
                  <a:srgbClr val="005EB8"/>
                </a:solidFill>
                <a:effectLst/>
                <a:uLnTx/>
                <a:uFillTx/>
                <a:latin typeface="Arial" panose="020B0604020202020204"/>
                <a:ea typeface="+mn-ea"/>
                <a:cs typeface="+mn-cs"/>
              </a:rPr>
              <a:t>£3.1m </a:t>
            </a:r>
            <a:r>
              <a:rPr kumimoji="0" lang="en-GB" sz="1200" b="0" i="0" u="none" strike="noStrike" kern="1200" cap="none" spc="0" normalizeH="0" baseline="0" noProof="0" dirty="0">
                <a:ln>
                  <a:noFill/>
                </a:ln>
                <a:solidFill>
                  <a:srgbClr val="005EB8"/>
                </a:solidFill>
                <a:effectLst/>
                <a:uLnTx/>
                <a:uFillTx/>
                <a:latin typeface="Arial" panose="020B0604020202020204"/>
                <a:ea typeface="+mn-ea"/>
                <a:cs typeface="+mn-cs"/>
              </a:rPr>
              <a:t>risk with ABUHB </a:t>
            </a:r>
            <a:r>
              <a:rPr kumimoji="0" lang="en-GB" sz="1200" b="0" i="0" u="none" strike="noStrike" kern="1200" cap="none" spc="0" normalizeH="0" baseline="0" noProof="0" dirty="0" smtClean="0">
                <a:ln>
                  <a:noFill/>
                </a:ln>
                <a:solidFill>
                  <a:srgbClr val="005EB8"/>
                </a:solidFill>
                <a:effectLst/>
                <a:uLnTx/>
                <a:uFillTx/>
                <a:latin typeface="Arial" panose="020B0604020202020204"/>
                <a:ea typeface="+mn-ea"/>
                <a:cs typeface="+mn-cs"/>
              </a:rPr>
              <a:t>regarding the LTA arrangements for 23/24.   </a:t>
            </a:r>
            <a:endParaRPr kumimoji="0" lang="en-GB" sz="1200" b="0" i="0" u="none" strike="noStrike" kern="1200" cap="none" spc="0" normalizeH="0" baseline="0" noProof="0" dirty="0">
              <a:ln>
                <a:noFill/>
              </a:ln>
              <a:solidFill>
                <a:srgbClr val="005EB8"/>
              </a:solidFill>
              <a:effectLst/>
              <a:uLnTx/>
              <a:uFillTx/>
              <a:latin typeface="Arial" panose="020B0604020202020204"/>
              <a:ea typeface="+mn-ea"/>
              <a:cs typeface="+mn-cs"/>
            </a:endParaRP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en-GB" sz="1200" b="0" i="0" u="none" strike="noStrike" kern="1200" cap="none" spc="0" normalizeH="0" baseline="0" noProof="0" dirty="0">
              <a:ln>
                <a:noFill/>
              </a:ln>
              <a:solidFill>
                <a:srgbClr val="005EB8"/>
              </a:solidFill>
              <a:effectLst/>
              <a:uLnTx/>
              <a:uFillTx/>
              <a:latin typeface="Arial" panose="020B0604020202020204"/>
              <a:ea typeface="+mn-ea"/>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en-GB" sz="1200" b="0" i="0" u="none" strike="noStrike" kern="1200" cap="none" spc="0" normalizeH="0" baseline="0" noProof="0" dirty="0" smtClean="0">
              <a:ln>
                <a:noFill/>
              </a:ln>
              <a:solidFill>
                <a:srgbClr val="005EB8"/>
              </a:solidFill>
              <a:effectLst/>
              <a:uLnTx/>
              <a:uFillTx/>
              <a:latin typeface="Arial" panose="020B0604020202020204"/>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GB" sz="1200" b="0" i="0" u="none" strike="noStrike" kern="1200" cap="none" spc="0" normalizeH="0" baseline="0" noProof="0" dirty="0" smtClean="0">
              <a:ln>
                <a:noFill/>
              </a:ln>
              <a:solidFill>
                <a:srgbClr val="005EB8"/>
              </a:solidFill>
              <a:effectLst/>
              <a:uLnTx/>
              <a:uFillTx/>
              <a:latin typeface="Arial" panose="020B0604020202020204"/>
              <a:ea typeface="+mn-ea"/>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en-GB" sz="1200" b="0" i="0" u="none" strike="noStrike" kern="1200" cap="none" spc="0" normalizeH="0" baseline="0" noProof="0" dirty="0">
              <a:ln>
                <a:noFill/>
              </a:ln>
              <a:solidFill>
                <a:srgbClr val="005EB8"/>
              </a:solidFill>
              <a:effectLst/>
              <a:uLnTx/>
              <a:uFillTx/>
              <a:latin typeface="Arial" panose="020B0604020202020204"/>
              <a:ea typeface="+mn-ea"/>
              <a:cs typeface="Calibri" panose="020F0502020204030204" pitchFamily="34" charset="0"/>
            </a:endParaRPr>
          </a:p>
        </p:txBody>
      </p:sp>
      <p:graphicFrame>
        <p:nvGraphicFramePr>
          <p:cNvPr id="6" name="Table 5"/>
          <p:cNvGraphicFramePr>
            <a:graphicFrameLocks noGrp="1"/>
          </p:cNvGraphicFramePr>
          <p:nvPr>
            <p:extLst/>
          </p:nvPr>
        </p:nvGraphicFramePr>
        <p:xfrm>
          <a:off x="238674" y="1450413"/>
          <a:ext cx="6500056" cy="4657935"/>
        </p:xfrm>
        <a:graphic>
          <a:graphicData uri="http://schemas.openxmlformats.org/drawingml/2006/table">
            <a:tbl>
              <a:tblPr/>
              <a:tblGrid>
                <a:gridCol w="2649560">
                  <a:extLst>
                    <a:ext uri="{9D8B030D-6E8A-4147-A177-3AD203B41FA5}">
                      <a16:colId xmlns:a16="http://schemas.microsoft.com/office/drawing/2014/main" val="574444272"/>
                    </a:ext>
                  </a:extLst>
                </a:gridCol>
                <a:gridCol w="515366">
                  <a:extLst>
                    <a:ext uri="{9D8B030D-6E8A-4147-A177-3AD203B41FA5}">
                      <a16:colId xmlns:a16="http://schemas.microsoft.com/office/drawing/2014/main" val="1584553640"/>
                    </a:ext>
                  </a:extLst>
                </a:gridCol>
                <a:gridCol w="414867">
                  <a:extLst>
                    <a:ext uri="{9D8B030D-6E8A-4147-A177-3AD203B41FA5}">
                      <a16:colId xmlns:a16="http://schemas.microsoft.com/office/drawing/2014/main" val="1880471612"/>
                    </a:ext>
                  </a:extLst>
                </a:gridCol>
                <a:gridCol w="2920263">
                  <a:extLst>
                    <a:ext uri="{9D8B030D-6E8A-4147-A177-3AD203B41FA5}">
                      <a16:colId xmlns:a16="http://schemas.microsoft.com/office/drawing/2014/main" val="1280463266"/>
                    </a:ext>
                  </a:extLst>
                </a:gridCol>
              </a:tblGrid>
              <a:tr h="188616">
                <a:tc>
                  <a:txBody>
                    <a:bodyPr/>
                    <a:lstStyle/>
                    <a:p>
                      <a:pPr algn="ctr" fontAlgn="ctr"/>
                      <a:r>
                        <a:rPr lang="en-GB" sz="800" b="1" i="0" u="none" strike="noStrike">
                          <a:solidFill>
                            <a:srgbClr val="FFFFFF"/>
                          </a:solidFill>
                          <a:effectLst/>
                          <a:latin typeface="Arial" panose="020B0604020202020204" pitchFamily="34" charset="0"/>
                        </a:rPr>
                        <a:t> </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305496"/>
                    </a:solidFill>
                  </a:tcPr>
                </a:tc>
                <a:tc>
                  <a:txBody>
                    <a:bodyPr/>
                    <a:lstStyle/>
                    <a:p>
                      <a:pPr algn="ctr" fontAlgn="ctr"/>
                      <a:r>
                        <a:rPr lang="en-GB" sz="800" b="1" i="0" u="none" strike="noStrike">
                          <a:solidFill>
                            <a:srgbClr val="FFFFFF"/>
                          </a:solidFill>
                          <a:effectLst/>
                          <a:latin typeface="Arial" panose="020B0604020202020204" pitchFamily="34" charset="0"/>
                        </a:rPr>
                        <a:t>Month 1</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305496"/>
                    </a:solidFill>
                  </a:tcPr>
                </a:tc>
                <a:tc>
                  <a:txBody>
                    <a:bodyPr/>
                    <a:lstStyle/>
                    <a:p>
                      <a:pPr algn="ctr" fontAlgn="ctr"/>
                      <a:r>
                        <a:rPr lang="en-GB" sz="800" b="1" i="0" u="none" strike="noStrike">
                          <a:solidFill>
                            <a:srgbClr val="FFFFFF"/>
                          </a:solidFill>
                          <a:effectLst/>
                          <a:latin typeface="Arial" panose="020B0604020202020204" pitchFamily="34" charset="0"/>
                        </a:rPr>
                        <a:t>IMTP</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305496"/>
                    </a:solidFill>
                  </a:tcPr>
                </a:tc>
                <a:tc>
                  <a:txBody>
                    <a:bodyPr/>
                    <a:lstStyle/>
                    <a:p>
                      <a:pPr algn="ctr" fontAlgn="ctr"/>
                      <a:r>
                        <a:rPr lang="en-GB" sz="800" b="1" i="0" u="none" strike="noStrike">
                          <a:solidFill>
                            <a:srgbClr val="FFFFFF"/>
                          </a:solidFill>
                          <a:effectLst/>
                          <a:latin typeface="Arial" panose="020B0604020202020204" pitchFamily="34" charset="0"/>
                        </a:rPr>
                        <a:t>Comment</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305496"/>
                    </a:solidFill>
                  </a:tcPr>
                </a:tc>
                <a:extLst>
                  <a:ext uri="{0D108BD9-81ED-4DB2-BD59-A6C34878D82A}">
                    <a16:rowId xmlns:a16="http://schemas.microsoft.com/office/drawing/2014/main" val="1236766227"/>
                  </a:ext>
                </a:extLst>
              </a:tr>
              <a:tr h="110709">
                <a:tc>
                  <a:txBody>
                    <a:bodyPr/>
                    <a:lstStyle/>
                    <a:p>
                      <a:pPr algn="ctr" fontAlgn="ctr"/>
                      <a:r>
                        <a:rPr lang="en-GB" sz="800" b="1" i="0" u="none" strike="noStrike">
                          <a:solidFill>
                            <a:srgbClr val="FFFFFF"/>
                          </a:solidFill>
                          <a:effectLst/>
                          <a:latin typeface="Arial" panose="020B0604020202020204" pitchFamily="34" charset="0"/>
                        </a:rPr>
                        <a:t> </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305496"/>
                    </a:solidFill>
                  </a:tcPr>
                </a:tc>
                <a:tc>
                  <a:txBody>
                    <a:bodyPr/>
                    <a:lstStyle/>
                    <a:p>
                      <a:pPr algn="ctr" fontAlgn="ctr"/>
                      <a:r>
                        <a:rPr lang="en-GB" sz="800" b="1" i="0" u="none" strike="noStrike">
                          <a:solidFill>
                            <a:srgbClr val="FFFFFF"/>
                          </a:solidFill>
                          <a:effectLst/>
                          <a:latin typeface="Arial" panose="020B0604020202020204" pitchFamily="34" charset="0"/>
                        </a:rPr>
                        <a:t>£m</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305496"/>
                    </a:solidFill>
                  </a:tcPr>
                </a:tc>
                <a:tc>
                  <a:txBody>
                    <a:bodyPr/>
                    <a:lstStyle/>
                    <a:p>
                      <a:pPr algn="ctr" fontAlgn="ctr"/>
                      <a:r>
                        <a:rPr lang="en-GB" sz="800" b="1" i="0" u="none" strike="noStrike">
                          <a:solidFill>
                            <a:srgbClr val="FFFFFF"/>
                          </a:solidFill>
                          <a:effectLst/>
                          <a:latin typeface="Arial" panose="020B0604020202020204" pitchFamily="34" charset="0"/>
                        </a:rPr>
                        <a:t>£m</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305496"/>
                    </a:solidFill>
                  </a:tcPr>
                </a:tc>
                <a:tc>
                  <a:txBody>
                    <a:bodyPr/>
                    <a:lstStyle/>
                    <a:p>
                      <a:pPr algn="ctr" fontAlgn="ctr"/>
                      <a:r>
                        <a:rPr lang="en-GB" sz="800" b="1" i="0" u="none" strike="noStrike">
                          <a:solidFill>
                            <a:srgbClr val="FFFFFF"/>
                          </a:solidFill>
                          <a:effectLst/>
                          <a:latin typeface="Arial" panose="020B0604020202020204" pitchFamily="34" charset="0"/>
                        </a:rPr>
                        <a:t> </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305496"/>
                    </a:solidFill>
                  </a:tcPr>
                </a:tc>
                <a:extLst>
                  <a:ext uri="{0D108BD9-81ED-4DB2-BD59-A6C34878D82A}">
                    <a16:rowId xmlns:a16="http://schemas.microsoft.com/office/drawing/2014/main" val="3974858006"/>
                  </a:ext>
                </a:extLst>
              </a:tr>
              <a:tr h="102508">
                <a:tc>
                  <a:txBody>
                    <a:bodyPr/>
                    <a:lstStyle/>
                    <a:p>
                      <a:pPr algn="just" fontAlgn="ctr"/>
                      <a:r>
                        <a:rPr lang="en-GB" sz="800" b="1" i="0" u="none" strike="noStrike">
                          <a:solidFill>
                            <a:srgbClr val="000000"/>
                          </a:solidFill>
                          <a:effectLst/>
                          <a:latin typeface="Arial" panose="020B0604020202020204" pitchFamily="34" charset="0"/>
                        </a:rPr>
                        <a:t>Savings delivery risks:</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Arial" panose="020B0604020202020204" pitchFamily="34" charset="0"/>
                        </a:rPr>
                        <a:t> </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Arial" panose="020B0604020202020204" pitchFamily="34" charset="0"/>
                        </a:rPr>
                        <a:t> </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Arial" panose="020B0604020202020204" pitchFamily="34" charset="0"/>
                        </a:rPr>
                        <a:t> </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78692664"/>
                  </a:ext>
                </a:extLst>
              </a:tr>
              <a:tr h="209117">
                <a:tc>
                  <a:txBody>
                    <a:bodyPr/>
                    <a:lstStyle/>
                    <a:p>
                      <a:pPr algn="just" fontAlgn="ctr"/>
                      <a:r>
                        <a:rPr lang="en-GB" sz="800" b="0" i="0" u="none" strike="noStrike">
                          <a:solidFill>
                            <a:srgbClr val="000000"/>
                          </a:solidFill>
                          <a:effectLst/>
                          <a:latin typeface="Arial" panose="020B0604020202020204" pitchFamily="34" charset="0"/>
                        </a:rPr>
                        <a:t>Shortfall against planned savings delivery of £27.3m.</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0" i="0" u="none" strike="noStrike">
                          <a:solidFill>
                            <a:srgbClr val="000000"/>
                          </a:solidFill>
                          <a:effectLst/>
                          <a:latin typeface="Arial" panose="020B0604020202020204" pitchFamily="34" charset="0"/>
                        </a:rPr>
                        <a:t>9.1</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0" i="0" u="none" strike="noStrike">
                          <a:solidFill>
                            <a:srgbClr val="000000"/>
                          </a:solidFill>
                          <a:effectLst/>
                          <a:latin typeface="Arial" panose="020B0604020202020204" pitchFamily="34" charset="0"/>
                        </a:rPr>
                        <a:t>7.5</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0" i="0" u="none" strike="noStrike">
                          <a:solidFill>
                            <a:srgbClr val="000000"/>
                          </a:solidFill>
                          <a:effectLst/>
                          <a:latin typeface="Arial" panose="020B0604020202020204" pitchFamily="34" charset="0"/>
                        </a:rPr>
                        <a:t>The latest shortfall at M1 is £18.3m and the risk has been estimated at 50%. </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16384269"/>
                  </a:ext>
                </a:extLst>
              </a:tr>
              <a:tr h="311627">
                <a:tc>
                  <a:txBody>
                    <a:bodyPr/>
                    <a:lstStyle/>
                    <a:p>
                      <a:pPr algn="just" fontAlgn="ctr"/>
                      <a:r>
                        <a:rPr lang="en-GB" sz="800" b="0" i="0" u="none" strike="noStrike">
                          <a:solidFill>
                            <a:srgbClr val="000000"/>
                          </a:solidFill>
                          <a:effectLst/>
                          <a:latin typeface="Arial" panose="020B0604020202020204" pitchFamily="34" charset="0"/>
                        </a:rPr>
                        <a:t>Forecast recurrent overspends in Care Groups not recognised in the plan. Risk of not delivering the £7.0m of NR benefits in 22/23 again in 23/24.</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0" i="0" u="none" strike="noStrike">
                          <a:solidFill>
                            <a:srgbClr val="000000"/>
                          </a:solidFill>
                          <a:effectLst/>
                          <a:latin typeface="Arial" panose="020B0604020202020204" pitchFamily="34" charset="0"/>
                        </a:rPr>
                        <a:t>3.5</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0" i="0" u="none" strike="noStrike">
                          <a:solidFill>
                            <a:srgbClr val="000000"/>
                          </a:solidFill>
                          <a:effectLst/>
                          <a:latin typeface="Arial" panose="020B0604020202020204" pitchFamily="34" charset="0"/>
                        </a:rPr>
                        <a:t>3.5</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0" i="0" u="none" strike="noStrike" dirty="0">
                          <a:solidFill>
                            <a:srgbClr val="000000"/>
                          </a:solidFill>
                          <a:effectLst/>
                          <a:latin typeface="Arial" panose="020B0604020202020204" pitchFamily="34" charset="0"/>
                        </a:rPr>
                        <a:t> </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45841932"/>
                  </a:ext>
                </a:extLst>
              </a:tr>
              <a:tr h="110709">
                <a:tc>
                  <a:txBody>
                    <a:bodyPr/>
                    <a:lstStyle/>
                    <a:p>
                      <a:pPr algn="just" fontAlgn="ctr"/>
                      <a:r>
                        <a:rPr lang="en-GB" sz="800" b="1" i="0" u="none" strike="noStrike">
                          <a:solidFill>
                            <a:srgbClr val="000000"/>
                          </a:solidFill>
                          <a:effectLst/>
                          <a:latin typeface="Arial" panose="020B0604020202020204" pitchFamily="34" charset="0"/>
                        </a:rPr>
                        <a:t>Funding risks:</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1" i="0" u="none" strike="noStrike">
                          <a:solidFill>
                            <a:srgbClr val="000000"/>
                          </a:solidFill>
                          <a:effectLst/>
                          <a:latin typeface="Arial" panose="020B0604020202020204" pitchFamily="34" charset="0"/>
                        </a:rPr>
                        <a:t> </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1" i="0" u="none" strike="noStrike">
                          <a:solidFill>
                            <a:srgbClr val="000000"/>
                          </a:solidFill>
                          <a:effectLst/>
                          <a:latin typeface="Arial" panose="020B0604020202020204" pitchFamily="34" charset="0"/>
                        </a:rPr>
                        <a:t> </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1" i="0" u="none" strike="noStrike">
                          <a:solidFill>
                            <a:srgbClr val="000000"/>
                          </a:solidFill>
                          <a:effectLst/>
                          <a:latin typeface="Arial" panose="020B0604020202020204" pitchFamily="34" charset="0"/>
                        </a:rPr>
                        <a:t> </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58905039"/>
                  </a:ext>
                </a:extLst>
              </a:tr>
              <a:tr h="209117">
                <a:tc>
                  <a:txBody>
                    <a:bodyPr/>
                    <a:lstStyle/>
                    <a:p>
                      <a:pPr algn="just" fontAlgn="ctr"/>
                      <a:r>
                        <a:rPr lang="en-GB" sz="800" b="0" i="0" u="none" strike="noStrike">
                          <a:solidFill>
                            <a:srgbClr val="000000"/>
                          </a:solidFill>
                          <a:effectLst/>
                          <a:latin typeface="Arial" panose="020B0604020202020204" pitchFamily="34" charset="0"/>
                        </a:rPr>
                        <a:t>Assumed WG funding for dental – 30% abatement of the dental income target</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0" i="0" u="none" strike="noStrike">
                          <a:solidFill>
                            <a:srgbClr val="000000"/>
                          </a:solidFill>
                          <a:effectLst/>
                          <a:latin typeface="Arial" panose="020B0604020202020204" pitchFamily="34" charset="0"/>
                        </a:rPr>
                        <a:t>1.0</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0" i="0" u="none" strike="noStrike">
                          <a:solidFill>
                            <a:srgbClr val="000000"/>
                          </a:solidFill>
                          <a:effectLst/>
                          <a:latin typeface="Arial" panose="020B0604020202020204" pitchFamily="34" charset="0"/>
                        </a:rPr>
                        <a:t>1.0</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0" i="0" u="none" strike="noStrike">
                          <a:solidFill>
                            <a:srgbClr val="000000"/>
                          </a:solidFill>
                          <a:effectLst/>
                          <a:latin typeface="Arial" panose="020B0604020202020204" pitchFamily="34" charset="0"/>
                        </a:rPr>
                        <a:t>Further clarification needed on funding assumptions for 23/24</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98144919"/>
                  </a:ext>
                </a:extLst>
              </a:tr>
              <a:tr h="110709">
                <a:tc>
                  <a:txBody>
                    <a:bodyPr/>
                    <a:lstStyle/>
                    <a:p>
                      <a:pPr algn="just" fontAlgn="ctr"/>
                      <a:r>
                        <a:rPr lang="en-GB" sz="800" b="0" i="0" u="none" strike="noStrike">
                          <a:solidFill>
                            <a:srgbClr val="000000"/>
                          </a:solidFill>
                          <a:effectLst/>
                          <a:latin typeface="Arial" panose="020B0604020202020204" pitchFamily="34" charset="0"/>
                        </a:rPr>
                        <a:t>Assumed funding for the impact of RLW in 23/24</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0" i="0" u="none" strike="noStrike">
                          <a:solidFill>
                            <a:srgbClr val="000000"/>
                          </a:solidFill>
                          <a:effectLst/>
                          <a:latin typeface="Arial" panose="020B0604020202020204" pitchFamily="34" charset="0"/>
                        </a:rPr>
                        <a:t>1.2</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0" i="0" u="none" strike="noStrike">
                          <a:solidFill>
                            <a:srgbClr val="000000"/>
                          </a:solidFill>
                          <a:effectLst/>
                          <a:latin typeface="Arial" panose="020B0604020202020204" pitchFamily="34" charset="0"/>
                        </a:rPr>
                        <a:t>1.2</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0" i="0" u="none" strike="noStrike">
                          <a:solidFill>
                            <a:srgbClr val="000000"/>
                          </a:solidFill>
                          <a:effectLst/>
                          <a:latin typeface="Arial" panose="020B0604020202020204" pitchFamily="34" charset="0"/>
                        </a:rPr>
                        <a:t>Further clarification needed on funding assumptions for 23/24.</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89855733"/>
                  </a:ext>
                </a:extLst>
              </a:tr>
              <a:tr h="110709">
                <a:tc>
                  <a:txBody>
                    <a:bodyPr/>
                    <a:lstStyle/>
                    <a:p>
                      <a:pPr algn="just" fontAlgn="ctr"/>
                      <a:r>
                        <a:rPr lang="en-GB" sz="800" b="0" i="0" u="none" strike="noStrike">
                          <a:solidFill>
                            <a:srgbClr val="000000"/>
                          </a:solidFill>
                          <a:effectLst/>
                          <a:latin typeface="Arial" panose="020B0604020202020204" pitchFamily="34" charset="0"/>
                        </a:rPr>
                        <a:t>Assumed funding for Regional Planned care Recovery solutions</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0" i="0" u="none" strike="noStrike">
                          <a:solidFill>
                            <a:srgbClr val="000000"/>
                          </a:solidFill>
                          <a:effectLst/>
                          <a:latin typeface="Arial" panose="020B0604020202020204" pitchFamily="34" charset="0"/>
                        </a:rPr>
                        <a:t>3.8</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0" i="0" u="none" strike="noStrike">
                          <a:solidFill>
                            <a:srgbClr val="000000"/>
                          </a:solidFill>
                          <a:effectLst/>
                          <a:latin typeface="Arial" panose="020B0604020202020204" pitchFamily="34" charset="0"/>
                        </a:rPr>
                        <a:t>3.8</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0" i="0" u="none" strike="noStrike">
                          <a:solidFill>
                            <a:srgbClr val="000000"/>
                          </a:solidFill>
                          <a:effectLst/>
                          <a:latin typeface="Arial" panose="020B0604020202020204" pitchFamily="34" charset="0"/>
                        </a:rPr>
                        <a:t>Further clarification needed on funding assumptions for 23/24.</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86384028"/>
                  </a:ext>
                </a:extLst>
              </a:tr>
              <a:tr h="209117">
                <a:tc>
                  <a:txBody>
                    <a:bodyPr/>
                    <a:lstStyle/>
                    <a:p>
                      <a:pPr algn="just" fontAlgn="ctr"/>
                      <a:r>
                        <a:rPr lang="en-GB" sz="800" b="0" i="0" u="none" strike="noStrike">
                          <a:solidFill>
                            <a:srgbClr val="000000"/>
                          </a:solidFill>
                          <a:effectLst/>
                          <a:latin typeface="Arial" panose="020B0604020202020204" pitchFamily="34" charset="0"/>
                        </a:rPr>
                        <a:t>Risk of the 23/24 pay award not being fully funded given the £1.9m recurrent shortfall in 22/23</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0" i="0" u="none" strike="noStrike">
                          <a:solidFill>
                            <a:srgbClr val="000000"/>
                          </a:solidFill>
                          <a:effectLst/>
                          <a:latin typeface="Arial" panose="020B0604020202020204" pitchFamily="34" charset="0"/>
                        </a:rPr>
                        <a:t>1.0</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0" i="0" u="none" strike="noStrike">
                          <a:solidFill>
                            <a:srgbClr val="000000"/>
                          </a:solidFill>
                          <a:effectLst/>
                          <a:latin typeface="Arial" panose="020B0604020202020204" pitchFamily="34" charset="0"/>
                        </a:rPr>
                        <a:t>1.0</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0" i="0" u="none" strike="noStrike">
                          <a:solidFill>
                            <a:srgbClr val="000000"/>
                          </a:solidFill>
                          <a:effectLst/>
                          <a:latin typeface="Arial" panose="020B0604020202020204" pitchFamily="34" charset="0"/>
                        </a:rPr>
                        <a:t>Further clarification needed on funding assumptions for 23/24.</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3014382"/>
                  </a:ext>
                </a:extLst>
              </a:tr>
              <a:tr h="209117">
                <a:tc>
                  <a:txBody>
                    <a:bodyPr/>
                    <a:lstStyle/>
                    <a:p>
                      <a:pPr algn="just" fontAlgn="ctr"/>
                      <a:r>
                        <a:rPr lang="en-GB" sz="800" b="0" i="0" u="none" strike="noStrike">
                          <a:solidFill>
                            <a:srgbClr val="000000"/>
                          </a:solidFill>
                          <a:effectLst/>
                          <a:latin typeface="Arial" panose="020B0604020202020204" pitchFamily="34" charset="0"/>
                        </a:rPr>
                        <a:t>Risk of the additional costs for the extra bank holiday in 23/24 not being fully funded</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0" i="0" u="none" strike="noStrike">
                          <a:solidFill>
                            <a:srgbClr val="000000"/>
                          </a:solidFill>
                          <a:effectLst/>
                          <a:latin typeface="Arial" panose="020B0604020202020204" pitchFamily="34" charset="0"/>
                        </a:rPr>
                        <a:t>0.6</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0" i="0" u="none" strike="noStrike">
                          <a:solidFill>
                            <a:srgbClr val="000000"/>
                          </a:solidFill>
                          <a:effectLst/>
                          <a:latin typeface="Arial" panose="020B0604020202020204" pitchFamily="34" charset="0"/>
                        </a:rPr>
                        <a:t>0.6</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0" i="0" u="none" strike="noStrike">
                          <a:solidFill>
                            <a:srgbClr val="000000"/>
                          </a:solidFill>
                          <a:effectLst/>
                          <a:latin typeface="Arial" panose="020B0604020202020204" pitchFamily="34" charset="0"/>
                        </a:rPr>
                        <a:t>Further clarification needed on funding assumptions for 23/24.</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09449740"/>
                  </a:ext>
                </a:extLst>
              </a:tr>
              <a:tr h="110709">
                <a:tc>
                  <a:txBody>
                    <a:bodyPr/>
                    <a:lstStyle/>
                    <a:p>
                      <a:pPr algn="just" fontAlgn="ctr"/>
                      <a:r>
                        <a:rPr lang="en-GB" sz="800" b="1" i="0" u="none" strike="noStrike">
                          <a:solidFill>
                            <a:srgbClr val="000000"/>
                          </a:solidFill>
                          <a:effectLst/>
                          <a:latin typeface="Arial" panose="020B0604020202020204" pitchFamily="34" charset="0"/>
                        </a:rPr>
                        <a:t>Cost pressure risks:</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0" i="0" u="none" strike="noStrike">
                          <a:solidFill>
                            <a:srgbClr val="000000"/>
                          </a:solidFill>
                          <a:effectLst/>
                          <a:latin typeface="Arial" panose="020B0604020202020204" pitchFamily="34" charset="0"/>
                        </a:rPr>
                        <a:t> </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0" i="0" u="none" strike="noStrike">
                          <a:solidFill>
                            <a:srgbClr val="000000"/>
                          </a:solidFill>
                          <a:effectLst/>
                          <a:latin typeface="Arial" panose="020B0604020202020204" pitchFamily="34" charset="0"/>
                        </a:rPr>
                        <a:t> </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0" i="0" u="none" strike="noStrike">
                          <a:solidFill>
                            <a:srgbClr val="000000"/>
                          </a:solidFill>
                          <a:effectLst/>
                          <a:latin typeface="Arial" panose="020B0604020202020204" pitchFamily="34" charset="0"/>
                        </a:rPr>
                        <a:t> </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5658062"/>
                  </a:ext>
                </a:extLst>
              </a:tr>
              <a:tr h="110709">
                <a:tc>
                  <a:txBody>
                    <a:bodyPr/>
                    <a:lstStyle/>
                    <a:p>
                      <a:pPr algn="just" fontAlgn="ctr"/>
                      <a:r>
                        <a:rPr lang="en-GB" sz="800" b="0" i="0" u="none" strike="noStrike">
                          <a:solidFill>
                            <a:srgbClr val="000000"/>
                          </a:solidFill>
                          <a:effectLst/>
                          <a:latin typeface="Arial" panose="020B0604020202020204" pitchFamily="34" charset="0"/>
                        </a:rPr>
                        <a:t>Return to pre Covid Cost &amp; Volume LTA arrangements in 23/24</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0" i="0" u="none" strike="noStrike">
                          <a:solidFill>
                            <a:srgbClr val="000000"/>
                          </a:solidFill>
                          <a:effectLst/>
                          <a:latin typeface="Arial" panose="020B0604020202020204" pitchFamily="34" charset="0"/>
                        </a:rPr>
                        <a:t>1.0</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0" i="0" u="none" strike="noStrike">
                          <a:solidFill>
                            <a:srgbClr val="000000"/>
                          </a:solidFill>
                          <a:effectLst/>
                          <a:latin typeface="Arial" panose="020B0604020202020204" pitchFamily="34" charset="0"/>
                        </a:rPr>
                        <a:t>1.0</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0" i="0" u="none" strike="noStrike">
                          <a:solidFill>
                            <a:srgbClr val="000000"/>
                          </a:solidFill>
                          <a:effectLst/>
                          <a:latin typeface="Arial" panose="020B0604020202020204" pitchFamily="34" charset="0"/>
                        </a:rPr>
                        <a:t> </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48189958"/>
                  </a:ext>
                </a:extLst>
              </a:tr>
              <a:tr h="110709">
                <a:tc>
                  <a:txBody>
                    <a:bodyPr/>
                    <a:lstStyle/>
                    <a:p>
                      <a:pPr algn="just" fontAlgn="ctr"/>
                      <a:r>
                        <a:rPr lang="en-GB" sz="800" b="0" i="0" u="none" strike="noStrike">
                          <a:solidFill>
                            <a:srgbClr val="000000"/>
                          </a:solidFill>
                          <a:effectLst/>
                          <a:latin typeface="Arial" panose="020B0604020202020204" pitchFamily="34" charset="0"/>
                        </a:rPr>
                        <a:t>Contracting risks with other Health Boards</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0" i="0" u="none" strike="noStrike">
                          <a:solidFill>
                            <a:srgbClr val="000000"/>
                          </a:solidFill>
                          <a:effectLst/>
                          <a:latin typeface="Arial" panose="020B0604020202020204" pitchFamily="34" charset="0"/>
                        </a:rPr>
                        <a:t>3.1</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0" i="0" u="none" strike="noStrike">
                          <a:solidFill>
                            <a:srgbClr val="000000"/>
                          </a:solidFill>
                          <a:effectLst/>
                          <a:latin typeface="Arial" panose="020B0604020202020204" pitchFamily="34" charset="0"/>
                        </a:rPr>
                        <a:t>1.5</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0" i="0" u="none" strike="noStrike" dirty="0" smtClean="0">
                          <a:solidFill>
                            <a:srgbClr val="000000"/>
                          </a:solidFill>
                          <a:effectLst/>
                          <a:latin typeface="Arial" panose="020B0604020202020204" pitchFamily="34" charset="0"/>
                        </a:rPr>
                        <a:t>See comment on Page 17. </a:t>
                      </a:r>
                      <a:endParaRPr lang="en-GB" sz="800" b="0" i="0" u="none" strike="noStrike" dirty="0">
                        <a:solidFill>
                          <a:srgbClr val="000000"/>
                        </a:solidFill>
                        <a:effectLst/>
                        <a:latin typeface="Arial" panose="020B0604020202020204" pitchFamily="34" charset="0"/>
                      </a:endParaRP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94808497"/>
                  </a:ext>
                </a:extLst>
              </a:tr>
              <a:tr h="209117">
                <a:tc>
                  <a:txBody>
                    <a:bodyPr/>
                    <a:lstStyle/>
                    <a:p>
                      <a:pPr algn="just" fontAlgn="ctr"/>
                      <a:r>
                        <a:rPr lang="en-GB" sz="800" b="0" i="0" u="none" strike="noStrike">
                          <a:solidFill>
                            <a:srgbClr val="000000"/>
                          </a:solidFill>
                          <a:effectLst/>
                          <a:latin typeface="Arial" panose="020B0604020202020204" pitchFamily="34" charset="0"/>
                        </a:rPr>
                        <a:t>Provider and commissioner relationship for exceptional inflationary cost pressures such as energy – WAST and Velindre </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0" i="0" u="none" strike="noStrike">
                          <a:solidFill>
                            <a:srgbClr val="000000"/>
                          </a:solidFill>
                          <a:effectLst/>
                          <a:latin typeface="Arial" panose="020B0604020202020204" pitchFamily="34" charset="0"/>
                        </a:rPr>
                        <a:t>0.0</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0" i="0" u="none" strike="noStrike">
                          <a:solidFill>
                            <a:srgbClr val="000000"/>
                          </a:solidFill>
                          <a:effectLst/>
                          <a:latin typeface="Arial" panose="020B0604020202020204" pitchFamily="34" charset="0"/>
                        </a:rPr>
                        <a:t>Tbc</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0" i="0" u="none" strike="noStrike">
                          <a:solidFill>
                            <a:srgbClr val="000000"/>
                          </a:solidFill>
                          <a:effectLst/>
                          <a:latin typeface="Arial" panose="020B0604020202020204" pitchFamily="34" charset="0"/>
                        </a:rPr>
                        <a:t>WAST and Velindre not assuming extra funding for energy cost pressures in their draft LTAs.</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96672209"/>
                  </a:ext>
                </a:extLst>
              </a:tr>
              <a:tr h="209117">
                <a:tc>
                  <a:txBody>
                    <a:bodyPr/>
                    <a:lstStyle/>
                    <a:p>
                      <a:pPr algn="just" fontAlgn="ctr"/>
                      <a:r>
                        <a:rPr lang="en-GB" sz="800" b="0" i="0" u="none" strike="noStrike">
                          <a:solidFill>
                            <a:srgbClr val="000000"/>
                          </a:solidFill>
                          <a:effectLst/>
                          <a:latin typeface="Arial" panose="020B0604020202020204" pitchFamily="34" charset="0"/>
                        </a:rPr>
                        <a:t>Primary care prescribing – inflation and volume growth different to plan assumptions </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0" i="0" u="none" strike="noStrike">
                          <a:solidFill>
                            <a:srgbClr val="000000"/>
                          </a:solidFill>
                          <a:effectLst/>
                          <a:latin typeface="Arial" panose="020B0604020202020204" pitchFamily="34" charset="0"/>
                        </a:rPr>
                        <a:t>Tbc</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0" i="0" u="none" strike="noStrike">
                          <a:solidFill>
                            <a:srgbClr val="000000"/>
                          </a:solidFill>
                          <a:effectLst/>
                          <a:latin typeface="Arial" panose="020B0604020202020204" pitchFamily="34" charset="0"/>
                        </a:rPr>
                        <a:t>Tbc</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0" i="0" u="none" strike="noStrike">
                          <a:solidFill>
                            <a:srgbClr val="000000"/>
                          </a:solidFill>
                          <a:effectLst/>
                          <a:latin typeface="Arial" panose="020B0604020202020204" pitchFamily="34" charset="0"/>
                        </a:rPr>
                        <a:t>Prescribing data is 2m in arrears and we will not have Q1 data until August 2023.</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22678105"/>
                  </a:ext>
                </a:extLst>
              </a:tr>
              <a:tr h="209117">
                <a:tc>
                  <a:txBody>
                    <a:bodyPr/>
                    <a:lstStyle/>
                    <a:p>
                      <a:pPr algn="just" fontAlgn="ctr"/>
                      <a:r>
                        <a:rPr lang="en-GB" sz="800" b="0" i="0" u="none" strike="noStrike">
                          <a:solidFill>
                            <a:srgbClr val="000000"/>
                          </a:solidFill>
                          <a:effectLst/>
                          <a:latin typeface="Arial" panose="020B0604020202020204" pitchFamily="34" charset="0"/>
                        </a:rPr>
                        <a:t>Significant uncertainty surrounding the expected energy cost pressure</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0" i="0" u="none" strike="noStrike">
                          <a:solidFill>
                            <a:srgbClr val="000000"/>
                          </a:solidFill>
                          <a:effectLst/>
                          <a:latin typeface="Arial" panose="020B0604020202020204" pitchFamily="34" charset="0"/>
                        </a:rPr>
                        <a:t>Tbc</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0" i="0" u="none" strike="noStrike">
                          <a:solidFill>
                            <a:srgbClr val="000000"/>
                          </a:solidFill>
                          <a:effectLst/>
                          <a:latin typeface="Arial" panose="020B0604020202020204" pitchFamily="34" charset="0"/>
                        </a:rPr>
                        <a:t>Tbc</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0" i="0" u="none" strike="noStrike">
                          <a:solidFill>
                            <a:srgbClr val="000000"/>
                          </a:solidFill>
                          <a:effectLst/>
                          <a:latin typeface="Arial" panose="020B0604020202020204" pitchFamily="34" charset="0"/>
                        </a:rPr>
                        <a:t> </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68123038"/>
                  </a:ext>
                </a:extLst>
              </a:tr>
              <a:tr h="106609">
                <a:tc>
                  <a:txBody>
                    <a:bodyPr/>
                    <a:lstStyle/>
                    <a:p>
                      <a:pPr algn="just" fontAlgn="ctr"/>
                      <a:r>
                        <a:rPr lang="en-GB" sz="800" b="0" i="0" u="none" strike="noStrike">
                          <a:solidFill>
                            <a:srgbClr val="000000"/>
                          </a:solidFill>
                          <a:effectLst/>
                          <a:latin typeface="Arial" panose="020B0604020202020204" pitchFamily="34" charset="0"/>
                        </a:rPr>
                        <a:t>NICE costs exceed planned growth of £3.0m </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0" i="0" u="none" strike="noStrike">
                          <a:solidFill>
                            <a:srgbClr val="000000"/>
                          </a:solidFill>
                          <a:effectLst/>
                          <a:latin typeface="Arial" panose="020B0604020202020204" pitchFamily="34" charset="0"/>
                        </a:rPr>
                        <a:t>Tbc</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0" i="0" u="none" strike="noStrike">
                          <a:solidFill>
                            <a:srgbClr val="000000"/>
                          </a:solidFill>
                          <a:effectLst/>
                          <a:latin typeface="Arial" panose="020B0604020202020204" pitchFamily="34" charset="0"/>
                        </a:rPr>
                        <a:t>Tbc</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0" i="0" u="none" strike="noStrike">
                          <a:solidFill>
                            <a:srgbClr val="000000"/>
                          </a:solidFill>
                          <a:effectLst/>
                          <a:latin typeface="Arial" panose="020B0604020202020204" pitchFamily="34" charset="0"/>
                        </a:rPr>
                        <a:t> </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69246539"/>
                  </a:ext>
                </a:extLst>
              </a:tr>
              <a:tr h="209117">
                <a:tc>
                  <a:txBody>
                    <a:bodyPr/>
                    <a:lstStyle/>
                    <a:p>
                      <a:pPr algn="just" fontAlgn="ctr"/>
                      <a:r>
                        <a:rPr lang="en-GB" sz="800" b="0" i="0" u="none" strike="noStrike">
                          <a:solidFill>
                            <a:srgbClr val="000000"/>
                          </a:solidFill>
                          <a:effectLst/>
                          <a:latin typeface="Arial" panose="020B0604020202020204" pitchFamily="34" charset="0"/>
                        </a:rPr>
                        <a:t>Non Pay Inflation exceeds the £4.9m provision made in the plan (4.9%)</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0" i="0" u="none" strike="noStrike" dirty="0">
                          <a:solidFill>
                            <a:srgbClr val="000000"/>
                          </a:solidFill>
                          <a:effectLst/>
                          <a:latin typeface="Arial" panose="020B0604020202020204" pitchFamily="34" charset="0"/>
                        </a:rPr>
                        <a:t>0.0</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0" i="0" u="none" strike="noStrike">
                          <a:solidFill>
                            <a:srgbClr val="000000"/>
                          </a:solidFill>
                          <a:effectLst/>
                          <a:latin typeface="Arial" panose="020B0604020202020204" pitchFamily="34" charset="0"/>
                        </a:rPr>
                        <a:t>Tbc</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0" i="0" u="none" strike="noStrike">
                          <a:solidFill>
                            <a:srgbClr val="000000"/>
                          </a:solidFill>
                          <a:effectLst/>
                          <a:latin typeface="Arial" panose="020B0604020202020204" pitchFamily="34" charset="0"/>
                        </a:rPr>
                        <a:t> </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48093236"/>
                  </a:ext>
                </a:extLst>
              </a:tr>
              <a:tr h="209117">
                <a:tc>
                  <a:txBody>
                    <a:bodyPr/>
                    <a:lstStyle/>
                    <a:p>
                      <a:pPr algn="just" fontAlgn="ctr"/>
                      <a:r>
                        <a:rPr lang="en-GB" sz="800" b="0" i="0" u="none" strike="noStrike">
                          <a:solidFill>
                            <a:srgbClr val="000000"/>
                          </a:solidFill>
                          <a:effectLst/>
                          <a:latin typeface="Arial" panose="020B0604020202020204" pitchFamily="34" charset="0"/>
                        </a:rPr>
                        <a:t>Pension changes – Increased pension costs if staff opt back in following changes to the 1995 scheme</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0" i="0" u="none" strike="noStrike">
                          <a:solidFill>
                            <a:srgbClr val="000000"/>
                          </a:solidFill>
                          <a:effectLst/>
                          <a:latin typeface="Arial" panose="020B0604020202020204" pitchFamily="34" charset="0"/>
                        </a:rPr>
                        <a:t>0.8</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0" i="0" u="none" strike="noStrike">
                          <a:solidFill>
                            <a:srgbClr val="000000"/>
                          </a:solidFill>
                          <a:effectLst/>
                          <a:latin typeface="Arial" panose="020B0604020202020204" pitchFamily="34" charset="0"/>
                        </a:rPr>
                        <a:t>0.8</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0" i="0" u="none" strike="noStrike">
                          <a:solidFill>
                            <a:srgbClr val="000000"/>
                          </a:solidFill>
                          <a:effectLst/>
                          <a:latin typeface="Arial" panose="020B0604020202020204" pitchFamily="34" charset="0"/>
                        </a:rPr>
                        <a:t> </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31875248"/>
                  </a:ext>
                </a:extLst>
              </a:tr>
              <a:tr h="209117">
                <a:tc>
                  <a:txBody>
                    <a:bodyPr/>
                    <a:lstStyle/>
                    <a:p>
                      <a:pPr algn="just" fontAlgn="ctr"/>
                      <a:r>
                        <a:rPr lang="en-GB" sz="800" b="0" i="0" u="none" strike="noStrike" dirty="0">
                          <a:solidFill>
                            <a:srgbClr val="000000"/>
                          </a:solidFill>
                          <a:effectLst/>
                          <a:latin typeface="Arial" panose="020B0604020202020204" pitchFamily="34" charset="0"/>
                        </a:rPr>
                        <a:t>Winter plans – All schemes funded non recurrently in 22/23 need to stop by 31 March</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0" i="0" u="none" strike="noStrike" dirty="0">
                          <a:solidFill>
                            <a:srgbClr val="000000"/>
                          </a:solidFill>
                          <a:effectLst/>
                          <a:latin typeface="Arial" panose="020B0604020202020204" pitchFamily="34" charset="0"/>
                        </a:rPr>
                        <a:t>0.8</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0" i="0" u="none" strike="noStrike" dirty="0">
                          <a:solidFill>
                            <a:srgbClr val="000000"/>
                          </a:solidFill>
                          <a:effectLst/>
                          <a:latin typeface="Arial" panose="020B0604020202020204" pitchFamily="34" charset="0"/>
                        </a:rPr>
                        <a:t>0.8</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0" i="0" u="none" strike="noStrike">
                          <a:solidFill>
                            <a:srgbClr val="000000"/>
                          </a:solidFill>
                          <a:effectLst/>
                          <a:latin typeface="Arial" panose="020B0604020202020204" pitchFamily="34" charset="0"/>
                        </a:rPr>
                        <a:t> </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74739127"/>
                  </a:ext>
                </a:extLst>
              </a:tr>
              <a:tr h="110709">
                <a:tc>
                  <a:txBody>
                    <a:bodyPr/>
                    <a:lstStyle/>
                    <a:p>
                      <a:pPr algn="just" fontAlgn="ctr"/>
                      <a:r>
                        <a:rPr lang="en-GB" sz="800" b="1" i="0" u="none" strike="noStrike" dirty="0">
                          <a:solidFill>
                            <a:srgbClr val="000000"/>
                          </a:solidFill>
                          <a:effectLst/>
                          <a:latin typeface="Arial" panose="020B0604020202020204" pitchFamily="34" charset="0"/>
                        </a:rPr>
                        <a:t>Total Risks</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0" i="0" u="none" strike="noStrike" dirty="0">
                          <a:solidFill>
                            <a:srgbClr val="000000"/>
                          </a:solidFill>
                          <a:effectLst/>
                          <a:latin typeface="Arial" panose="020B0604020202020204" pitchFamily="34" charset="0"/>
                        </a:rPr>
                        <a:t>25.8</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0" i="0" u="none" strike="noStrike">
                          <a:solidFill>
                            <a:srgbClr val="000000"/>
                          </a:solidFill>
                          <a:effectLst/>
                          <a:latin typeface="Arial" panose="020B0604020202020204" pitchFamily="34" charset="0"/>
                        </a:rPr>
                        <a:t>22.6</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0" i="0" u="none" strike="noStrike" dirty="0">
                          <a:solidFill>
                            <a:srgbClr val="000000"/>
                          </a:solidFill>
                          <a:effectLst/>
                          <a:latin typeface="Arial" panose="020B0604020202020204" pitchFamily="34" charset="0"/>
                        </a:rPr>
                        <a:t> </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60962450"/>
                  </a:ext>
                </a:extLst>
              </a:tr>
            </a:tbl>
          </a:graphicData>
        </a:graphic>
      </p:graphicFrame>
    </p:spTree>
    <p:extLst>
      <p:ext uri="{BB962C8B-B14F-4D97-AF65-F5344CB8AC3E}">
        <p14:creationId xmlns:p14="http://schemas.microsoft.com/office/powerpoint/2010/main" val="171068999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
            <a:ext cx="12192000" cy="1250066"/>
          </a:xfrm>
          <a:prstGeom prst="rect">
            <a:avLst/>
          </a:prstGeom>
          <a:solidFill>
            <a:srgbClr val="2C4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9" name="Title 1"/>
          <p:cNvSpPr txBox="1">
            <a:spLocks/>
          </p:cNvSpPr>
          <p:nvPr/>
        </p:nvSpPr>
        <p:spPr>
          <a:xfrm>
            <a:off x="3965675" y="235140"/>
            <a:ext cx="4935186" cy="862896"/>
          </a:xfrm>
          <a:prstGeom prst="rect">
            <a:avLst/>
          </a:prstGeom>
        </p:spPr>
        <p:txBody>
          <a:bodyPr vert="horz" lIns="0" tIns="0" rIns="0" bIns="0" rtlCol="0" anchor="t" anchorCtr="0">
            <a:normAutofit/>
          </a:bodyPr>
          <a:lstStyle>
            <a:lvl1pPr algn="l" defTabSz="914400" rtl="0" eaLnBrk="1" latinLnBrk="0" hangingPunct="1">
              <a:spcBef>
                <a:spcPct val="0"/>
              </a:spcBef>
              <a:buNone/>
              <a:defRPr sz="3600" kern="1200" spc="-150" baseline="0">
                <a:solidFill>
                  <a:srgbClr val="2C4295"/>
                </a:solidFill>
                <a:latin typeface="Verdana" panose="020B0604030504040204" pitchFamily="34" charset="0"/>
                <a:ea typeface="Verdana" panose="020B0604030504040204" pitchFamily="34" charset="0"/>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800" b="0" i="0" u="none" strike="noStrike" kern="1200" cap="none" spc="-150" normalizeH="0" baseline="0" noProof="0" dirty="0" smtClean="0">
                <a:ln>
                  <a:noFill/>
                </a:ln>
                <a:solidFill>
                  <a:prstClr val="white"/>
                </a:solidFill>
                <a:effectLst/>
                <a:uLnTx/>
                <a:uFillTx/>
                <a:latin typeface="Verdana"/>
                <a:ea typeface="Verdana"/>
                <a:cs typeface="+mj-cs"/>
              </a:rPr>
              <a:t>Month 1</a:t>
            </a:r>
            <a:endParaRPr kumimoji="0" lang="en-GB" sz="2800" b="0" i="0" u="none" strike="noStrike" kern="1200" cap="none" spc="-150" normalizeH="0" baseline="0" noProof="0" dirty="0">
              <a:ln>
                <a:noFill/>
              </a:ln>
              <a:solidFill>
                <a:prstClr val="white"/>
              </a:solidFill>
              <a:effectLst/>
              <a:uLnTx/>
              <a:uFillTx/>
              <a:latin typeface="Verdana"/>
              <a:ea typeface="Verdan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800" b="0" i="0" u="none" strike="noStrike" kern="1200" cap="none" spc="-150" normalizeH="0" baseline="0" noProof="0" dirty="0">
                <a:ln>
                  <a:noFill/>
                </a:ln>
                <a:solidFill>
                  <a:prstClr val="white"/>
                </a:solidFill>
                <a:effectLst/>
                <a:uLnTx/>
                <a:uFillTx/>
                <a:latin typeface="Verdana"/>
                <a:ea typeface="Verdana"/>
                <a:cs typeface="+mj-cs"/>
              </a:rPr>
              <a:t>Risks and Opportunities</a:t>
            </a:r>
            <a:endParaRPr kumimoji="0" lang="en-GB" sz="2800" b="0" i="0" u="none" strike="noStrike" kern="1200" cap="none" spc="-150" normalizeH="0" baseline="0" noProof="0" dirty="0">
              <a:ln>
                <a:noFill/>
              </a:ln>
              <a:solidFill>
                <a:srgbClr val="E60E65"/>
              </a:solidFill>
              <a:effectLst/>
              <a:uLnTx/>
              <a:uFillTx/>
              <a:latin typeface="Verdana" panose="020B0604030504040204" pitchFamily="34" charset="0"/>
              <a:ea typeface="Verdana" panose="020B0604030504040204" pitchFamily="34" charset="0"/>
              <a:cs typeface="+mj-cs"/>
            </a:endParaRPr>
          </a:p>
        </p:txBody>
      </p:sp>
      <p:sp>
        <p:nvSpPr>
          <p:cNvPr id="10" name="Rectangle 9"/>
          <p:cNvSpPr/>
          <p:nvPr/>
        </p:nvSpPr>
        <p:spPr>
          <a:xfrm>
            <a:off x="0" y="1250067"/>
            <a:ext cx="12192000" cy="100173"/>
          </a:xfrm>
          <a:prstGeom prst="rect">
            <a:avLst/>
          </a:prstGeom>
          <a:solidFill>
            <a:srgbClr val="E60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grpSp>
        <p:nvGrpSpPr>
          <p:cNvPr id="2" name="Group 1"/>
          <p:cNvGrpSpPr/>
          <p:nvPr/>
        </p:nvGrpSpPr>
        <p:grpSpPr>
          <a:xfrm>
            <a:off x="8942030" y="489821"/>
            <a:ext cx="2626453" cy="660073"/>
            <a:chOff x="7087742" y="1777994"/>
            <a:chExt cx="2626453" cy="660073"/>
          </a:xfrm>
        </p:grpSpPr>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43569" y="1780666"/>
              <a:ext cx="655826" cy="655826"/>
            </a:xfrm>
            <a:prstGeom prst="rect">
              <a:avLst/>
            </a:prstGeom>
          </p:spPr>
        </p:pic>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87742" y="1777995"/>
              <a:ext cx="655826" cy="655826"/>
            </a:xfrm>
            <a:prstGeom prst="rect">
              <a:avLst/>
            </a:prstGeom>
          </p:spPr>
        </p:pic>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58369" y="1777994"/>
              <a:ext cx="655826" cy="655826"/>
            </a:xfrm>
            <a:prstGeom prst="rect">
              <a:avLst/>
            </a:prstGeom>
          </p:spPr>
        </p:pic>
        <p:pic>
          <p:nvPicPr>
            <p:cNvPr id="14" name="Picture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99394" y="1779092"/>
              <a:ext cx="658975" cy="658975"/>
            </a:xfrm>
            <a:prstGeom prst="rect">
              <a:avLst/>
            </a:prstGeom>
          </p:spPr>
        </p:pic>
      </p:grpSp>
      <p:sp>
        <p:nvSpPr>
          <p:cNvPr id="3" name="TextBox 2"/>
          <p:cNvSpPr txBox="1"/>
          <p:nvPr/>
        </p:nvSpPr>
        <p:spPr>
          <a:xfrm>
            <a:off x="10912017" y="235140"/>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CREU</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IECHYD</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5" name="TextBox 14"/>
          <p:cNvSpPr txBox="1"/>
          <p:nvPr/>
        </p:nvSpPr>
        <p:spPr>
          <a:xfrm>
            <a:off x="10283436" y="229777"/>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GWELLA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GOFAL</a:t>
            </a:r>
          </a:p>
        </p:txBody>
      </p:sp>
      <p:sp>
        <p:nvSpPr>
          <p:cNvPr id="16" name="TextBox 15"/>
          <p:cNvSpPr txBox="1"/>
          <p:nvPr/>
        </p:nvSpPr>
        <p:spPr>
          <a:xfrm>
            <a:off x="9592149" y="224414"/>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YSBRYDOLI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POBL</a:t>
            </a:r>
          </a:p>
        </p:txBody>
      </p:sp>
      <p:sp>
        <p:nvSpPr>
          <p:cNvPr id="17" name="TextBox 16"/>
          <p:cNvSpPr txBox="1"/>
          <p:nvPr/>
        </p:nvSpPr>
        <p:spPr>
          <a:xfrm>
            <a:off x="8942030" y="178247"/>
            <a:ext cx="62858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CYNNAL EIN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DYFODOL</a:t>
            </a:r>
          </a:p>
        </p:txBody>
      </p:sp>
      <p:pic>
        <p:nvPicPr>
          <p:cNvPr id="1026" name="Picture 2" descr="11446454_CTM_ValuesAndBehaviours_Launch_EmailHeader_biling_600x150_REPRO_v01_ME-022 (00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761471" y="6329871"/>
            <a:ext cx="2101292" cy="528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Footer Placeholder 5"/>
          <p:cNvSpPr txBox="1">
            <a:spLocks/>
          </p:cNvSpPr>
          <p:nvPr/>
        </p:nvSpPr>
        <p:spPr>
          <a:xfrm>
            <a:off x="836598" y="6309320"/>
            <a:ext cx="3924873"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prstClr val="white"/>
                </a:solidFill>
                <a:effectLst/>
                <a:uLnTx/>
                <a:uFillTx/>
                <a:latin typeface="Verdana" panose="020B0604030504040204" pitchFamily="34" charset="0"/>
                <a:ea typeface="Verdana" panose="020B0604030504040204" pitchFamily="34" charset="0"/>
                <a:cs typeface="+mn-cs"/>
              </a:rPr>
              <a:t>2023-24 Finance Report – Month 1</a:t>
            </a:r>
          </a:p>
        </p:txBody>
      </p:sp>
      <p:grpSp>
        <p:nvGrpSpPr>
          <p:cNvPr id="18" name="Group 17"/>
          <p:cNvGrpSpPr/>
          <p:nvPr/>
        </p:nvGrpSpPr>
        <p:grpSpPr>
          <a:xfrm>
            <a:off x="-2516051" y="80396"/>
            <a:ext cx="6481726" cy="1169671"/>
            <a:chOff x="-2229950" y="437388"/>
            <a:chExt cx="6481726" cy="1169671"/>
          </a:xfrm>
        </p:grpSpPr>
        <p:pic>
          <p:nvPicPr>
            <p:cNvPr id="20" name="Content Placeholder 5"/>
            <p:cNvPicPr>
              <a:picLocks noChangeAspect="1"/>
            </p:cNvPicPr>
            <p:nvPr/>
          </p:nvPicPr>
          <p:blipFill rotWithShape="1">
            <a:blip r:embed="rId7" cstate="print">
              <a:extLst>
                <a:ext uri="{28A0092B-C50C-407E-A947-70E740481C1C}">
                  <a14:useLocalDpi xmlns:a14="http://schemas.microsoft.com/office/drawing/2010/main" val="0"/>
                </a:ext>
              </a:extLst>
            </a:blip>
            <a:srcRect l="3116" t="5136" r="2764" b="3318"/>
            <a:stretch/>
          </p:blipFill>
          <p:spPr>
            <a:xfrm>
              <a:off x="1846648" y="437388"/>
              <a:ext cx="2405128" cy="1169671"/>
            </a:xfrm>
            <a:prstGeom prst="rect">
              <a:avLst/>
            </a:prstGeom>
          </p:spPr>
        </p:pic>
        <p:sp>
          <p:nvSpPr>
            <p:cNvPr id="21" name="Title 1"/>
            <p:cNvSpPr txBox="1">
              <a:spLocks/>
            </p:cNvSpPr>
            <p:nvPr/>
          </p:nvSpPr>
          <p:spPr>
            <a:xfrm>
              <a:off x="-2229950" y="698187"/>
              <a:ext cx="4024769" cy="648072"/>
            </a:xfrm>
            <a:prstGeom prst="rect">
              <a:avLst/>
            </a:prstGeom>
            <a:ln>
              <a:noFill/>
            </a:ln>
          </p:spPr>
          <p:txBody>
            <a:bodyPr vert="horz" lIns="0" tIns="0" rIns="0" bIns="0" rtlCol="0" anchor="t">
              <a:noAutofit/>
            </a:bodyPr>
            <a:lstStyle>
              <a:lvl1pPr algn="l" defTabSz="914400" rtl="0" eaLnBrk="1" latinLnBrk="0" hangingPunct="1">
                <a:spcBef>
                  <a:spcPct val="0"/>
                </a:spcBef>
                <a:buNone/>
                <a:defRPr sz="4500" kern="1200" spc="-150" baseline="0">
                  <a:solidFill>
                    <a:schemeClr val="bg1"/>
                  </a:solidFill>
                  <a:latin typeface="Verdana" panose="020B0604030504040204" pitchFamily="34" charset="0"/>
                  <a:ea typeface="Verdana" panose="020B0604030504040204" pitchFamily="34" charset="0"/>
                  <a:cs typeface="+mj-cs"/>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Hiechyd</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Dyfodol</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DATBLYGU CYMUNEDAU</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IACHACH GYDA’N GILYDD</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endParaRPr kumimoji="0" lang="en-GB" sz="8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p:txBody>
        </p:sp>
        <p:pic>
          <p:nvPicPr>
            <p:cNvPr id="22" name="Content Placeholder 5"/>
            <p:cNvPicPr>
              <a:picLocks noChangeAspect="1"/>
            </p:cNvPicPr>
            <p:nvPr/>
          </p:nvPicPr>
          <p:blipFill rotWithShape="1">
            <a:blip r:embed="rId8" cstate="print">
              <a:extLst>
                <a:ext uri="{28A0092B-C50C-407E-A947-70E740481C1C}">
                  <a14:useLocalDpi xmlns:a14="http://schemas.microsoft.com/office/drawing/2010/main" val="0"/>
                </a:ext>
              </a:extLst>
            </a:blip>
            <a:srcRect l="33167" t="11551" r="43447" b="76615"/>
            <a:stretch/>
          </p:blipFill>
          <p:spPr>
            <a:xfrm>
              <a:off x="1247770" y="525387"/>
              <a:ext cx="597601" cy="151201"/>
            </a:xfrm>
            <a:prstGeom prst="rect">
              <a:avLst/>
            </a:prstGeom>
          </p:spPr>
        </p:pic>
      </p:grpSp>
      <p:sp>
        <p:nvSpPr>
          <p:cNvPr id="24" name="TextBox 23"/>
          <p:cNvSpPr txBox="1"/>
          <p:nvPr/>
        </p:nvSpPr>
        <p:spPr>
          <a:xfrm>
            <a:off x="7011816" y="1453351"/>
            <a:ext cx="4954970" cy="538609"/>
          </a:xfrm>
          <a:prstGeom prst="rect">
            <a:avLst/>
          </a:prstGeom>
          <a:noFill/>
          <a:ln>
            <a:solidFill>
              <a:schemeClr val="tx2"/>
            </a:solidFill>
          </a:ln>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200" b="1" i="0" u="none" strike="noStrike" kern="1200" cap="none" spc="0" normalizeH="0" baseline="0" noProof="0" dirty="0">
                <a:ln>
                  <a:noFill/>
                </a:ln>
                <a:solidFill>
                  <a:srgbClr val="005EB8"/>
                </a:solidFill>
                <a:effectLst/>
                <a:uLnTx/>
                <a:uFillTx/>
                <a:latin typeface="Calibri" panose="020F0502020204030204" pitchFamily="34" charset="0"/>
                <a:ea typeface="+mn-ea"/>
                <a:cs typeface="Calibri" panose="020F0502020204030204" pitchFamily="34" charset="0"/>
              </a:rPr>
              <a:t>Key Points :</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005EB8"/>
                </a:solidFill>
                <a:effectLst/>
                <a:uLnTx/>
                <a:uFillTx/>
                <a:latin typeface="Arial" panose="020B0604020202020204"/>
                <a:ea typeface="+mn-ea"/>
                <a:cs typeface="Calibri" panose="020F0502020204030204" pitchFamily="34" charset="0"/>
              </a:rPr>
              <a:t>No issues to note at </a:t>
            </a:r>
            <a:r>
              <a:rPr kumimoji="0" lang="en-GB" sz="1200" b="0" i="0" u="none" strike="noStrike" kern="1200" cap="none" spc="0" normalizeH="0" baseline="0" noProof="0" dirty="0" smtClean="0">
                <a:ln>
                  <a:noFill/>
                </a:ln>
                <a:solidFill>
                  <a:srgbClr val="005EB8"/>
                </a:solidFill>
                <a:effectLst/>
                <a:uLnTx/>
                <a:uFillTx/>
                <a:latin typeface="Arial" panose="020B0604020202020204"/>
                <a:ea typeface="+mn-ea"/>
                <a:cs typeface="Calibri" panose="020F0502020204030204" pitchFamily="34" charset="0"/>
              </a:rPr>
              <a:t>M1.</a:t>
            </a:r>
            <a:endParaRPr kumimoji="0" lang="en-GB" sz="1200" b="0" i="0" u="none" strike="noStrike" kern="1200" cap="none" spc="0" normalizeH="0" baseline="0" noProof="0" dirty="0">
              <a:ln>
                <a:noFill/>
              </a:ln>
              <a:solidFill>
                <a:srgbClr val="005EB8"/>
              </a:solidFill>
              <a:effectLst/>
              <a:uLnTx/>
              <a:uFillTx/>
              <a:latin typeface="Arial" panose="020B0604020202020204"/>
              <a:ea typeface="+mn-ea"/>
              <a:cs typeface="Calibri" panose="020F0502020204030204" pitchFamily="34" charset="0"/>
            </a:endParaRPr>
          </a:p>
        </p:txBody>
      </p:sp>
      <p:graphicFrame>
        <p:nvGraphicFramePr>
          <p:cNvPr id="6" name="Table 5"/>
          <p:cNvGraphicFramePr>
            <a:graphicFrameLocks noGrp="1"/>
          </p:cNvGraphicFramePr>
          <p:nvPr>
            <p:extLst/>
          </p:nvPr>
        </p:nvGraphicFramePr>
        <p:xfrm>
          <a:off x="238674" y="1450413"/>
          <a:ext cx="6500056" cy="1975276"/>
        </p:xfrm>
        <a:graphic>
          <a:graphicData uri="http://schemas.openxmlformats.org/drawingml/2006/table">
            <a:tbl>
              <a:tblPr/>
              <a:tblGrid>
                <a:gridCol w="2649560">
                  <a:extLst>
                    <a:ext uri="{9D8B030D-6E8A-4147-A177-3AD203B41FA5}">
                      <a16:colId xmlns:a16="http://schemas.microsoft.com/office/drawing/2014/main" val="574444272"/>
                    </a:ext>
                  </a:extLst>
                </a:gridCol>
                <a:gridCol w="521716">
                  <a:extLst>
                    <a:ext uri="{9D8B030D-6E8A-4147-A177-3AD203B41FA5}">
                      <a16:colId xmlns:a16="http://schemas.microsoft.com/office/drawing/2014/main" val="1584553640"/>
                    </a:ext>
                  </a:extLst>
                </a:gridCol>
                <a:gridCol w="406400">
                  <a:extLst>
                    <a:ext uri="{9D8B030D-6E8A-4147-A177-3AD203B41FA5}">
                      <a16:colId xmlns:a16="http://schemas.microsoft.com/office/drawing/2014/main" val="1880471612"/>
                    </a:ext>
                  </a:extLst>
                </a:gridCol>
                <a:gridCol w="2922380">
                  <a:extLst>
                    <a:ext uri="{9D8B030D-6E8A-4147-A177-3AD203B41FA5}">
                      <a16:colId xmlns:a16="http://schemas.microsoft.com/office/drawing/2014/main" val="1280463266"/>
                    </a:ext>
                  </a:extLst>
                </a:gridCol>
              </a:tblGrid>
              <a:tr h="221476">
                <a:tc>
                  <a:txBody>
                    <a:bodyPr/>
                    <a:lstStyle/>
                    <a:p>
                      <a:pPr algn="ctr" fontAlgn="ctr"/>
                      <a:r>
                        <a:rPr lang="en-GB" sz="800" b="1" i="0" u="none" strike="noStrike">
                          <a:solidFill>
                            <a:srgbClr val="FFFFFF"/>
                          </a:solidFill>
                          <a:effectLst/>
                          <a:latin typeface="Arial" panose="020B0604020202020204" pitchFamily="34" charset="0"/>
                        </a:rPr>
                        <a:t> </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305496"/>
                    </a:solidFill>
                  </a:tcPr>
                </a:tc>
                <a:tc>
                  <a:txBody>
                    <a:bodyPr/>
                    <a:lstStyle/>
                    <a:p>
                      <a:pPr algn="ctr" fontAlgn="ctr"/>
                      <a:r>
                        <a:rPr lang="en-GB" sz="800" b="1" i="0" u="none" strike="noStrike">
                          <a:solidFill>
                            <a:srgbClr val="FFFFFF"/>
                          </a:solidFill>
                          <a:effectLst/>
                          <a:latin typeface="Arial" panose="020B0604020202020204" pitchFamily="34" charset="0"/>
                        </a:rPr>
                        <a:t>Month 1</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305496"/>
                    </a:solidFill>
                  </a:tcPr>
                </a:tc>
                <a:tc>
                  <a:txBody>
                    <a:bodyPr/>
                    <a:lstStyle/>
                    <a:p>
                      <a:pPr algn="ctr" fontAlgn="ctr"/>
                      <a:r>
                        <a:rPr lang="en-GB" sz="800" b="1" i="0" u="none" strike="noStrike">
                          <a:solidFill>
                            <a:srgbClr val="FFFFFF"/>
                          </a:solidFill>
                          <a:effectLst/>
                          <a:latin typeface="Arial" panose="020B0604020202020204" pitchFamily="34" charset="0"/>
                        </a:rPr>
                        <a:t>IMTP</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305496"/>
                    </a:solidFill>
                  </a:tcPr>
                </a:tc>
                <a:tc>
                  <a:txBody>
                    <a:bodyPr/>
                    <a:lstStyle/>
                    <a:p>
                      <a:pPr algn="ctr" fontAlgn="ctr"/>
                      <a:r>
                        <a:rPr lang="en-GB" sz="800" b="1" i="0" u="none" strike="noStrike">
                          <a:solidFill>
                            <a:srgbClr val="FFFFFF"/>
                          </a:solidFill>
                          <a:effectLst/>
                          <a:latin typeface="Arial" panose="020B0604020202020204" pitchFamily="34" charset="0"/>
                        </a:rPr>
                        <a:t>Comment</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305496"/>
                    </a:solidFill>
                  </a:tcPr>
                </a:tc>
                <a:extLst>
                  <a:ext uri="{0D108BD9-81ED-4DB2-BD59-A6C34878D82A}">
                    <a16:rowId xmlns:a16="http://schemas.microsoft.com/office/drawing/2014/main" val="1236766227"/>
                  </a:ext>
                </a:extLst>
              </a:tr>
              <a:tr h="147645">
                <a:tc>
                  <a:txBody>
                    <a:bodyPr/>
                    <a:lstStyle/>
                    <a:p>
                      <a:pPr algn="ctr" fontAlgn="ctr"/>
                      <a:r>
                        <a:rPr lang="en-GB" sz="800" b="1" i="0" u="none" strike="noStrike">
                          <a:solidFill>
                            <a:srgbClr val="FFFFFF"/>
                          </a:solidFill>
                          <a:effectLst/>
                          <a:latin typeface="Arial" panose="020B0604020202020204" pitchFamily="34" charset="0"/>
                        </a:rPr>
                        <a:t> </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305496"/>
                    </a:solidFill>
                  </a:tcPr>
                </a:tc>
                <a:tc>
                  <a:txBody>
                    <a:bodyPr/>
                    <a:lstStyle/>
                    <a:p>
                      <a:pPr algn="ctr" fontAlgn="ctr"/>
                      <a:r>
                        <a:rPr lang="en-GB" sz="800" b="1" i="0" u="none" strike="noStrike">
                          <a:solidFill>
                            <a:srgbClr val="FFFFFF"/>
                          </a:solidFill>
                          <a:effectLst/>
                          <a:latin typeface="Arial" panose="020B0604020202020204" pitchFamily="34" charset="0"/>
                        </a:rPr>
                        <a:t>£m</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305496"/>
                    </a:solidFill>
                  </a:tcPr>
                </a:tc>
                <a:tc>
                  <a:txBody>
                    <a:bodyPr/>
                    <a:lstStyle/>
                    <a:p>
                      <a:pPr algn="ctr" fontAlgn="ctr"/>
                      <a:r>
                        <a:rPr lang="en-GB" sz="800" b="1" i="0" u="none" strike="noStrike">
                          <a:solidFill>
                            <a:srgbClr val="FFFFFF"/>
                          </a:solidFill>
                          <a:effectLst/>
                          <a:latin typeface="Arial" panose="020B0604020202020204" pitchFamily="34" charset="0"/>
                        </a:rPr>
                        <a:t>£m</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305496"/>
                    </a:solidFill>
                  </a:tcPr>
                </a:tc>
                <a:tc>
                  <a:txBody>
                    <a:bodyPr/>
                    <a:lstStyle/>
                    <a:p>
                      <a:pPr algn="ctr" fontAlgn="ctr"/>
                      <a:r>
                        <a:rPr lang="en-GB" sz="800" b="1" i="0" u="none" strike="noStrike">
                          <a:solidFill>
                            <a:srgbClr val="FFFFFF"/>
                          </a:solidFill>
                          <a:effectLst/>
                          <a:latin typeface="Arial" panose="020B0604020202020204" pitchFamily="34" charset="0"/>
                        </a:rPr>
                        <a:t> </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305496"/>
                    </a:solidFill>
                  </a:tcPr>
                </a:tc>
                <a:extLst>
                  <a:ext uri="{0D108BD9-81ED-4DB2-BD59-A6C34878D82A}">
                    <a16:rowId xmlns:a16="http://schemas.microsoft.com/office/drawing/2014/main" val="3974858006"/>
                  </a:ext>
                </a:extLst>
              </a:tr>
              <a:tr h="147645">
                <a:tc>
                  <a:txBody>
                    <a:bodyPr/>
                    <a:lstStyle/>
                    <a:p>
                      <a:pPr algn="just" fontAlgn="ctr"/>
                      <a:r>
                        <a:rPr lang="en-GB" sz="800" b="1" i="0" u="none" strike="noStrike" dirty="0">
                          <a:solidFill>
                            <a:srgbClr val="000000"/>
                          </a:solidFill>
                          <a:effectLst/>
                          <a:latin typeface="Arial" panose="020B0604020202020204" pitchFamily="34" charset="0"/>
                        </a:rPr>
                        <a:t>Contingencies / Opportunities</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0" i="0" u="none" strike="noStrike">
                          <a:solidFill>
                            <a:srgbClr val="000000"/>
                          </a:solidFill>
                          <a:effectLst/>
                          <a:latin typeface="Arial" panose="020B0604020202020204" pitchFamily="34" charset="0"/>
                        </a:rPr>
                        <a:t> </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0" i="0" u="none" strike="noStrike">
                          <a:solidFill>
                            <a:srgbClr val="000000"/>
                          </a:solidFill>
                          <a:effectLst/>
                          <a:latin typeface="Arial" panose="020B0604020202020204" pitchFamily="34" charset="0"/>
                        </a:rPr>
                        <a:t> </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0" i="0" u="none" strike="noStrike">
                          <a:solidFill>
                            <a:srgbClr val="000000"/>
                          </a:solidFill>
                          <a:effectLst/>
                          <a:latin typeface="Arial" panose="020B0604020202020204" pitchFamily="34" charset="0"/>
                        </a:rPr>
                        <a:t> </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69959990"/>
                  </a:ext>
                </a:extLst>
              </a:tr>
              <a:tr h="147645">
                <a:tc>
                  <a:txBody>
                    <a:bodyPr/>
                    <a:lstStyle/>
                    <a:p>
                      <a:pPr algn="just" fontAlgn="ctr"/>
                      <a:r>
                        <a:rPr lang="en-GB" sz="800" b="0" i="0" u="none" strike="noStrike">
                          <a:solidFill>
                            <a:srgbClr val="000000"/>
                          </a:solidFill>
                          <a:effectLst/>
                          <a:latin typeface="Arial" panose="020B0604020202020204" pitchFamily="34" charset="0"/>
                        </a:rPr>
                        <a:t>Further balance sheet review within 22/23</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0" i="0" u="none" strike="noStrike">
                          <a:solidFill>
                            <a:srgbClr val="000000"/>
                          </a:solidFill>
                          <a:effectLst/>
                          <a:latin typeface="Arial" panose="020B0604020202020204" pitchFamily="34" charset="0"/>
                        </a:rPr>
                        <a:t>(2.5)</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0" i="0" u="none" strike="noStrike">
                          <a:solidFill>
                            <a:srgbClr val="000000"/>
                          </a:solidFill>
                          <a:effectLst/>
                          <a:latin typeface="Arial" panose="020B0604020202020204" pitchFamily="34" charset="0"/>
                        </a:rPr>
                        <a:t>(2.5)</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0" i="0" u="none" strike="noStrike">
                          <a:solidFill>
                            <a:srgbClr val="000000"/>
                          </a:solidFill>
                          <a:effectLst/>
                          <a:latin typeface="Arial" panose="020B0604020202020204" pitchFamily="34" charset="0"/>
                        </a:rPr>
                        <a:t> </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32888624"/>
                  </a:ext>
                </a:extLst>
              </a:tr>
              <a:tr h="290805">
                <a:tc>
                  <a:txBody>
                    <a:bodyPr/>
                    <a:lstStyle/>
                    <a:p>
                      <a:pPr algn="just" fontAlgn="ctr"/>
                      <a:r>
                        <a:rPr lang="en-GB" sz="800" b="0" i="0" u="none" strike="noStrike">
                          <a:solidFill>
                            <a:srgbClr val="000000"/>
                          </a:solidFill>
                          <a:effectLst/>
                          <a:latin typeface="Arial" panose="020B0604020202020204" pitchFamily="34" charset="0"/>
                        </a:rPr>
                        <a:t>Retrospective vat recoveries – Primary care and Microsoft contract</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0" i="0" u="none" strike="noStrike">
                          <a:solidFill>
                            <a:srgbClr val="000000"/>
                          </a:solidFill>
                          <a:effectLst/>
                          <a:latin typeface="Arial" panose="020B0604020202020204" pitchFamily="34" charset="0"/>
                        </a:rPr>
                        <a:t>(0.5)</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0" i="0" u="none" strike="noStrike">
                          <a:solidFill>
                            <a:srgbClr val="000000"/>
                          </a:solidFill>
                          <a:effectLst/>
                          <a:latin typeface="Arial" panose="020B0604020202020204" pitchFamily="34" charset="0"/>
                        </a:rPr>
                        <a:t>(0.5)</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0" i="0" u="none" strike="noStrike">
                          <a:solidFill>
                            <a:srgbClr val="000000"/>
                          </a:solidFill>
                          <a:effectLst/>
                          <a:latin typeface="Arial" panose="020B0604020202020204" pitchFamily="34" charset="0"/>
                        </a:rPr>
                        <a:t> </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15232033"/>
                  </a:ext>
                </a:extLst>
              </a:tr>
              <a:tr h="433965">
                <a:tc>
                  <a:txBody>
                    <a:bodyPr/>
                    <a:lstStyle/>
                    <a:p>
                      <a:pPr algn="just" fontAlgn="ctr"/>
                      <a:r>
                        <a:rPr lang="en-GB" sz="800" b="0" i="0" u="none" strike="noStrike" dirty="0">
                          <a:solidFill>
                            <a:srgbClr val="000000"/>
                          </a:solidFill>
                          <a:effectLst/>
                          <a:latin typeface="Arial" panose="020B0604020202020204" pitchFamily="34" charset="0"/>
                        </a:rPr>
                        <a:t>Provision for an adverse movement in discount rates in 23/24  (following a positive movement in 22/23) not required</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0" i="0" u="none" strike="noStrike">
                          <a:solidFill>
                            <a:srgbClr val="000000"/>
                          </a:solidFill>
                          <a:effectLst/>
                          <a:latin typeface="Arial" panose="020B0604020202020204" pitchFamily="34" charset="0"/>
                        </a:rPr>
                        <a:t>(1.0)</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0" i="0" u="none" strike="noStrike">
                          <a:solidFill>
                            <a:srgbClr val="000000"/>
                          </a:solidFill>
                          <a:effectLst/>
                          <a:latin typeface="Arial" panose="020B0604020202020204" pitchFamily="34" charset="0"/>
                        </a:rPr>
                        <a:t>(1.0)</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0" i="0" u="none" strike="noStrike">
                          <a:solidFill>
                            <a:srgbClr val="000000"/>
                          </a:solidFill>
                          <a:effectLst/>
                          <a:latin typeface="Arial" panose="020B0604020202020204" pitchFamily="34" charset="0"/>
                        </a:rPr>
                        <a:t> </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34564115"/>
                  </a:ext>
                </a:extLst>
              </a:tr>
              <a:tr h="290805">
                <a:tc>
                  <a:txBody>
                    <a:bodyPr/>
                    <a:lstStyle/>
                    <a:p>
                      <a:pPr algn="just" fontAlgn="ctr"/>
                      <a:r>
                        <a:rPr lang="en-GB" sz="800" b="0" i="0" u="none" strike="noStrike">
                          <a:solidFill>
                            <a:srgbClr val="000000"/>
                          </a:solidFill>
                          <a:effectLst/>
                          <a:latin typeface="Arial" panose="020B0604020202020204" pitchFamily="34" charset="0"/>
                        </a:rPr>
                        <a:t>Potential to recharge NWSSP for increased energy costs for laundry</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0" i="0" u="none" strike="noStrike">
                          <a:solidFill>
                            <a:srgbClr val="000000"/>
                          </a:solidFill>
                          <a:effectLst/>
                          <a:latin typeface="Arial" panose="020B0604020202020204" pitchFamily="34" charset="0"/>
                        </a:rPr>
                        <a:t>0.0</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0" i="0" u="none" strike="noStrike">
                          <a:solidFill>
                            <a:srgbClr val="000000"/>
                          </a:solidFill>
                          <a:effectLst/>
                          <a:latin typeface="Arial" panose="020B0604020202020204" pitchFamily="34" charset="0"/>
                        </a:rPr>
                        <a:t>(0.6)</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0" i="0" u="none" strike="noStrike">
                          <a:solidFill>
                            <a:srgbClr val="000000"/>
                          </a:solidFill>
                          <a:effectLst/>
                          <a:latin typeface="Arial" panose="020B0604020202020204" pitchFamily="34" charset="0"/>
                        </a:rPr>
                        <a:t>The M1 position and forecast assume that the recharge is made and recovered.</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84323498"/>
                  </a:ext>
                </a:extLst>
              </a:tr>
              <a:tr h="147645">
                <a:tc>
                  <a:txBody>
                    <a:bodyPr/>
                    <a:lstStyle/>
                    <a:p>
                      <a:pPr algn="just" fontAlgn="ctr"/>
                      <a:r>
                        <a:rPr lang="en-GB" sz="800" b="1" i="0" u="none" strike="noStrike">
                          <a:solidFill>
                            <a:srgbClr val="000000"/>
                          </a:solidFill>
                          <a:effectLst/>
                          <a:latin typeface="Arial" panose="020B0604020202020204" pitchFamily="34" charset="0"/>
                        </a:rPr>
                        <a:t>Total Opportunities</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0" i="0" u="none" strike="noStrike">
                          <a:solidFill>
                            <a:srgbClr val="000000"/>
                          </a:solidFill>
                          <a:effectLst/>
                          <a:latin typeface="Arial" panose="020B0604020202020204" pitchFamily="34" charset="0"/>
                        </a:rPr>
                        <a:t>(4.0)</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0" i="0" u="none" strike="noStrike">
                          <a:solidFill>
                            <a:srgbClr val="000000"/>
                          </a:solidFill>
                          <a:effectLst/>
                          <a:latin typeface="Arial" panose="020B0604020202020204" pitchFamily="34" charset="0"/>
                        </a:rPr>
                        <a:t>(4.6)</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800" b="0" i="0" u="none" strike="noStrike">
                          <a:solidFill>
                            <a:srgbClr val="000000"/>
                          </a:solidFill>
                          <a:effectLst/>
                          <a:latin typeface="Arial" panose="020B0604020202020204" pitchFamily="34" charset="0"/>
                        </a:rPr>
                        <a:t> </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46071041"/>
                  </a:ext>
                </a:extLst>
              </a:tr>
              <a:tr h="147645">
                <a:tc>
                  <a:txBody>
                    <a:bodyPr/>
                    <a:lstStyle/>
                    <a:p>
                      <a:pPr algn="just" fontAlgn="ctr"/>
                      <a:r>
                        <a:rPr lang="en-GB" sz="800" b="1" i="0" u="none" strike="noStrike">
                          <a:solidFill>
                            <a:srgbClr val="FFFFFF"/>
                          </a:solidFill>
                          <a:effectLst/>
                          <a:latin typeface="Arial" panose="020B0604020202020204" pitchFamily="34" charset="0"/>
                        </a:rPr>
                        <a:t>Total </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05496"/>
                    </a:solidFill>
                  </a:tcPr>
                </a:tc>
                <a:tc>
                  <a:txBody>
                    <a:bodyPr/>
                    <a:lstStyle/>
                    <a:p>
                      <a:pPr algn="r" fontAlgn="ctr"/>
                      <a:r>
                        <a:rPr lang="en-GB" sz="800" b="1" i="0" u="none" strike="noStrike">
                          <a:solidFill>
                            <a:srgbClr val="FFFFFF"/>
                          </a:solidFill>
                          <a:effectLst/>
                          <a:latin typeface="Arial" panose="020B0604020202020204" pitchFamily="34" charset="0"/>
                        </a:rPr>
                        <a:t>21.8</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05496"/>
                    </a:solidFill>
                  </a:tcPr>
                </a:tc>
                <a:tc>
                  <a:txBody>
                    <a:bodyPr/>
                    <a:lstStyle/>
                    <a:p>
                      <a:pPr algn="r" fontAlgn="ctr"/>
                      <a:r>
                        <a:rPr lang="en-GB" sz="800" b="1" i="0" u="none" strike="noStrike">
                          <a:solidFill>
                            <a:srgbClr val="FFFFFF"/>
                          </a:solidFill>
                          <a:effectLst/>
                          <a:latin typeface="Arial" panose="020B0604020202020204" pitchFamily="34" charset="0"/>
                        </a:rPr>
                        <a:t>18.0</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05496"/>
                    </a:solidFill>
                  </a:tcPr>
                </a:tc>
                <a:tc>
                  <a:txBody>
                    <a:bodyPr/>
                    <a:lstStyle/>
                    <a:p>
                      <a:pPr algn="r" fontAlgn="ctr"/>
                      <a:r>
                        <a:rPr lang="en-GB" sz="800" b="1" i="0" u="none" strike="noStrike" dirty="0">
                          <a:solidFill>
                            <a:srgbClr val="FFFFFF"/>
                          </a:solidFill>
                          <a:effectLst/>
                          <a:latin typeface="Arial" panose="020B0604020202020204" pitchFamily="34" charset="0"/>
                        </a:rPr>
                        <a:t> </a:t>
                      </a:r>
                    </a:p>
                  </a:txBody>
                  <a:tcPr marL="3819" marR="3819" marT="381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05496"/>
                    </a:solidFill>
                  </a:tcPr>
                </a:tc>
                <a:extLst>
                  <a:ext uri="{0D108BD9-81ED-4DB2-BD59-A6C34878D82A}">
                    <a16:rowId xmlns:a16="http://schemas.microsoft.com/office/drawing/2014/main" val="3411004939"/>
                  </a:ext>
                </a:extLst>
              </a:tr>
            </a:tbl>
          </a:graphicData>
        </a:graphic>
      </p:graphicFrame>
    </p:spTree>
    <p:extLst>
      <p:ext uri="{BB962C8B-B14F-4D97-AF65-F5344CB8AC3E}">
        <p14:creationId xmlns:p14="http://schemas.microsoft.com/office/powerpoint/2010/main" val="16716268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1250066"/>
          </a:xfrm>
          <a:prstGeom prst="rect">
            <a:avLst/>
          </a:prstGeom>
          <a:solidFill>
            <a:srgbClr val="2C4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9" name="Title 1"/>
          <p:cNvSpPr txBox="1">
            <a:spLocks/>
          </p:cNvSpPr>
          <p:nvPr/>
        </p:nvSpPr>
        <p:spPr>
          <a:xfrm>
            <a:off x="3987213" y="235140"/>
            <a:ext cx="4458275" cy="862896"/>
          </a:xfrm>
          <a:prstGeom prst="rect">
            <a:avLst/>
          </a:prstGeom>
        </p:spPr>
        <p:txBody>
          <a:bodyPr vert="horz" lIns="0" tIns="0" rIns="0" bIns="0" rtlCol="0" anchor="t" anchorCtr="0">
            <a:normAutofit/>
          </a:bodyPr>
          <a:lstStyle>
            <a:lvl1pPr algn="l" defTabSz="914400" rtl="0" eaLnBrk="1" latinLnBrk="0" hangingPunct="1">
              <a:spcBef>
                <a:spcPct val="0"/>
              </a:spcBef>
              <a:buNone/>
              <a:defRPr sz="3600" kern="1200" spc="-150" baseline="0">
                <a:solidFill>
                  <a:srgbClr val="2C4295"/>
                </a:solidFill>
                <a:latin typeface="Verdana" panose="020B0604030504040204" pitchFamily="34" charset="0"/>
                <a:ea typeface="Verdana" panose="020B0604030504040204" pitchFamily="34" charset="0"/>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3600" b="0" i="0" u="none" strike="noStrike" kern="1200" cap="none" spc="-150" normalizeH="0" baseline="0" noProof="0" dirty="0" smtClean="0">
                <a:ln>
                  <a:noFill/>
                </a:ln>
                <a:solidFill>
                  <a:prstClr val="white"/>
                </a:solidFill>
                <a:effectLst/>
                <a:uLnTx/>
                <a:uFillTx/>
                <a:latin typeface="Verdana"/>
                <a:ea typeface="Verdana"/>
                <a:cs typeface="+mj-cs"/>
              </a:rPr>
              <a:t>Conclusion  </a:t>
            </a:r>
            <a:endParaRPr kumimoji="0" lang="en-GB" sz="3600" b="0" i="0" u="none" strike="noStrike" kern="1200" cap="none" spc="-150" normalizeH="0" baseline="0" noProof="0" dirty="0">
              <a:ln>
                <a:noFill/>
              </a:ln>
              <a:solidFill>
                <a:srgbClr val="E60E65"/>
              </a:solidFill>
              <a:effectLst/>
              <a:uLnTx/>
              <a:uFillTx/>
              <a:latin typeface="Verdana" panose="020B0604030504040204" pitchFamily="34" charset="0"/>
              <a:ea typeface="Verdana" panose="020B0604030504040204" pitchFamily="34" charset="0"/>
              <a:cs typeface="+mj-cs"/>
            </a:endParaRPr>
          </a:p>
        </p:txBody>
      </p:sp>
      <p:sp>
        <p:nvSpPr>
          <p:cNvPr id="10" name="Rectangle 9"/>
          <p:cNvSpPr/>
          <p:nvPr/>
        </p:nvSpPr>
        <p:spPr>
          <a:xfrm>
            <a:off x="11575" y="1250066"/>
            <a:ext cx="12192000" cy="100173"/>
          </a:xfrm>
          <a:prstGeom prst="rect">
            <a:avLst/>
          </a:prstGeom>
          <a:solidFill>
            <a:srgbClr val="E60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grpSp>
        <p:nvGrpSpPr>
          <p:cNvPr id="2" name="Group 1"/>
          <p:cNvGrpSpPr/>
          <p:nvPr/>
        </p:nvGrpSpPr>
        <p:grpSpPr>
          <a:xfrm>
            <a:off x="8942030" y="489821"/>
            <a:ext cx="2626453" cy="660073"/>
            <a:chOff x="7087742" y="1777994"/>
            <a:chExt cx="2626453" cy="660073"/>
          </a:xfrm>
        </p:grpSpPr>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43569" y="1780666"/>
              <a:ext cx="655826" cy="655826"/>
            </a:xfrm>
            <a:prstGeom prst="rect">
              <a:avLst/>
            </a:prstGeom>
          </p:spPr>
        </p:pic>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87742" y="1777995"/>
              <a:ext cx="655826" cy="655826"/>
            </a:xfrm>
            <a:prstGeom prst="rect">
              <a:avLst/>
            </a:prstGeom>
          </p:spPr>
        </p:pic>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58369" y="1777994"/>
              <a:ext cx="655826" cy="655826"/>
            </a:xfrm>
            <a:prstGeom prst="rect">
              <a:avLst/>
            </a:prstGeom>
          </p:spPr>
        </p:pic>
        <p:pic>
          <p:nvPicPr>
            <p:cNvPr id="14" name="Picture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99394" y="1779092"/>
              <a:ext cx="658975" cy="658975"/>
            </a:xfrm>
            <a:prstGeom prst="rect">
              <a:avLst/>
            </a:prstGeom>
          </p:spPr>
        </p:pic>
      </p:grpSp>
      <p:sp>
        <p:nvSpPr>
          <p:cNvPr id="3" name="TextBox 2"/>
          <p:cNvSpPr txBox="1"/>
          <p:nvPr/>
        </p:nvSpPr>
        <p:spPr>
          <a:xfrm>
            <a:off x="10912017" y="235140"/>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a:ln>
                  <a:noFill/>
                </a:ln>
                <a:solidFill>
                  <a:prstClr val="white"/>
                </a:solidFill>
                <a:effectLst/>
                <a:uLnTx/>
                <a:uFillTx/>
                <a:latin typeface="Arial" panose="020B0604020202020204"/>
                <a:ea typeface="+mn-ea"/>
                <a:cs typeface="+mn-cs"/>
              </a:rPr>
              <a:t>CREU</a:t>
            </a:r>
            <a:endParaRPr kumimoji="0" lang="en-GB" sz="600" b="1" i="0" u="none" strike="noStrike" kern="1200" cap="none" spc="0" normalizeH="0" baseline="0" noProof="0">
              <a:ln>
                <a:noFill/>
              </a:ln>
              <a:solidFill>
                <a:prstClr val="whit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a:ln>
                  <a:noFill/>
                </a:ln>
                <a:solidFill>
                  <a:prstClr val="white"/>
                </a:solidFill>
                <a:effectLst/>
                <a:uLnTx/>
                <a:uFillTx/>
                <a:latin typeface="Arial" panose="020B0604020202020204"/>
                <a:ea typeface="+mn-ea"/>
                <a:cs typeface="+mn-cs"/>
              </a:rPr>
              <a:t>IECHYD</a:t>
            </a:r>
            <a:endParaRPr kumimoji="0" lang="en-GB" sz="600" b="1"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5" name="TextBox 14"/>
          <p:cNvSpPr txBox="1"/>
          <p:nvPr/>
        </p:nvSpPr>
        <p:spPr>
          <a:xfrm>
            <a:off x="10283436" y="229777"/>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a:ln>
                  <a:noFill/>
                </a:ln>
                <a:solidFill>
                  <a:prstClr val="white"/>
                </a:solidFill>
                <a:effectLst/>
                <a:uLnTx/>
                <a:uFillTx/>
                <a:latin typeface="Arial" panose="020B0604020202020204"/>
                <a:ea typeface="+mn-ea"/>
                <a:cs typeface="+mn-cs"/>
              </a:rPr>
              <a:t>GWELLA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a:ln>
                  <a:noFill/>
                </a:ln>
                <a:solidFill>
                  <a:prstClr val="white"/>
                </a:solidFill>
                <a:effectLst/>
                <a:uLnTx/>
                <a:uFillTx/>
                <a:latin typeface="Arial" panose="020B0604020202020204"/>
                <a:ea typeface="+mn-ea"/>
                <a:cs typeface="+mn-cs"/>
              </a:rPr>
              <a:t>GOFAL</a:t>
            </a:r>
          </a:p>
        </p:txBody>
      </p:sp>
      <p:sp>
        <p:nvSpPr>
          <p:cNvPr id="16" name="TextBox 15"/>
          <p:cNvSpPr txBox="1"/>
          <p:nvPr/>
        </p:nvSpPr>
        <p:spPr>
          <a:xfrm>
            <a:off x="9592149" y="224414"/>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a:ln>
                  <a:noFill/>
                </a:ln>
                <a:solidFill>
                  <a:prstClr val="white"/>
                </a:solidFill>
                <a:effectLst/>
                <a:uLnTx/>
                <a:uFillTx/>
                <a:latin typeface="Arial" panose="020B0604020202020204"/>
                <a:ea typeface="+mn-ea"/>
                <a:cs typeface="+mn-cs"/>
              </a:rPr>
              <a:t>YSBRYDOLI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a:ln>
                  <a:noFill/>
                </a:ln>
                <a:solidFill>
                  <a:prstClr val="white"/>
                </a:solidFill>
                <a:effectLst/>
                <a:uLnTx/>
                <a:uFillTx/>
                <a:latin typeface="Arial" panose="020B0604020202020204"/>
                <a:ea typeface="+mn-ea"/>
                <a:cs typeface="+mn-cs"/>
              </a:rPr>
              <a:t>POBL</a:t>
            </a:r>
          </a:p>
        </p:txBody>
      </p:sp>
      <p:sp>
        <p:nvSpPr>
          <p:cNvPr id="17" name="TextBox 16"/>
          <p:cNvSpPr txBox="1"/>
          <p:nvPr/>
        </p:nvSpPr>
        <p:spPr>
          <a:xfrm>
            <a:off x="8942030" y="178247"/>
            <a:ext cx="62858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a:ln>
                  <a:noFill/>
                </a:ln>
                <a:solidFill>
                  <a:prstClr val="white"/>
                </a:solidFill>
                <a:effectLst/>
                <a:uLnTx/>
                <a:uFillTx/>
                <a:latin typeface="Arial" panose="020B0604020202020204"/>
                <a:ea typeface="+mn-ea"/>
                <a:cs typeface="+mn-cs"/>
              </a:rPr>
              <a:t>CYNNAL EIN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a:ln>
                  <a:noFill/>
                </a:ln>
                <a:solidFill>
                  <a:prstClr val="white"/>
                </a:solidFill>
                <a:effectLst/>
                <a:uLnTx/>
                <a:uFillTx/>
                <a:latin typeface="Arial" panose="020B0604020202020204"/>
                <a:ea typeface="+mn-ea"/>
                <a:cs typeface="+mn-cs"/>
              </a:rPr>
              <a:t>DYFODOL</a:t>
            </a:r>
          </a:p>
        </p:txBody>
      </p:sp>
      <p:pic>
        <p:nvPicPr>
          <p:cNvPr id="1026" name="Picture 2" descr="11446454_CTM_ValuesAndBehaviours_Launch_EmailHeader_biling_600x150_REPRO_v01_ME-022 (00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761471" y="6329871"/>
            <a:ext cx="2101292" cy="528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Footer Placeholder 5"/>
          <p:cNvSpPr txBox="1">
            <a:spLocks/>
          </p:cNvSpPr>
          <p:nvPr/>
        </p:nvSpPr>
        <p:spPr>
          <a:xfrm>
            <a:off x="836598" y="6309320"/>
            <a:ext cx="3924873"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2023-24 </a:t>
            </a:r>
            <a:r>
              <a:rPr kumimoji="0" lang="en-US" sz="1200" b="0" i="0" u="none" strike="noStrike" kern="1200" cap="none" spc="0" normalizeH="0" baseline="0" noProof="0" dirty="0" smtClean="0">
                <a:ln>
                  <a:noFill/>
                </a:ln>
                <a:solidFill>
                  <a:prstClr val="white"/>
                </a:solidFill>
                <a:effectLst/>
                <a:uLnTx/>
                <a:uFillTx/>
                <a:latin typeface="Verdana" panose="020B0604030504040204" pitchFamily="34" charset="0"/>
                <a:ea typeface="Verdana" panose="020B0604030504040204" pitchFamily="34" charset="0"/>
                <a:cs typeface="+mn-cs"/>
              </a:rPr>
              <a:t>Savings </a:t>
            </a:r>
            <a:r>
              <a:rPr kumimoji="0" lang="en-US" sz="1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Report – Month 1</a:t>
            </a:r>
          </a:p>
        </p:txBody>
      </p:sp>
      <p:grpSp>
        <p:nvGrpSpPr>
          <p:cNvPr id="18" name="Group 17"/>
          <p:cNvGrpSpPr/>
          <p:nvPr/>
        </p:nvGrpSpPr>
        <p:grpSpPr>
          <a:xfrm>
            <a:off x="-2494513" y="28186"/>
            <a:ext cx="6481726" cy="1169671"/>
            <a:chOff x="-2229950" y="437388"/>
            <a:chExt cx="6481726" cy="1169671"/>
          </a:xfrm>
        </p:grpSpPr>
        <p:pic>
          <p:nvPicPr>
            <p:cNvPr id="20" name="Content Placeholder 5"/>
            <p:cNvPicPr>
              <a:picLocks noChangeAspect="1"/>
            </p:cNvPicPr>
            <p:nvPr/>
          </p:nvPicPr>
          <p:blipFill rotWithShape="1">
            <a:blip r:embed="rId7" cstate="print">
              <a:extLst>
                <a:ext uri="{28A0092B-C50C-407E-A947-70E740481C1C}">
                  <a14:useLocalDpi xmlns:a14="http://schemas.microsoft.com/office/drawing/2010/main" val="0"/>
                </a:ext>
              </a:extLst>
            </a:blip>
            <a:srcRect l="3116" t="5136" r="2764" b="3318"/>
            <a:stretch/>
          </p:blipFill>
          <p:spPr>
            <a:xfrm>
              <a:off x="1846648" y="437388"/>
              <a:ext cx="2405128" cy="1169671"/>
            </a:xfrm>
            <a:prstGeom prst="rect">
              <a:avLst/>
            </a:prstGeom>
          </p:spPr>
        </p:pic>
        <p:sp>
          <p:nvSpPr>
            <p:cNvPr id="21" name="Title 1"/>
            <p:cNvSpPr txBox="1">
              <a:spLocks/>
            </p:cNvSpPr>
            <p:nvPr/>
          </p:nvSpPr>
          <p:spPr>
            <a:xfrm>
              <a:off x="-2229950" y="698187"/>
              <a:ext cx="4024769" cy="648072"/>
            </a:xfrm>
            <a:prstGeom prst="rect">
              <a:avLst/>
            </a:prstGeom>
            <a:ln>
              <a:noFill/>
            </a:ln>
          </p:spPr>
          <p:txBody>
            <a:bodyPr vert="horz" lIns="0" tIns="0" rIns="0" bIns="0" rtlCol="0" anchor="t">
              <a:noAutofit/>
            </a:bodyPr>
            <a:lstStyle>
              <a:lvl1pPr algn="l" defTabSz="914400" rtl="0" eaLnBrk="1" latinLnBrk="0" hangingPunct="1">
                <a:spcBef>
                  <a:spcPct val="0"/>
                </a:spcBef>
                <a:buNone/>
                <a:defRPr sz="4500" kern="1200" spc="-150" baseline="0">
                  <a:solidFill>
                    <a:schemeClr val="bg1"/>
                  </a:solidFill>
                  <a:latin typeface="Verdana" panose="020B0604030504040204" pitchFamily="34" charset="0"/>
                  <a:ea typeface="Verdana" panose="020B0604030504040204" pitchFamily="34" charset="0"/>
                  <a:cs typeface="+mj-cs"/>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a:ln>
                    <a:noFill/>
                  </a:ln>
                  <a:solidFill>
                    <a:prstClr val="white"/>
                  </a:solidFill>
                  <a:effectLst/>
                  <a:uLnTx/>
                  <a:uFillTx/>
                  <a:latin typeface="Arial" panose="020B0604020202020204"/>
                  <a:ea typeface="Verdana" panose="020B0604030504040204" pitchFamily="34" charset="0"/>
                  <a:cs typeface="+mj-cs"/>
                </a:rPr>
                <a:t>Ein Hiechyd</a:t>
              </a:r>
              <a:endParaRPr kumimoji="0" lang="en-GB" sz="1600" b="1" i="0" u="none" strike="noStrike" kern="1200" cap="none" spc="0" normalizeH="0" baseline="0" noProof="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a:ln>
                    <a:noFill/>
                  </a:ln>
                  <a:solidFill>
                    <a:prstClr val="white"/>
                  </a:solidFill>
                  <a:effectLst/>
                  <a:uLnTx/>
                  <a:uFillTx/>
                  <a:latin typeface="Arial" panose="020B0604020202020204"/>
                  <a:ea typeface="Verdana" panose="020B0604030504040204" pitchFamily="34" charset="0"/>
                  <a:cs typeface="+mj-cs"/>
                </a:rPr>
                <a:t>Ein Dyfodol</a:t>
              </a:r>
              <a:endParaRPr kumimoji="0" lang="en-GB" sz="1600" b="1" i="0" u="none" strike="noStrike" kern="1200" cap="none" spc="0" normalizeH="0" baseline="0" noProof="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a:ln>
                    <a:noFill/>
                  </a:ln>
                  <a:solidFill>
                    <a:srgbClr val="DD931E"/>
                  </a:solidFill>
                  <a:effectLst/>
                  <a:uLnTx/>
                  <a:uFillTx/>
                  <a:latin typeface="Arial" panose="020B0604020202020204"/>
                  <a:ea typeface="Verdana" panose="020B0604030504040204" pitchFamily="34" charset="0"/>
                  <a:cs typeface="+mj-cs"/>
                </a:rPr>
                <a:t>DATBLYGU CYMUNEDAU</a:t>
              </a:r>
              <a:endParaRPr kumimoji="0" lang="en-GB" sz="800" b="1" i="0" u="none" strike="noStrike" kern="1200" cap="none" spc="0" normalizeH="0" baseline="0" noProof="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a:ln>
                    <a:noFill/>
                  </a:ln>
                  <a:solidFill>
                    <a:srgbClr val="DD931E"/>
                  </a:solidFill>
                  <a:effectLst/>
                  <a:uLnTx/>
                  <a:uFillTx/>
                  <a:latin typeface="Arial" panose="020B0604020202020204"/>
                  <a:ea typeface="Verdana" panose="020B0604030504040204" pitchFamily="34" charset="0"/>
                  <a:cs typeface="+mj-cs"/>
                </a:rPr>
                <a:t>IACHACH GYDA’N GILYDD</a:t>
              </a:r>
              <a:endParaRPr kumimoji="0" lang="en-GB" sz="800" b="1" i="0" u="none" strike="noStrike" kern="1200" cap="none" spc="0" normalizeH="0" baseline="0" noProof="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endParaRPr kumimoji="0" lang="en-GB" sz="800" b="1" i="0" u="none" strike="noStrike" kern="1200" cap="none" spc="0" normalizeH="0" baseline="0" noProof="0">
                <a:ln>
                  <a:noFill/>
                </a:ln>
                <a:solidFill>
                  <a:prstClr val="white"/>
                </a:solidFill>
                <a:effectLst/>
                <a:uLnTx/>
                <a:uFillTx/>
                <a:latin typeface="Arial" panose="020B0604020202020204"/>
                <a:ea typeface="Verdana" panose="020B0604030504040204" pitchFamily="34" charset="0"/>
                <a:cs typeface="+mj-cs"/>
              </a:endParaRPr>
            </a:p>
          </p:txBody>
        </p:sp>
        <p:pic>
          <p:nvPicPr>
            <p:cNvPr id="22" name="Content Placeholder 5"/>
            <p:cNvPicPr>
              <a:picLocks noChangeAspect="1"/>
            </p:cNvPicPr>
            <p:nvPr/>
          </p:nvPicPr>
          <p:blipFill rotWithShape="1">
            <a:blip r:embed="rId8" cstate="print">
              <a:extLst>
                <a:ext uri="{28A0092B-C50C-407E-A947-70E740481C1C}">
                  <a14:useLocalDpi xmlns:a14="http://schemas.microsoft.com/office/drawing/2010/main" val="0"/>
                </a:ext>
              </a:extLst>
            </a:blip>
            <a:srcRect l="33167" t="11551" r="43447" b="76615"/>
            <a:stretch/>
          </p:blipFill>
          <p:spPr>
            <a:xfrm>
              <a:off x="1247770" y="525387"/>
              <a:ext cx="597601" cy="151201"/>
            </a:xfrm>
            <a:prstGeom prst="rect">
              <a:avLst/>
            </a:prstGeom>
          </p:spPr>
        </p:pic>
      </p:grpSp>
      <p:sp>
        <p:nvSpPr>
          <p:cNvPr id="7" name="TextBox 6"/>
          <p:cNvSpPr txBox="1"/>
          <p:nvPr/>
        </p:nvSpPr>
        <p:spPr>
          <a:xfrm>
            <a:off x="206188" y="1434353"/>
            <a:ext cx="11860306" cy="3477875"/>
          </a:xfrm>
          <a:prstGeom prst="rect">
            <a:avLst/>
          </a:prstGeom>
          <a:noFill/>
          <a:ln>
            <a:solidFill>
              <a:schemeClr val="tx2"/>
            </a:solidFill>
          </a:ln>
        </p:spPr>
        <p:txBody>
          <a:bodyPr wrap="square" rtlCol="0">
            <a:spAutoFit/>
          </a:bodyPr>
          <a:lstStyle/>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smtClean="0">
                <a:ln>
                  <a:noFill/>
                </a:ln>
                <a:solidFill>
                  <a:srgbClr val="005EB8"/>
                </a:solidFill>
                <a:effectLst/>
                <a:uLnTx/>
                <a:uFillTx/>
                <a:latin typeface="Arial" panose="020B0604020202020204"/>
              </a:rPr>
              <a:t>The draft</a:t>
            </a:r>
            <a:r>
              <a:rPr kumimoji="0" lang="en-GB" sz="2000" b="0" i="0" u="none" strike="noStrike" kern="1200" cap="none" spc="0" normalizeH="0" noProof="0" dirty="0" smtClean="0">
                <a:ln>
                  <a:noFill/>
                </a:ln>
                <a:solidFill>
                  <a:srgbClr val="005EB8"/>
                </a:solidFill>
                <a:effectLst/>
                <a:uLnTx/>
                <a:uFillTx/>
                <a:latin typeface="Arial" panose="020B0604020202020204"/>
              </a:rPr>
              <a:t> plan submitted to WG at the end of March included a forecast deficit of £79.6m. The plan also highlighted £18m of risks , most notably a £7.5m risk of not delivering sufficient savings in 23/24 to meet the £27.3m Savings target. This will require a significant step up in savings compared to recent years.</a:t>
            </a:r>
          </a:p>
          <a:p>
            <a:pPr marR="0" lvl="0" algn="just" defTabSz="914400" rtl="0" eaLnBrk="1" fontAlgn="auto" latinLnBrk="0" hangingPunct="1">
              <a:lnSpc>
                <a:spcPct val="100000"/>
              </a:lnSpc>
              <a:spcBef>
                <a:spcPts val="0"/>
              </a:spcBef>
              <a:spcAft>
                <a:spcPts val="0"/>
              </a:spcAft>
              <a:buClrTx/>
              <a:buSzTx/>
              <a:tabLst/>
              <a:defRPr/>
            </a:pPr>
            <a:endParaRPr kumimoji="0" lang="en-GB" sz="2000" b="0" i="0" u="none" strike="noStrike" kern="1200" cap="none" spc="0" normalizeH="0" noProof="0" dirty="0" smtClean="0">
              <a:ln>
                <a:noFill/>
              </a:ln>
              <a:solidFill>
                <a:srgbClr val="005EB8"/>
              </a:solidFill>
              <a:effectLst/>
              <a:uLnTx/>
              <a:uFillTx/>
              <a:latin typeface="Arial" panose="020B0604020202020204"/>
            </a:endParaRP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baseline="0" dirty="0" smtClean="0">
                <a:solidFill>
                  <a:srgbClr val="005EB8"/>
                </a:solidFill>
                <a:latin typeface="Arial" panose="020B0604020202020204"/>
              </a:rPr>
              <a:t>The M1</a:t>
            </a:r>
            <a:r>
              <a:rPr lang="en-GB" sz="2000" dirty="0" smtClean="0">
                <a:solidFill>
                  <a:srgbClr val="005EB8"/>
                </a:solidFill>
                <a:latin typeface="Arial" panose="020B0604020202020204"/>
              </a:rPr>
              <a:t> savings plans are currently £9m and further work is ongoing to improve this position prior to the next submission to WG on 31 May. All Care Groups and directorates have been asked to submit any changes to their M1 plans by Friday 26 May.</a:t>
            </a:r>
          </a:p>
          <a:p>
            <a:pPr marR="0" lvl="0" algn="just" defTabSz="914400" rtl="0" eaLnBrk="1" fontAlgn="auto" latinLnBrk="0" hangingPunct="1">
              <a:lnSpc>
                <a:spcPct val="100000"/>
              </a:lnSpc>
              <a:spcBef>
                <a:spcPts val="0"/>
              </a:spcBef>
              <a:spcAft>
                <a:spcPts val="0"/>
              </a:spcAft>
              <a:buClrTx/>
              <a:buSzTx/>
              <a:tabLst/>
              <a:defRPr/>
            </a:pPr>
            <a:endParaRPr lang="en-GB" sz="2000" dirty="0" smtClean="0">
              <a:solidFill>
                <a:srgbClr val="005EB8"/>
              </a:solidFill>
              <a:latin typeface="Arial" panose="020B0604020202020204"/>
            </a:endParaRP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smtClean="0">
                <a:ln>
                  <a:noFill/>
                </a:ln>
                <a:solidFill>
                  <a:srgbClr val="005EB8"/>
                </a:solidFill>
                <a:effectLst/>
                <a:uLnTx/>
                <a:uFillTx/>
                <a:latin typeface="Arial" panose="020B0604020202020204"/>
              </a:rPr>
              <a:t>The</a:t>
            </a:r>
            <a:r>
              <a:rPr kumimoji="0" lang="en-GB" sz="2000" b="0" i="0" u="none" strike="noStrike" kern="1200" cap="none" spc="0" normalizeH="0" noProof="0" dirty="0" smtClean="0">
                <a:ln>
                  <a:noFill/>
                </a:ln>
                <a:solidFill>
                  <a:srgbClr val="005EB8"/>
                </a:solidFill>
                <a:effectLst/>
                <a:uLnTx/>
                <a:uFillTx/>
                <a:latin typeface="Arial" panose="020B0604020202020204"/>
              </a:rPr>
              <a:t> main focus of the Health Board  continues to be ‘de-risking’ the draft plan for 23/24. However, a</a:t>
            </a:r>
            <a:r>
              <a:rPr kumimoji="0" lang="en-GB" sz="2000" b="0" i="0" u="none" strike="noStrike" kern="1200" cap="none" spc="0" normalizeH="0" baseline="0" noProof="0" dirty="0" smtClean="0">
                <a:ln>
                  <a:noFill/>
                </a:ln>
                <a:solidFill>
                  <a:srgbClr val="005EB8"/>
                </a:solidFill>
                <a:effectLst/>
                <a:uLnTx/>
                <a:uFillTx/>
                <a:latin typeface="Arial" panose="020B0604020202020204"/>
              </a:rPr>
              <a:t>t</a:t>
            </a:r>
            <a:r>
              <a:rPr kumimoji="0" lang="en-GB" sz="2000" b="0" i="0" u="none" strike="noStrike" kern="1200" cap="none" spc="0" normalizeH="0" noProof="0" dirty="0" smtClean="0">
                <a:ln>
                  <a:noFill/>
                </a:ln>
                <a:solidFill>
                  <a:srgbClr val="005EB8"/>
                </a:solidFill>
                <a:effectLst/>
                <a:uLnTx/>
                <a:uFillTx/>
                <a:latin typeface="Arial" panose="020B0604020202020204"/>
              </a:rPr>
              <a:t> this stage it is not feasible to reduce the forecast deficit of £79.6m</a:t>
            </a:r>
            <a:endParaRPr kumimoji="0" lang="en-GB" sz="2000" b="0" i="0" u="none" strike="noStrike" kern="1200" cap="none" spc="0" normalizeH="0" baseline="0" noProof="0" dirty="0">
              <a:ln>
                <a:noFill/>
              </a:ln>
              <a:solidFill>
                <a:srgbClr val="005EB8"/>
              </a:solidFill>
              <a:effectLst/>
              <a:uLnTx/>
              <a:uFillTx/>
              <a:latin typeface="Arial" panose="020B0604020202020204"/>
            </a:endParaRPr>
          </a:p>
        </p:txBody>
      </p:sp>
    </p:spTree>
    <p:extLst>
      <p:ext uri="{BB962C8B-B14F-4D97-AF65-F5344CB8AC3E}">
        <p14:creationId xmlns:p14="http://schemas.microsoft.com/office/powerpoint/2010/main" val="27325216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185612" y="2296661"/>
            <a:ext cx="519764" cy="231006"/>
          </a:xfrm>
          <a:prstGeom prst="rect">
            <a:avLst/>
          </a:prstGeom>
          <a:solidFill>
            <a:srgbClr val="2C4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2" name="Picture 1"/>
          <p:cNvPicPr>
            <a:picLocks noChangeAspect="1"/>
          </p:cNvPicPr>
          <p:nvPr/>
        </p:nvPicPr>
        <p:blipFill>
          <a:blip r:embed="rId2"/>
          <a:stretch>
            <a:fillRect/>
          </a:stretch>
        </p:blipFill>
        <p:spPr>
          <a:xfrm>
            <a:off x="3857791" y="162026"/>
            <a:ext cx="4610100" cy="1419225"/>
          </a:xfrm>
          <a:prstGeom prst="rect">
            <a:avLst/>
          </a:prstGeom>
        </p:spPr>
      </p:pic>
      <p:sp>
        <p:nvSpPr>
          <p:cNvPr id="10" name="Rectangle 9"/>
          <p:cNvSpPr/>
          <p:nvPr/>
        </p:nvSpPr>
        <p:spPr>
          <a:xfrm>
            <a:off x="1" y="0"/>
            <a:ext cx="12203575" cy="126353"/>
          </a:xfrm>
          <a:prstGeom prst="rect">
            <a:avLst/>
          </a:prstGeom>
          <a:solidFill>
            <a:srgbClr val="E60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3" name="Rectangle 12"/>
          <p:cNvSpPr/>
          <p:nvPr/>
        </p:nvSpPr>
        <p:spPr>
          <a:xfrm>
            <a:off x="0" y="1744512"/>
            <a:ext cx="12192000" cy="666180"/>
          </a:xfrm>
          <a:prstGeom prst="rect">
            <a:avLst/>
          </a:prstGeom>
          <a:solidFill>
            <a:srgbClr val="DAB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4" name="Title 1"/>
          <p:cNvSpPr>
            <a:spLocks noGrp="1"/>
          </p:cNvSpPr>
          <p:nvPr>
            <p:ph type="ctrTitle"/>
          </p:nvPr>
        </p:nvSpPr>
        <p:spPr>
          <a:xfrm>
            <a:off x="1006901" y="1815562"/>
            <a:ext cx="10178197" cy="653617"/>
          </a:xfrm>
        </p:spPr>
        <p:txBody>
          <a:bodyPr/>
          <a:lstStyle/>
          <a:p>
            <a:pPr algn="ctr"/>
            <a:r>
              <a:rPr lang="en-GB" sz="3200" b="1" dirty="0" smtClean="0"/>
              <a:t>Delivery – Care Group Plans</a:t>
            </a:r>
            <a:endParaRPr lang="en-GB" sz="3200" b="1" dirty="0"/>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71176" y="4832418"/>
            <a:ext cx="1946064" cy="1946064"/>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46890" y="4885954"/>
            <a:ext cx="1952162" cy="1952162"/>
          </a:xfrm>
          <a:prstGeom prst="rect">
            <a:avLst/>
          </a:prstGeom>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58682" y="5049214"/>
            <a:ext cx="1808786" cy="1808786"/>
          </a:xfrm>
          <a:prstGeom prst="rect">
            <a:avLst/>
          </a:prstGeom>
        </p:spPr>
      </p:pic>
      <p:pic>
        <p:nvPicPr>
          <p:cNvPr id="12" name="Pictur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54366" y="4945588"/>
            <a:ext cx="1832894" cy="1832894"/>
          </a:xfrm>
          <a:prstGeom prst="rect">
            <a:avLst/>
          </a:prstGeom>
        </p:spPr>
      </p:pic>
    </p:spTree>
    <p:extLst>
      <p:ext uri="{BB962C8B-B14F-4D97-AF65-F5344CB8AC3E}">
        <p14:creationId xmlns:p14="http://schemas.microsoft.com/office/powerpoint/2010/main" val="27841324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
            <a:ext cx="12192000" cy="1250066"/>
          </a:xfrm>
          <a:prstGeom prst="rect">
            <a:avLst/>
          </a:prstGeom>
          <a:solidFill>
            <a:srgbClr val="2C4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0" name="Rectangle 9"/>
          <p:cNvSpPr/>
          <p:nvPr/>
        </p:nvSpPr>
        <p:spPr>
          <a:xfrm>
            <a:off x="3029" y="1250066"/>
            <a:ext cx="12192000" cy="100173"/>
          </a:xfrm>
          <a:prstGeom prst="rect">
            <a:avLst/>
          </a:prstGeom>
          <a:solidFill>
            <a:srgbClr val="E60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grpSp>
        <p:nvGrpSpPr>
          <p:cNvPr id="2" name="Group 1"/>
          <p:cNvGrpSpPr/>
          <p:nvPr/>
        </p:nvGrpSpPr>
        <p:grpSpPr>
          <a:xfrm>
            <a:off x="8942030" y="489821"/>
            <a:ext cx="2626453" cy="660073"/>
            <a:chOff x="7087742" y="1777994"/>
            <a:chExt cx="2626453" cy="660073"/>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3569" y="1780666"/>
              <a:ext cx="655826" cy="655826"/>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87742" y="1777995"/>
              <a:ext cx="655826" cy="655826"/>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58369" y="1777994"/>
              <a:ext cx="655826" cy="655826"/>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99394" y="1779092"/>
              <a:ext cx="658975" cy="658975"/>
            </a:xfrm>
            <a:prstGeom prst="rect">
              <a:avLst/>
            </a:prstGeom>
          </p:spPr>
        </p:pic>
      </p:grpSp>
      <p:sp>
        <p:nvSpPr>
          <p:cNvPr id="3" name="TextBox 2"/>
          <p:cNvSpPr txBox="1"/>
          <p:nvPr/>
        </p:nvSpPr>
        <p:spPr>
          <a:xfrm>
            <a:off x="10912017" y="235140"/>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CREU</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IECHYD</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5" name="TextBox 14"/>
          <p:cNvSpPr txBox="1"/>
          <p:nvPr/>
        </p:nvSpPr>
        <p:spPr>
          <a:xfrm>
            <a:off x="10283436" y="229777"/>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GWELLA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GOFAL</a:t>
            </a:r>
          </a:p>
        </p:txBody>
      </p:sp>
      <p:sp>
        <p:nvSpPr>
          <p:cNvPr id="16" name="TextBox 15"/>
          <p:cNvSpPr txBox="1"/>
          <p:nvPr/>
        </p:nvSpPr>
        <p:spPr>
          <a:xfrm>
            <a:off x="9592149" y="224414"/>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YSBRYDOLI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POBL</a:t>
            </a:r>
          </a:p>
        </p:txBody>
      </p:sp>
      <p:sp>
        <p:nvSpPr>
          <p:cNvPr id="17" name="TextBox 16"/>
          <p:cNvSpPr txBox="1"/>
          <p:nvPr/>
        </p:nvSpPr>
        <p:spPr>
          <a:xfrm>
            <a:off x="8942030" y="178247"/>
            <a:ext cx="62858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CYNNAL EIN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DYFODOL</a:t>
            </a:r>
          </a:p>
        </p:txBody>
      </p:sp>
      <p:pic>
        <p:nvPicPr>
          <p:cNvPr id="1026" name="Picture 2" descr="11446454_CTM_ValuesAndBehaviours_Launch_EmailHeader_biling_600x150_REPRO_v01_ME-022 (00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761471" y="6329871"/>
            <a:ext cx="2101292" cy="528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 name="Group 17"/>
          <p:cNvGrpSpPr/>
          <p:nvPr/>
        </p:nvGrpSpPr>
        <p:grpSpPr>
          <a:xfrm>
            <a:off x="-2516051" y="80396"/>
            <a:ext cx="6481726" cy="1169671"/>
            <a:chOff x="-2229950" y="437388"/>
            <a:chExt cx="6481726" cy="1169671"/>
          </a:xfrm>
        </p:grpSpPr>
        <p:pic>
          <p:nvPicPr>
            <p:cNvPr id="20" name="Content Placeholder 5"/>
            <p:cNvPicPr>
              <a:picLocks noChangeAspect="1"/>
            </p:cNvPicPr>
            <p:nvPr/>
          </p:nvPicPr>
          <p:blipFill rotWithShape="1">
            <a:blip r:embed="rId8" cstate="print">
              <a:extLst>
                <a:ext uri="{28A0092B-C50C-407E-A947-70E740481C1C}">
                  <a14:useLocalDpi xmlns:a14="http://schemas.microsoft.com/office/drawing/2010/main" val="0"/>
                </a:ext>
              </a:extLst>
            </a:blip>
            <a:srcRect l="3116" t="5136" r="2764" b="3318"/>
            <a:stretch/>
          </p:blipFill>
          <p:spPr>
            <a:xfrm>
              <a:off x="1846648" y="437388"/>
              <a:ext cx="2405128" cy="1169671"/>
            </a:xfrm>
            <a:prstGeom prst="rect">
              <a:avLst/>
            </a:prstGeom>
          </p:spPr>
        </p:pic>
        <p:sp>
          <p:nvSpPr>
            <p:cNvPr id="21" name="Title 1"/>
            <p:cNvSpPr txBox="1">
              <a:spLocks/>
            </p:cNvSpPr>
            <p:nvPr/>
          </p:nvSpPr>
          <p:spPr>
            <a:xfrm>
              <a:off x="-2229950" y="698187"/>
              <a:ext cx="4024769" cy="648072"/>
            </a:xfrm>
            <a:prstGeom prst="rect">
              <a:avLst/>
            </a:prstGeom>
            <a:ln>
              <a:noFill/>
            </a:ln>
          </p:spPr>
          <p:txBody>
            <a:bodyPr vert="horz" lIns="0" tIns="0" rIns="0" bIns="0" rtlCol="0" anchor="t">
              <a:noAutofit/>
            </a:bodyPr>
            <a:lstStyle>
              <a:lvl1pPr algn="l" defTabSz="914400" rtl="0" eaLnBrk="1" latinLnBrk="0" hangingPunct="1">
                <a:spcBef>
                  <a:spcPct val="0"/>
                </a:spcBef>
                <a:buNone/>
                <a:defRPr sz="4500" kern="1200" spc="-150" baseline="0">
                  <a:solidFill>
                    <a:schemeClr val="bg1"/>
                  </a:solidFill>
                  <a:latin typeface="Verdana" panose="020B0604030504040204" pitchFamily="34" charset="0"/>
                  <a:ea typeface="Verdana" panose="020B0604030504040204" pitchFamily="34" charset="0"/>
                  <a:cs typeface="+mj-cs"/>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Hiechyd</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Dyfodol</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DATBLYGU CYMUNEDAU</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IACHACH GYDA’N GILYDD</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endParaRPr kumimoji="0" lang="en-GB" sz="8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p:txBody>
        </p:sp>
        <p:pic>
          <p:nvPicPr>
            <p:cNvPr id="22" name="Content Placeholder 5"/>
            <p:cNvPicPr>
              <a:picLocks noChangeAspect="1"/>
            </p:cNvPicPr>
            <p:nvPr/>
          </p:nvPicPr>
          <p:blipFill rotWithShape="1">
            <a:blip r:embed="rId9" cstate="print">
              <a:extLst>
                <a:ext uri="{28A0092B-C50C-407E-A947-70E740481C1C}">
                  <a14:useLocalDpi xmlns:a14="http://schemas.microsoft.com/office/drawing/2010/main" val="0"/>
                </a:ext>
              </a:extLst>
            </a:blip>
            <a:srcRect l="33167" t="11551" r="43447" b="76615"/>
            <a:stretch/>
          </p:blipFill>
          <p:spPr>
            <a:xfrm>
              <a:off x="1247770" y="525387"/>
              <a:ext cx="597601" cy="151201"/>
            </a:xfrm>
            <a:prstGeom prst="rect">
              <a:avLst/>
            </a:prstGeom>
          </p:spPr>
        </p:pic>
      </p:grpSp>
      <p:sp>
        <p:nvSpPr>
          <p:cNvPr id="23" name="Footer Placeholder 3"/>
          <p:cNvSpPr txBox="1">
            <a:spLocks/>
          </p:cNvSpPr>
          <p:nvPr/>
        </p:nvSpPr>
        <p:spPr>
          <a:xfrm>
            <a:off x="836598" y="5092784"/>
            <a:ext cx="10704000" cy="1096069"/>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Arial"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E60E65"/>
              </a:solidFill>
              <a:effectLst/>
              <a:uLnTx/>
              <a:uFillTx/>
              <a:latin typeface="Arial" pitchFamily="34" charset="0"/>
              <a:ea typeface="+mn-ea"/>
              <a:cs typeface="+mn-cs"/>
            </a:endParaRPr>
          </a:p>
        </p:txBody>
      </p:sp>
      <p:sp>
        <p:nvSpPr>
          <p:cNvPr id="37" name="Title 1"/>
          <p:cNvSpPr txBox="1">
            <a:spLocks/>
          </p:cNvSpPr>
          <p:nvPr/>
        </p:nvSpPr>
        <p:spPr>
          <a:xfrm>
            <a:off x="3893769" y="224414"/>
            <a:ext cx="4985555" cy="873622"/>
          </a:xfrm>
          <a:prstGeom prst="rect">
            <a:avLst/>
          </a:prstGeom>
        </p:spPr>
        <p:txBody>
          <a:bodyPr vert="horz" lIns="0" tIns="0" rIns="0" bIns="0" rtlCol="0" anchor="t" anchorCtr="0">
            <a:normAutofit/>
          </a:bodyPr>
          <a:lstStyle>
            <a:lvl1pPr algn="l" defTabSz="914400" rtl="0" eaLnBrk="1" latinLnBrk="0" hangingPunct="1">
              <a:spcBef>
                <a:spcPct val="0"/>
              </a:spcBef>
              <a:buNone/>
              <a:defRPr sz="3600" kern="1200" spc="-150" baseline="0">
                <a:solidFill>
                  <a:srgbClr val="2C4295"/>
                </a:solidFill>
                <a:latin typeface="Verdana" panose="020B0604030504040204" pitchFamily="34" charset="0"/>
                <a:ea typeface="Verdana" panose="020B0604030504040204" pitchFamily="34" charset="0"/>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GB" b="1" dirty="0" smtClean="0">
                <a:solidFill>
                  <a:schemeClr val="bg1"/>
                </a:solidFill>
                <a:latin typeface="Verdana"/>
                <a:ea typeface="Verdana"/>
              </a:rPr>
              <a:t>Summary</a:t>
            </a:r>
            <a:r>
              <a:rPr kumimoji="0" lang="en-GB" sz="3600" b="0" i="0" u="none" strike="noStrike" kern="1200" cap="none" spc="-150" normalizeH="0" baseline="0" noProof="0" dirty="0">
                <a:ln>
                  <a:noFill/>
                </a:ln>
                <a:solidFill>
                  <a:schemeClr val="bg1"/>
                </a:solidFill>
                <a:effectLst/>
                <a:uLnTx/>
                <a:uFillTx/>
                <a:latin typeface="Verdana"/>
                <a:ea typeface="Verdana"/>
                <a:cs typeface="+mj-cs"/>
              </a:rPr>
              <a:t> </a:t>
            </a:r>
            <a:endParaRPr kumimoji="0" lang="en-GB" sz="3600" b="0" i="0" u="none" strike="noStrike" kern="1200" cap="none" spc="-150" normalizeH="0" baseline="0" noProof="0" dirty="0">
              <a:ln>
                <a:noFill/>
              </a:ln>
              <a:solidFill>
                <a:schemeClr val="bg1"/>
              </a:solidFill>
              <a:effectLst/>
              <a:uLnTx/>
              <a:uFillTx/>
              <a:cs typeface="+mj-cs"/>
            </a:endParaRPr>
          </a:p>
        </p:txBody>
      </p:sp>
      <p:sp>
        <p:nvSpPr>
          <p:cNvPr id="24" name="Content Placeholder 6"/>
          <p:cNvSpPr>
            <a:spLocks noGrp="1"/>
          </p:cNvSpPr>
          <p:nvPr>
            <p:ph idx="1"/>
          </p:nvPr>
        </p:nvSpPr>
        <p:spPr>
          <a:xfrm>
            <a:off x="208017" y="1428313"/>
            <a:ext cx="11807002" cy="4695235"/>
          </a:xfrm>
        </p:spPr>
        <p:txBody>
          <a:bodyPr>
            <a:normAutofit/>
          </a:bodyPr>
          <a:lstStyle/>
          <a:p>
            <a:r>
              <a:rPr lang="en-GB" dirty="0" smtClean="0"/>
              <a:t>Plans have been developed with a focus on delivery quality and safety and progressing towards delivery of ministerial expectations. Updated status is set out:</a:t>
            </a:r>
          </a:p>
          <a:p>
            <a:endParaRPr lang="en-GB" sz="2200" dirty="0" smtClean="0"/>
          </a:p>
          <a:p>
            <a:endParaRPr lang="en-GB" sz="2200" dirty="0"/>
          </a:p>
          <a:p>
            <a:endParaRPr lang="en-GB" sz="2200" dirty="0"/>
          </a:p>
        </p:txBody>
      </p:sp>
      <p:sp>
        <p:nvSpPr>
          <p:cNvPr id="25" name="Footer Placeholder 5">
            <a:extLst>
              <a:ext uri="{FF2B5EF4-FFF2-40B4-BE49-F238E27FC236}">
                <a16:creationId xmlns:a16="http://schemas.microsoft.com/office/drawing/2014/main" id="{1AA5CAB8-8AA6-4D96-A4DC-DB9B08FD7A85}"/>
              </a:ext>
            </a:extLst>
          </p:cNvPr>
          <p:cNvSpPr txBox="1">
            <a:spLocks/>
          </p:cNvSpPr>
          <p:nvPr/>
        </p:nvSpPr>
        <p:spPr>
          <a:xfrm>
            <a:off x="836598" y="6309320"/>
            <a:ext cx="3924873"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solidFill>
                  <a:prstClr val="white"/>
                </a:solidFill>
              </a:rPr>
              <a:t>IMTP</a:t>
            </a:r>
            <a:endParaRPr lang="en-US" dirty="0">
              <a:solidFill>
                <a:prstClr val="white"/>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noProof="0" dirty="0" smtClean="0">
                <a:solidFill>
                  <a:prstClr val="white"/>
                </a:solidFill>
              </a:rPr>
              <a:t>May 2023</a:t>
            </a:r>
            <a:endParaRPr kumimoji="0" lang="en-US" sz="1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graphicFrame>
        <p:nvGraphicFramePr>
          <p:cNvPr id="8" name="Table 7"/>
          <p:cNvGraphicFramePr>
            <a:graphicFrameLocks noGrp="1"/>
          </p:cNvGraphicFramePr>
          <p:nvPr>
            <p:extLst>
              <p:ext uri="{D42A27DB-BD31-4B8C-83A1-F6EECF244321}">
                <p14:modId xmlns:p14="http://schemas.microsoft.com/office/powerpoint/2010/main" val="2201694654"/>
              </p:ext>
            </p:extLst>
          </p:nvPr>
        </p:nvGraphicFramePr>
        <p:xfrm>
          <a:off x="208017" y="2087840"/>
          <a:ext cx="11438194" cy="4221480"/>
        </p:xfrm>
        <a:graphic>
          <a:graphicData uri="http://schemas.openxmlformats.org/drawingml/2006/table">
            <a:tbl>
              <a:tblPr firstRow="1" bandRow="1">
                <a:tableStyleId>{5C22544A-7EE6-4342-B048-85BDC9FD1C3A}</a:tableStyleId>
              </a:tblPr>
              <a:tblGrid>
                <a:gridCol w="3267588">
                  <a:extLst>
                    <a:ext uri="{9D8B030D-6E8A-4147-A177-3AD203B41FA5}">
                      <a16:colId xmlns:a16="http://schemas.microsoft.com/office/drawing/2014/main" val="1199194907"/>
                    </a:ext>
                  </a:extLst>
                </a:gridCol>
                <a:gridCol w="8170606">
                  <a:extLst>
                    <a:ext uri="{9D8B030D-6E8A-4147-A177-3AD203B41FA5}">
                      <a16:colId xmlns:a16="http://schemas.microsoft.com/office/drawing/2014/main" val="707281045"/>
                    </a:ext>
                  </a:extLst>
                </a:gridCol>
              </a:tblGrid>
              <a:tr h="370840">
                <a:tc>
                  <a:txBody>
                    <a:bodyPr/>
                    <a:lstStyle/>
                    <a:p>
                      <a:r>
                        <a:rPr lang="en-GB" dirty="0" smtClean="0"/>
                        <a:t>Care</a:t>
                      </a:r>
                      <a:r>
                        <a:rPr lang="en-GB" baseline="0" dirty="0" smtClean="0"/>
                        <a:t> Group</a:t>
                      </a:r>
                      <a:endParaRPr lang="en-GB" dirty="0"/>
                    </a:p>
                  </a:txBody>
                  <a:tcPr/>
                </a:tc>
                <a:tc>
                  <a:txBody>
                    <a:bodyPr/>
                    <a:lstStyle/>
                    <a:p>
                      <a:r>
                        <a:rPr lang="en-GB" dirty="0" smtClean="0"/>
                        <a:t>Status</a:t>
                      </a:r>
                      <a:endParaRPr lang="en-GB" dirty="0"/>
                    </a:p>
                  </a:txBody>
                  <a:tcPr/>
                </a:tc>
                <a:extLst>
                  <a:ext uri="{0D108BD9-81ED-4DB2-BD59-A6C34878D82A}">
                    <a16:rowId xmlns:a16="http://schemas.microsoft.com/office/drawing/2014/main" val="1906230884"/>
                  </a:ext>
                </a:extLst>
              </a:tr>
              <a:tr h="370840">
                <a:tc>
                  <a:txBody>
                    <a:bodyPr/>
                    <a:lstStyle/>
                    <a:p>
                      <a:r>
                        <a:rPr lang="en-GB" dirty="0" smtClean="0"/>
                        <a:t>Primary</a:t>
                      </a:r>
                      <a:r>
                        <a:rPr lang="en-GB" baseline="0" dirty="0" smtClean="0"/>
                        <a:t> and Community Care</a:t>
                      </a:r>
                      <a:endParaRPr lang="en-GB" dirty="0"/>
                    </a:p>
                  </a:txBody>
                  <a:tcPr/>
                </a:tc>
                <a:tc>
                  <a:txBody>
                    <a:bodyPr/>
                    <a:lstStyle/>
                    <a:p>
                      <a:r>
                        <a:rPr lang="en-GB" dirty="0" smtClean="0"/>
                        <a:t>Plans remain as per original submission. Plans have been reviewed and strengthened</a:t>
                      </a:r>
                      <a:r>
                        <a:rPr lang="en-GB" baseline="0" dirty="0" smtClean="0"/>
                        <a:t> (Appendices 1-3)</a:t>
                      </a:r>
                      <a:endParaRPr lang="en-GB" dirty="0"/>
                    </a:p>
                  </a:txBody>
                  <a:tcPr/>
                </a:tc>
                <a:extLst>
                  <a:ext uri="{0D108BD9-81ED-4DB2-BD59-A6C34878D82A}">
                    <a16:rowId xmlns:a16="http://schemas.microsoft.com/office/drawing/2014/main" val="2138655799"/>
                  </a:ext>
                </a:extLst>
              </a:tr>
              <a:tr h="370840">
                <a:tc>
                  <a:txBody>
                    <a:bodyPr/>
                    <a:lstStyle/>
                    <a:p>
                      <a:r>
                        <a:rPr lang="en-GB" dirty="0" smtClean="0"/>
                        <a:t>Planned Care</a:t>
                      </a:r>
                      <a:endParaRPr lang="en-GB" dirty="0"/>
                    </a:p>
                  </a:txBody>
                  <a:tcPr/>
                </a:tc>
                <a:tc>
                  <a:txBody>
                    <a:bodyPr/>
                    <a:lstStyle/>
                    <a:p>
                      <a:r>
                        <a:rPr lang="en-GB" dirty="0" smtClean="0"/>
                        <a:t>Revised ministerial expectations (issued</a:t>
                      </a:r>
                      <a:r>
                        <a:rPr lang="en-GB" baseline="0" dirty="0" smtClean="0"/>
                        <a:t> May 2023) will be met.</a:t>
                      </a:r>
                    </a:p>
                    <a:p>
                      <a:r>
                        <a:rPr lang="en-GB" baseline="0" dirty="0" smtClean="0"/>
                        <a:t>The intention to move towards delivery of </a:t>
                      </a:r>
                      <a:r>
                        <a:rPr lang="en-GB" b="1" baseline="0" dirty="0" smtClean="0"/>
                        <a:t>78 weeks for RTT pathways </a:t>
                      </a:r>
                      <a:r>
                        <a:rPr lang="en-GB" baseline="0" dirty="0" smtClean="0"/>
                        <a:t>by March 2024 is maintained</a:t>
                      </a:r>
                      <a:endParaRPr lang="en-GB" dirty="0"/>
                    </a:p>
                  </a:txBody>
                  <a:tcPr/>
                </a:tc>
                <a:extLst>
                  <a:ext uri="{0D108BD9-81ED-4DB2-BD59-A6C34878D82A}">
                    <a16:rowId xmlns:a16="http://schemas.microsoft.com/office/drawing/2014/main" val="1657660383"/>
                  </a:ext>
                </a:extLst>
              </a:tr>
              <a:tr h="370840">
                <a:tc>
                  <a:txBody>
                    <a:bodyPr/>
                    <a:lstStyle/>
                    <a:p>
                      <a:r>
                        <a:rPr lang="en-GB" dirty="0" smtClean="0"/>
                        <a:t>Urgent</a:t>
                      </a:r>
                      <a:r>
                        <a:rPr lang="en-GB" baseline="0" dirty="0" smtClean="0"/>
                        <a:t> and Emergency Care</a:t>
                      </a:r>
                      <a:endParaRPr lang="en-GB" dirty="0"/>
                    </a:p>
                  </a:txBody>
                  <a:tcPr/>
                </a:tc>
                <a:tc>
                  <a:txBody>
                    <a:bodyPr/>
                    <a:lstStyle/>
                    <a:p>
                      <a:r>
                        <a:rPr lang="en-GB" dirty="0" smtClean="0"/>
                        <a:t>Plans seek to maint</a:t>
                      </a:r>
                      <a:r>
                        <a:rPr lang="en-GB" baseline="0" dirty="0" smtClean="0"/>
                        <a:t>ain the improved ambulance handover position.</a:t>
                      </a:r>
                      <a:endParaRPr lang="en-GB" dirty="0"/>
                    </a:p>
                  </a:txBody>
                  <a:tcPr/>
                </a:tc>
                <a:extLst>
                  <a:ext uri="{0D108BD9-81ED-4DB2-BD59-A6C34878D82A}">
                    <a16:rowId xmlns:a16="http://schemas.microsoft.com/office/drawing/2014/main" val="173258223"/>
                  </a:ext>
                </a:extLst>
              </a:tr>
              <a:tr h="370840">
                <a:tc>
                  <a:txBody>
                    <a:bodyPr/>
                    <a:lstStyle/>
                    <a:p>
                      <a:r>
                        <a:rPr lang="en-GB" dirty="0" smtClean="0"/>
                        <a:t>Diagnostics, Therapies and Health Sciences</a:t>
                      </a:r>
                      <a:endParaRPr lang="en-GB" dirty="0"/>
                    </a:p>
                  </a:txBody>
                  <a:tcPr/>
                </a:tc>
                <a:tc>
                  <a:txBody>
                    <a:bodyPr/>
                    <a:lstStyle/>
                    <a:p>
                      <a:r>
                        <a:rPr lang="en-GB" dirty="0" smtClean="0"/>
                        <a:t>Regional</a:t>
                      </a:r>
                      <a:r>
                        <a:rPr lang="en-GB" baseline="0" dirty="0" smtClean="0"/>
                        <a:t> planning template (Appendix 9) provides a summary of the regional work. Radiology, and endoscopy are built into the regional funding proposal submitted to Welsh Government.</a:t>
                      </a:r>
                      <a:endParaRPr lang="en-GB" dirty="0"/>
                    </a:p>
                  </a:txBody>
                  <a:tcPr/>
                </a:tc>
                <a:extLst>
                  <a:ext uri="{0D108BD9-81ED-4DB2-BD59-A6C34878D82A}">
                    <a16:rowId xmlns:a16="http://schemas.microsoft.com/office/drawing/2014/main" val="3993579843"/>
                  </a:ext>
                </a:extLst>
              </a:tr>
              <a:tr h="370840">
                <a:tc>
                  <a:txBody>
                    <a:bodyPr/>
                    <a:lstStyle/>
                    <a:p>
                      <a:r>
                        <a:rPr lang="en-GB" dirty="0" smtClean="0"/>
                        <a:t>Mental Health</a:t>
                      </a:r>
                      <a:endParaRPr lang="en-GB" dirty="0"/>
                    </a:p>
                  </a:txBody>
                  <a:tcPr/>
                </a:tc>
                <a:tc>
                  <a:txBody>
                    <a:bodyPr/>
                    <a:lstStyle/>
                    <a:p>
                      <a:r>
                        <a:rPr lang="en-GB" dirty="0" smtClean="0"/>
                        <a:t>Plans have been reviewed</a:t>
                      </a:r>
                      <a:r>
                        <a:rPr lang="en-GB" baseline="0" dirty="0" smtClean="0"/>
                        <a:t> and strengthened (appendices 10 -11)</a:t>
                      </a:r>
                      <a:endParaRPr lang="en-GB" dirty="0"/>
                    </a:p>
                  </a:txBody>
                  <a:tcPr/>
                </a:tc>
                <a:extLst>
                  <a:ext uri="{0D108BD9-81ED-4DB2-BD59-A6C34878D82A}">
                    <a16:rowId xmlns:a16="http://schemas.microsoft.com/office/drawing/2014/main" val="2630234273"/>
                  </a:ext>
                </a:extLst>
              </a:tr>
              <a:tr h="370840">
                <a:tc>
                  <a:txBody>
                    <a:bodyPr/>
                    <a:lstStyle/>
                    <a:p>
                      <a:r>
                        <a:rPr lang="en-GB" dirty="0" smtClean="0"/>
                        <a:t>Children and Families</a:t>
                      </a:r>
                      <a:endParaRPr lang="en-GB" dirty="0"/>
                    </a:p>
                  </a:txBody>
                  <a:tcPr/>
                </a:tc>
                <a:tc>
                  <a:txBody>
                    <a:bodyPr/>
                    <a:lstStyle/>
                    <a:p>
                      <a:r>
                        <a:rPr lang="en-GB" dirty="0" smtClean="0"/>
                        <a:t>Plans remain as per submission. No ministerial templates relating to C&amp;F</a:t>
                      </a:r>
                      <a:r>
                        <a:rPr lang="en-GB" baseline="0" dirty="0" smtClean="0"/>
                        <a:t> specifically. </a:t>
                      </a:r>
                      <a:endParaRPr lang="en-GB" dirty="0"/>
                    </a:p>
                  </a:txBody>
                  <a:tcPr/>
                </a:tc>
                <a:extLst>
                  <a:ext uri="{0D108BD9-81ED-4DB2-BD59-A6C34878D82A}">
                    <a16:rowId xmlns:a16="http://schemas.microsoft.com/office/drawing/2014/main" val="1900477066"/>
                  </a:ext>
                </a:extLst>
              </a:tr>
            </a:tbl>
          </a:graphicData>
        </a:graphic>
      </p:graphicFrame>
    </p:spTree>
    <p:extLst>
      <p:ext uri="{BB962C8B-B14F-4D97-AF65-F5344CB8AC3E}">
        <p14:creationId xmlns:p14="http://schemas.microsoft.com/office/powerpoint/2010/main" val="39039854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
            <a:ext cx="12192000" cy="1250066"/>
          </a:xfrm>
          <a:prstGeom prst="rect">
            <a:avLst/>
          </a:prstGeom>
          <a:solidFill>
            <a:srgbClr val="2C4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0" name="Rectangle 9"/>
          <p:cNvSpPr/>
          <p:nvPr/>
        </p:nvSpPr>
        <p:spPr>
          <a:xfrm>
            <a:off x="3029" y="1250066"/>
            <a:ext cx="12192000" cy="100173"/>
          </a:xfrm>
          <a:prstGeom prst="rect">
            <a:avLst/>
          </a:prstGeom>
          <a:solidFill>
            <a:srgbClr val="E60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grpSp>
        <p:nvGrpSpPr>
          <p:cNvPr id="2" name="Group 1"/>
          <p:cNvGrpSpPr/>
          <p:nvPr/>
        </p:nvGrpSpPr>
        <p:grpSpPr>
          <a:xfrm>
            <a:off x="8942030" y="489821"/>
            <a:ext cx="2626453" cy="660073"/>
            <a:chOff x="7087742" y="1777994"/>
            <a:chExt cx="2626453" cy="660073"/>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3569" y="1780666"/>
              <a:ext cx="655826" cy="655826"/>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87742" y="1777995"/>
              <a:ext cx="655826" cy="655826"/>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58369" y="1777994"/>
              <a:ext cx="655826" cy="655826"/>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99394" y="1779092"/>
              <a:ext cx="658975" cy="658975"/>
            </a:xfrm>
            <a:prstGeom prst="rect">
              <a:avLst/>
            </a:prstGeom>
          </p:spPr>
        </p:pic>
      </p:grpSp>
      <p:sp>
        <p:nvSpPr>
          <p:cNvPr id="3" name="TextBox 2"/>
          <p:cNvSpPr txBox="1"/>
          <p:nvPr/>
        </p:nvSpPr>
        <p:spPr>
          <a:xfrm>
            <a:off x="10912017" y="235140"/>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CREU</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IECHYD</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5" name="TextBox 14"/>
          <p:cNvSpPr txBox="1"/>
          <p:nvPr/>
        </p:nvSpPr>
        <p:spPr>
          <a:xfrm>
            <a:off x="10283436" y="229777"/>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GWELLA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GOFAL</a:t>
            </a:r>
          </a:p>
        </p:txBody>
      </p:sp>
      <p:sp>
        <p:nvSpPr>
          <p:cNvPr id="16" name="TextBox 15"/>
          <p:cNvSpPr txBox="1"/>
          <p:nvPr/>
        </p:nvSpPr>
        <p:spPr>
          <a:xfrm>
            <a:off x="9592149" y="224414"/>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YSBRYDOLI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POBL</a:t>
            </a:r>
          </a:p>
        </p:txBody>
      </p:sp>
      <p:sp>
        <p:nvSpPr>
          <p:cNvPr id="17" name="TextBox 16"/>
          <p:cNvSpPr txBox="1"/>
          <p:nvPr/>
        </p:nvSpPr>
        <p:spPr>
          <a:xfrm>
            <a:off x="8942030" y="178247"/>
            <a:ext cx="62858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CYNNAL EIN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DYFODOL</a:t>
            </a:r>
          </a:p>
        </p:txBody>
      </p:sp>
      <p:pic>
        <p:nvPicPr>
          <p:cNvPr id="1026" name="Picture 2" descr="11446454_CTM_ValuesAndBehaviours_Launch_EmailHeader_biling_600x150_REPRO_v01_ME-022 (00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761471" y="6329871"/>
            <a:ext cx="2101292" cy="528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 name="Group 17"/>
          <p:cNvGrpSpPr/>
          <p:nvPr/>
        </p:nvGrpSpPr>
        <p:grpSpPr>
          <a:xfrm>
            <a:off x="-2516051" y="80396"/>
            <a:ext cx="6481726" cy="1169671"/>
            <a:chOff x="-2229950" y="437388"/>
            <a:chExt cx="6481726" cy="1169671"/>
          </a:xfrm>
        </p:grpSpPr>
        <p:pic>
          <p:nvPicPr>
            <p:cNvPr id="20" name="Content Placeholder 5"/>
            <p:cNvPicPr>
              <a:picLocks noChangeAspect="1"/>
            </p:cNvPicPr>
            <p:nvPr/>
          </p:nvPicPr>
          <p:blipFill rotWithShape="1">
            <a:blip r:embed="rId8" cstate="print">
              <a:extLst>
                <a:ext uri="{28A0092B-C50C-407E-A947-70E740481C1C}">
                  <a14:useLocalDpi xmlns:a14="http://schemas.microsoft.com/office/drawing/2010/main" val="0"/>
                </a:ext>
              </a:extLst>
            </a:blip>
            <a:srcRect l="3116" t="5136" r="2764" b="3318"/>
            <a:stretch/>
          </p:blipFill>
          <p:spPr>
            <a:xfrm>
              <a:off x="1846648" y="437388"/>
              <a:ext cx="2405128" cy="1169671"/>
            </a:xfrm>
            <a:prstGeom prst="rect">
              <a:avLst/>
            </a:prstGeom>
          </p:spPr>
        </p:pic>
        <p:sp>
          <p:nvSpPr>
            <p:cNvPr id="21" name="Title 1"/>
            <p:cNvSpPr txBox="1">
              <a:spLocks/>
            </p:cNvSpPr>
            <p:nvPr/>
          </p:nvSpPr>
          <p:spPr>
            <a:xfrm>
              <a:off x="-2229950" y="698187"/>
              <a:ext cx="4024769" cy="648072"/>
            </a:xfrm>
            <a:prstGeom prst="rect">
              <a:avLst/>
            </a:prstGeom>
            <a:ln>
              <a:noFill/>
            </a:ln>
          </p:spPr>
          <p:txBody>
            <a:bodyPr vert="horz" lIns="0" tIns="0" rIns="0" bIns="0" rtlCol="0" anchor="t">
              <a:noAutofit/>
            </a:bodyPr>
            <a:lstStyle>
              <a:lvl1pPr algn="l" defTabSz="914400" rtl="0" eaLnBrk="1" latinLnBrk="0" hangingPunct="1">
                <a:spcBef>
                  <a:spcPct val="0"/>
                </a:spcBef>
                <a:buNone/>
                <a:defRPr sz="4500" kern="1200" spc="-150" baseline="0">
                  <a:solidFill>
                    <a:schemeClr val="bg1"/>
                  </a:solidFill>
                  <a:latin typeface="Verdana" panose="020B0604030504040204" pitchFamily="34" charset="0"/>
                  <a:ea typeface="Verdana" panose="020B0604030504040204" pitchFamily="34" charset="0"/>
                  <a:cs typeface="+mj-cs"/>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Hiechyd</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Dyfodol</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DATBLYGU CYMUNEDAU</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IACHACH GYDA’N GILYDD</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endParaRPr kumimoji="0" lang="en-GB" sz="8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p:txBody>
        </p:sp>
        <p:pic>
          <p:nvPicPr>
            <p:cNvPr id="22" name="Content Placeholder 5"/>
            <p:cNvPicPr>
              <a:picLocks noChangeAspect="1"/>
            </p:cNvPicPr>
            <p:nvPr/>
          </p:nvPicPr>
          <p:blipFill rotWithShape="1">
            <a:blip r:embed="rId9" cstate="print">
              <a:extLst>
                <a:ext uri="{28A0092B-C50C-407E-A947-70E740481C1C}">
                  <a14:useLocalDpi xmlns:a14="http://schemas.microsoft.com/office/drawing/2010/main" val="0"/>
                </a:ext>
              </a:extLst>
            </a:blip>
            <a:srcRect l="33167" t="11551" r="43447" b="76615"/>
            <a:stretch/>
          </p:blipFill>
          <p:spPr>
            <a:xfrm>
              <a:off x="1247770" y="525387"/>
              <a:ext cx="597601" cy="151201"/>
            </a:xfrm>
            <a:prstGeom prst="rect">
              <a:avLst/>
            </a:prstGeom>
          </p:spPr>
        </p:pic>
      </p:grpSp>
      <p:sp>
        <p:nvSpPr>
          <p:cNvPr id="23" name="Footer Placeholder 3"/>
          <p:cNvSpPr txBox="1">
            <a:spLocks/>
          </p:cNvSpPr>
          <p:nvPr/>
        </p:nvSpPr>
        <p:spPr>
          <a:xfrm>
            <a:off x="836598" y="5092784"/>
            <a:ext cx="10704000" cy="1096069"/>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Arial"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E60E65"/>
              </a:solidFill>
              <a:effectLst/>
              <a:uLnTx/>
              <a:uFillTx/>
              <a:latin typeface="Arial" pitchFamily="34" charset="0"/>
              <a:ea typeface="+mn-ea"/>
              <a:cs typeface="+mn-cs"/>
            </a:endParaRPr>
          </a:p>
        </p:txBody>
      </p:sp>
      <p:sp>
        <p:nvSpPr>
          <p:cNvPr id="37" name="Title 1"/>
          <p:cNvSpPr txBox="1">
            <a:spLocks/>
          </p:cNvSpPr>
          <p:nvPr/>
        </p:nvSpPr>
        <p:spPr>
          <a:xfrm>
            <a:off x="3893769" y="224414"/>
            <a:ext cx="4985555" cy="873622"/>
          </a:xfrm>
          <a:prstGeom prst="rect">
            <a:avLst/>
          </a:prstGeom>
        </p:spPr>
        <p:txBody>
          <a:bodyPr vert="horz" lIns="0" tIns="0" rIns="0" bIns="0" rtlCol="0" anchor="t" anchorCtr="0">
            <a:normAutofit fontScale="92500" lnSpcReduction="20000"/>
          </a:bodyPr>
          <a:lstStyle>
            <a:lvl1pPr algn="l" defTabSz="914400" rtl="0" eaLnBrk="1" latinLnBrk="0" hangingPunct="1">
              <a:spcBef>
                <a:spcPct val="0"/>
              </a:spcBef>
              <a:buNone/>
              <a:defRPr sz="3600" kern="1200" spc="-150" baseline="0">
                <a:solidFill>
                  <a:srgbClr val="2C4295"/>
                </a:solidFill>
                <a:latin typeface="Verdana" panose="020B0604030504040204" pitchFamily="34" charset="0"/>
                <a:ea typeface="Verdana" panose="020B0604030504040204" pitchFamily="34" charset="0"/>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3600" b="1" i="0" u="none" strike="noStrike" kern="1200" cap="none" spc="-150" normalizeH="0" baseline="0" noProof="0" dirty="0">
                <a:ln>
                  <a:noFill/>
                </a:ln>
                <a:solidFill>
                  <a:schemeClr val="bg1"/>
                </a:solidFill>
                <a:effectLst/>
                <a:uLnTx/>
                <a:uFillTx/>
                <a:latin typeface="Verdana"/>
                <a:ea typeface="Verdana"/>
                <a:cs typeface="+mj-cs"/>
              </a:rPr>
              <a:t>Urgent &amp;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3600" b="1" i="0" u="none" strike="noStrike" kern="1200" cap="none" spc="-150" normalizeH="0" baseline="0" noProof="0" dirty="0">
                <a:ln>
                  <a:noFill/>
                </a:ln>
                <a:solidFill>
                  <a:schemeClr val="bg1"/>
                </a:solidFill>
                <a:effectLst/>
                <a:uLnTx/>
                <a:uFillTx/>
                <a:latin typeface="Verdana"/>
                <a:ea typeface="Verdana"/>
                <a:cs typeface="+mj-cs"/>
              </a:rPr>
              <a:t>Emergency Care</a:t>
            </a:r>
            <a:endParaRPr kumimoji="0" lang="en-GB" sz="3600" b="0" i="0" u="none" strike="noStrike" kern="1200" cap="none" spc="-150" normalizeH="0" baseline="0" noProof="0" dirty="0">
              <a:ln>
                <a:noFill/>
              </a:ln>
              <a:solidFill>
                <a:schemeClr val="bg1"/>
              </a:solidFill>
              <a:effectLst/>
              <a:uLnTx/>
              <a:uFillTx/>
              <a:cs typeface="+mj-cs"/>
            </a:endParaRPr>
          </a:p>
        </p:txBody>
      </p:sp>
      <p:sp>
        <p:nvSpPr>
          <p:cNvPr id="24" name="Content Placeholder 6"/>
          <p:cNvSpPr>
            <a:spLocks noGrp="1"/>
          </p:cNvSpPr>
          <p:nvPr>
            <p:ph idx="1"/>
          </p:nvPr>
        </p:nvSpPr>
        <p:spPr>
          <a:xfrm>
            <a:off x="208721" y="1457222"/>
            <a:ext cx="11877261" cy="4695235"/>
          </a:xfrm>
        </p:spPr>
        <p:txBody>
          <a:bodyPr>
            <a:normAutofit fontScale="62500" lnSpcReduction="20000"/>
          </a:bodyPr>
          <a:lstStyle/>
          <a:p>
            <a:r>
              <a:rPr lang="en-GB" sz="3200" dirty="0"/>
              <a:t>Ministerial Expectations:</a:t>
            </a:r>
          </a:p>
          <a:p>
            <a:endParaRPr lang="en-GB" sz="2200" dirty="0"/>
          </a:p>
          <a:p>
            <a:endParaRPr lang="en-GB" sz="2200" dirty="0"/>
          </a:p>
          <a:p>
            <a:endParaRPr lang="en-GB" sz="2200" dirty="0"/>
          </a:p>
          <a:p>
            <a:endParaRPr lang="en-GB" sz="2200" dirty="0"/>
          </a:p>
          <a:p>
            <a:endParaRPr lang="en-GB" sz="18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fontAlgn="b">
              <a:spcBef>
                <a:spcPts val="0"/>
              </a:spcBef>
              <a:buFont typeface="Arial" panose="020B0604020202020204" pitchFamily="34" charset="0"/>
              <a:buChar char="•"/>
            </a:pPr>
            <a:endParaRPr lang="en-US" sz="2400" dirty="0">
              <a:solidFill>
                <a:srgbClr val="005EB8"/>
              </a:solidFill>
            </a:endParaRPr>
          </a:p>
          <a:p>
            <a:pPr marL="342900" indent="-342900" fontAlgn="b">
              <a:spcBef>
                <a:spcPts val="0"/>
              </a:spcBef>
              <a:buFont typeface="Arial" panose="020B0604020202020204" pitchFamily="34" charset="0"/>
              <a:buChar char="•"/>
            </a:pPr>
            <a:r>
              <a:rPr lang="en-US" sz="2400" dirty="0">
                <a:solidFill>
                  <a:srgbClr val="005EB8"/>
                </a:solidFill>
              </a:rPr>
              <a:t>SDEC T&amp;F to explore the capital opportunities to improve SDEC offer at the sites</a:t>
            </a:r>
            <a:endParaRPr lang="en-GB" sz="4800" dirty="0"/>
          </a:p>
          <a:p>
            <a:pPr marL="342900" indent="-342900" fontAlgn="b">
              <a:spcBef>
                <a:spcPts val="0"/>
              </a:spcBef>
              <a:buFont typeface="Arial" panose="020B0604020202020204" pitchFamily="34" charset="0"/>
              <a:buChar char="•"/>
            </a:pPr>
            <a:r>
              <a:rPr lang="en-US" sz="2400" dirty="0">
                <a:solidFill>
                  <a:srgbClr val="005EB8"/>
                </a:solidFill>
              </a:rPr>
              <a:t>SDEC T&amp;F group to embed, review and refine medical and surgical SDEC offer at all sites</a:t>
            </a:r>
            <a:endParaRPr lang="en-GB" sz="4800" dirty="0"/>
          </a:p>
          <a:p>
            <a:pPr marL="342900" indent="-342900" fontAlgn="b">
              <a:spcBef>
                <a:spcPts val="0"/>
              </a:spcBef>
              <a:buFont typeface="Arial" panose="020B0604020202020204" pitchFamily="34" charset="0"/>
              <a:buChar char="•"/>
            </a:pPr>
            <a:r>
              <a:rPr lang="en-US" sz="2400" dirty="0">
                <a:solidFill>
                  <a:srgbClr val="005EB8"/>
                </a:solidFill>
              </a:rPr>
              <a:t>Acute Medicine T&amp;F Group identify gains in reduced LOS from D2RA and reduced bed occupancy and Improve and sustain LOS in Acute Medical Units</a:t>
            </a:r>
            <a:endParaRPr lang="en-GB" sz="4800" dirty="0"/>
          </a:p>
          <a:p>
            <a:pPr marL="342900" indent="-342900" fontAlgn="b">
              <a:spcBef>
                <a:spcPts val="0"/>
              </a:spcBef>
              <a:buFont typeface="Arial" panose="020B0604020202020204" pitchFamily="34" charset="0"/>
              <a:buChar char="•"/>
            </a:pPr>
            <a:r>
              <a:rPr lang="en-US" sz="2400" dirty="0">
                <a:solidFill>
                  <a:srgbClr val="005EB8"/>
                </a:solidFill>
              </a:rPr>
              <a:t>Hot Clinic Task &amp; Finish group to embed hot clinic model, review and refine and gain a better understanding of demand</a:t>
            </a:r>
            <a:endParaRPr lang="en-GB" sz="4800" dirty="0"/>
          </a:p>
          <a:p>
            <a:pPr marL="342900" indent="-342900" fontAlgn="b">
              <a:spcBef>
                <a:spcPts val="0"/>
              </a:spcBef>
              <a:buFont typeface="Arial" panose="020B0604020202020204" pitchFamily="34" charset="0"/>
              <a:buChar char="•"/>
            </a:pPr>
            <a:r>
              <a:rPr lang="en-US" sz="2400" dirty="0">
                <a:solidFill>
                  <a:srgbClr val="005EB8"/>
                </a:solidFill>
              </a:rPr>
              <a:t>Acute Frailty Task &amp; Finish Group to review and refine phase 1 of Acute Frailty model and implement phase 2</a:t>
            </a:r>
            <a:endParaRPr lang="en-GB" sz="4800" dirty="0"/>
          </a:p>
          <a:p>
            <a:pPr marL="342900" indent="-342900" fontAlgn="b">
              <a:spcBef>
                <a:spcPts val="0"/>
              </a:spcBef>
              <a:buFont typeface="Arial" panose="020B0604020202020204" pitchFamily="34" charset="0"/>
              <a:buChar char="•"/>
            </a:pPr>
            <a:r>
              <a:rPr lang="en-US" sz="2400" dirty="0">
                <a:solidFill>
                  <a:srgbClr val="005EB8"/>
                </a:solidFill>
              </a:rPr>
              <a:t>Pathway 1 T&amp;F Group to implement Stay Well @ Home (SW@H)  in Q1 and review and refine model in Q2 &amp; Q3</a:t>
            </a:r>
          </a:p>
          <a:p>
            <a:pPr marL="342900" indent="-342900" fontAlgn="b">
              <a:spcBef>
                <a:spcPts val="0"/>
              </a:spcBef>
              <a:buFont typeface="Arial" panose="020B0604020202020204" pitchFamily="34" charset="0"/>
              <a:buChar char="•"/>
            </a:pPr>
            <a:r>
              <a:rPr lang="en-US" sz="2400" dirty="0">
                <a:solidFill>
                  <a:srgbClr val="005EB8"/>
                </a:solidFill>
              </a:rPr>
              <a:t>Implementation of ambulance handover improvement plan</a:t>
            </a:r>
            <a:endParaRPr lang="en-GB" sz="4800" dirty="0"/>
          </a:p>
        </p:txBody>
      </p:sp>
      <p:graphicFrame>
        <p:nvGraphicFramePr>
          <p:cNvPr id="8" name="Table 7"/>
          <p:cNvGraphicFramePr>
            <a:graphicFrameLocks noGrp="1"/>
          </p:cNvGraphicFramePr>
          <p:nvPr>
            <p:extLst>
              <p:ext uri="{D42A27DB-BD31-4B8C-83A1-F6EECF244321}">
                <p14:modId xmlns:p14="http://schemas.microsoft.com/office/powerpoint/2010/main" val="933264744"/>
              </p:ext>
            </p:extLst>
          </p:nvPr>
        </p:nvGraphicFramePr>
        <p:xfrm>
          <a:off x="291783" y="1792748"/>
          <a:ext cx="6570980" cy="2380997"/>
        </p:xfrm>
        <a:graphic>
          <a:graphicData uri="http://schemas.openxmlformats.org/drawingml/2006/table">
            <a:tbl>
              <a:tblPr firstRow="1" firstCol="1" bandRow="1">
                <a:tableStyleId>{5C22544A-7EE6-4342-B048-85BDC9FD1C3A}</a:tableStyleId>
              </a:tblPr>
              <a:tblGrid>
                <a:gridCol w="6570980">
                  <a:extLst>
                    <a:ext uri="{9D8B030D-6E8A-4147-A177-3AD203B41FA5}">
                      <a16:colId xmlns:a16="http://schemas.microsoft.com/office/drawing/2014/main" val="2473929708"/>
                    </a:ext>
                  </a:extLst>
                </a:gridCol>
              </a:tblGrid>
              <a:tr h="0">
                <a:tc>
                  <a:txBody>
                    <a:bodyPr/>
                    <a:lstStyle/>
                    <a:p>
                      <a:pPr>
                        <a:lnSpc>
                          <a:spcPct val="107000"/>
                        </a:lnSpc>
                        <a:spcAft>
                          <a:spcPts val="0"/>
                        </a:spcAft>
                        <a:tabLst>
                          <a:tab pos="958850" algn="l"/>
                        </a:tabLst>
                      </a:pPr>
                      <a:r>
                        <a:rPr lang="en-GB" sz="1200" dirty="0">
                          <a:effectLst/>
                        </a:rPr>
                        <a:t>Implementation of a 24/7 urgent care service, accessible via NHS 111 Wales to support improved access and GMS sustainability</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6025473"/>
                  </a:ext>
                </a:extLst>
              </a:tr>
              <a:tr h="0">
                <a:tc>
                  <a:txBody>
                    <a:bodyPr/>
                    <a:lstStyle/>
                    <a:p>
                      <a:pPr>
                        <a:lnSpc>
                          <a:spcPct val="107000"/>
                        </a:lnSpc>
                        <a:spcAft>
                          <a:spcPts val="0"/>
                        </a:spcAft>
                        <a:tabLst>
                          <a:tab pos="958850" algn="l"/>
                        </a:tabLst>
                      </a:pPr>
                      <a:r>
                        <a:rPr lang="en-GB" sz="1200" dirty="0">
                          <a:effectLst/>
                        </a:rPr>
                        <a:t>Implementation of Same Day Emergency Care services that complies with the following:</a:t>
                      </a:r>
                    </a:p>
                    <a:p>
                      <a:pPr marL="342900" lvl="0" indent="-342900">
                        <a:lnSpc>
                          <a:spcPct val="107000"/>
                        </a:lnSpc>
                        <a:spcAft>
                          <a:spcPts val="0"/>
                        </a:spcAft>
                        <a:buFont typeface="Symbol" panose="05050102010706020507" pitchFamily="18" charset="2"/>
                        <a:buChar char=""/>
                      </a:pPr>
                      <a:r>
                        <a:rPr lang="en-GB" sz="1100" dirty="0">
                          <a:effectLst/>
                        </a:rPr>
                        <a:t>Is open 5 days a week moving to 7 days a week 12 hours a day by end of Q2</a:t>
                      </a:r>
                    </a:p>
                    <a:p>
                      <a:pPr marL="342900" lvl="0" indent="-342900">
                        <a:lnSpc>
                          <a:spcPct val="107000"/>
                        </a:lnSpc>
                        <a:spcAft>
                          <a:spcPts val="0"/>
                        </a:spcAft>
                        <a:buFont typeface="Symbol" panose="05050102010706020507" pitchFamily="18" charset="2"/>
                        <a:buChar char=""/>
                      </a:pPr>
                      <a:r>
                        <a:rPr lang="en-GB" sz="1100" dirty="0">
                          <a:effectLst/>
                        </a:rPr>
                        <a:t>Is accessible at key times evidenced by the emergency care demand profile in of each hospital site </a:t>
                      </a:r>
                    </a:p>
                    <a:p>
                      <a:pPr marL="342900" lvl="0" indent="-342900">
                        <a:lnSpc>
                          <a:spcPct val="107000"/>
                        </a:lnSpc>
                        <a:spcAft>
                          <a:spcPts val="0"/>
                        </a:spcAft>
                        <a:buFont typeface="Symbol" panose="05050102010706020507" pitchFamily="18" charset="2"/>
                        <a:buChar char=""/>
                      </a:pPr>
                      <a:r>
                        <a:rPr lang="en-GB" sz="1100" dirty="0">
                          <a:effectLst/>
                        </a:rPr>
                        <a:t>Is direct access and bypasses Emergency depts</a:t>
                      </a:r>
                    </a:p>
                    <a:p>
                      <a:pPr marL="342900" lvl="0" indent="-342900">
                        <a:lnSpc>
                          <a:spcPct val="107000"/>
                        </a:lnSpc>
                        <a:spcAft>
                          <a:spcPts val="0"/>
                        </a:spcAft>
                        <a:buFont typeface="Symbol" panose="05050102010706020507" pitchFamily="18" charset="2"/>
                        <a:buChar char=""/>
                      </a:pPr>
                      <a:r>
                        <a:rPr lang="en-GB" sz="1100" dirty="0">
                          <a:effectLst/>
                        </a:rPr>
                        <a:t>Delivers a service for at least medical and surgical same day care </a:t>
                      </a:r>
                    </a:p>
                    <a:p>
                      <a:pPr marL="342900" lvl="0" indent="-342900">
                        <a:lnSpc>
                          <a:spcPct val="107000"/>
                        </a:lnSpc>
                        <a:spcAft>
                          <a:spcPts val="0"/>
                        </a:spcAft>
                        <a:buFont typeface="Symbol" panose="05050102010706020507" pitchFamily="18" charset="2"/>
                        <a:buChar char=""/>
                      </a:pPr>
                      <a:r>
                        <a:rPr lang="en-GB" sz="1100" dirty="0">
                          <a:effectLst/>
                        </a:rPr>
                        <a:t>Is accessible to by WAST clinicians as set out in their clinician referral policy to support reduction in handover as set out in the six goals handbook.</a:t>
                      </a:r>
                    </a:p>
                    <a:p>
                      <a:pPr marL="342900" lvl="0" indent="-342900">
                        <a:lnSpc>
                          <a:spcPct val="107000"/>
                        </a:lnSpc>
                        <a:spcAft>
                          <a:spcPts val="0"/>
                        </a:spcAft>
                        <a:buFont typeface="Symbol" panose="05050102010706020507" pitchFamily="18" charset="2"/>
                        <a:buChar char=""/>
                      </a:pPr>
                      <a:r>
                        <a:rPr lang="en-GB" sz="1100" dirty="0">
                          <a:effectLst/>
                        </a:rPr>
                        <a:t>Demonstrate utilisation of allocated resources by WG and measures impact as set out by the national programme</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16695719"/>
                  </a:ext>
                </a:extLst>
              </a:tr>
              <a:tr h="0">
                <a:tc>
                  <a:txBody>
                    <a:bodyPr/>
                    <a:lstStyle/>
                    <a:p>
                      <a:pPr>
                        <a:lnSpc>
                          <a:spcPct val="107000"/>
                        </a:lnSpc>
                        <a:spcAft>
                          <a:spcPts val="0"/>
                        </a:spcAft>
                        <a:tabLst>
                          <a:tab pos="958850" algn="l"/>
                        </a:tabLst>
                      </a:pPr>
                      <a:r>
                        <a:rPr lang="en-GB" sz="1100" dirty="0">
                          <a:effectLst/>
                        </a:rPr>
                        <a:t>Health boards must honour commitments that have been made to reduce handover waits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11712522"/>
                  </a:ext>
                </a:extLst>
              </a:tr>
            </a:tbl>
          </a:graphicData>
        </a:graphic>
      </p:graphicFrame>
    </p:spTree>
    <p:extLst>
      <p:ext uri="{BB962C8B-B14F-4D97-AF65-F5344CB8AC3E}">
        <p14:creationId xmlns:p14="http://schemas.microsoft.com/office/powerpoint/2010/main" val="1210468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
            <a:ext cx="12192000" cy="1250066"/>
          </a:xfrm>
          <a:prstGeom prst="rect">
            <a:avLst/>
          </a:prstGeom>
          <a:solidFill>
            <a:srgbClr val="2C4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0" name="Rectangle 9"/>
          <p:cNvSpPr/>
          <p:nvPr/>
        </p:nvSpPr>
        <p:spPr>
          <a:xfrm>
            <a:off x="3029" y="1250066"/>
            <a:ext cx="12192000" cy="100173"/>
          </a:xfrm>
          <a:prstGeom prst="rect">
            <a:avLst/>
          </a:prstGeom>
          <a:solidFill>
            <a:srgbClr val="E60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grpSp>
        <p:nvGrpSpPr>
          <p:cNvPr id="2" name="Group 1"/>
          <p:cNvGrpSpPr/>
          <p:nvPr/>
        </p:nvGrpSpPr>
        <p:grpSpPr>
          <a:xfrm>
            <a:off x="8942030" y="489821"/>
            <a:ext cx="2626453" cy="660073"/>
            <a:chOff x="7087742" y="1777994"/>
            <a:chExt cx="2626453" cy="660073"/>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3569" y="1780666"/>
              <a:ext cx="655826" cy="655826"/>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87742" y="1777995"/>
              <a:ext cx="655826" cy="655826"/>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58369" y="1777994"/>
              <a:ext cx="655826" cy="655826"/>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99394" y="1779092"/>
              <a:ext cx="658975" cy="658975"/>
            </a:xfrm>
            <a:prstGeom prst="rect">
              <a:avLst/>
            </a:prstGeom>
          </p:spPr>
        </p:pic>
      </p:grpSp>
      <p:sp>
        <p:nvSpPr>
          <p:cNvPr id="3" name="TextBox 2"/>
          <p:cNvSpPr txBox="1"/>
          <p:nvPr/>
        </p:nvSpPr>
        <p:spPr>
          <a:xfrm>
            <a:off x="10912017" y="235140"/>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CREU</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IECHYD</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5" name="TextBox 14"/>
          <p:cNvSpPr txBox="1"/>
          <p:nvPr/>
        </p:nvSpPr>
        <p:spPr>
          <a:xfrm>
            <a:off x="10283436" y="229777"/>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GWELLA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GOFAL</a:t>
            </a:r>
          </a:p>
        </p:txBody>
      </p:sp>
      <p:sp>
        <p:nvSpPr>
          <p:cNvPr id="16" name="TextBox 15"/>
          <p:cNvSpPr txBox="1"/>
          <p:nvPr/>
        </p:nvSpPr>
        <p:spPr>
          <a:xfrm>
            <a:off x="9592149" y="224414"/>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YSBRYDOLI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POBL</a:t>
            </a:r>
          </a:p>
        </p:txBody>
      </p:sp>
      <p:sp>
        <p:nvSpPr>
          <p:cNvPr id="17" name="TextBox 16"/>
          <p:cNvSpPr txBox="1"/>
          <p:nvPr/>
        </p:nvSpPr>
        <p:spPr>
          <a:xfrm>
            <a:off x="8942030" y="178247"/>
            <a:ext cx="62858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CYNNAL EIN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DYFODOL</a:t>
            </a:r>
          </a:p>
        </p:txBody>
      </p:sp>
      <p:pic>
        <p:nvPicPr>
          <p:cNvPr id="1026" name="Picture 2" descr="11446454_CTM_ValuesAndBehaviours_Launch_EmailHeader_biling_600x150_REPRO_v01_ME-022 (00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761471" y="6329871"/>
            <a:ext cx="2101292" cy="528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 name="Group 17"/>
          <p:cNvGrpSpPr/>
          <p:nvPr/>
        </p:nvGrpSpPr>
        <p:grpSpPr>
          <a:xfrm>
            <a:off x="-2516051" y="80396"/>
            <a:ext cx="6481726" cy="1169671"/>
            <a:chOff x="-2229950" y="437388"/>
            <a:chExt cx="6481726" cy="1169671"/>
          </a:xfrm>
        </p:grpSpPr>
        <p:pic>
          <p:nvPicPr>
            <p:cNvPr id="20" name="Content Placeholder 5"/>
            <p:cNvPicPr>
              <a:picLocks noChangeAspect="1"/>
            </p:cNvPicPr>
            <p:nvPr/>
          </p:nvPicPr>
          <p:blipFill rotWithShape="1">
            <a:blip r:embed="rId8" cstate="print">
              <a:extLst>
                <a:ext uri="{28A0092B-C50C-407E-A947-70E740481C1C}">
                  <a14:useLocalDpi xmlns:a14="http://schemas.microsoft.com/office/drawing/2010/main" val="0"/>
                </a:ext>
              </a:extLst>
            </a:blip>
            <a:srcRect l="3116" t="5136" r="2764" b="3318"/>
            <a:stretch/>
          </p:blipFill>
          <p:spPr>
            <a:xfrm>
              <a:off x="1846648" y="437388"/>
              <a:ext cx="2405128" cy="1169671"/>
            </a:xfrm>
            <a:prstGeom prst="rect">
              <a:avLst/>
            </a:prstGeom>
          </p:spPr>
        </p:pic>
        <p:sp>
          <p:nvSpPr>
            <p:cNvPr id="21" name="Title 1"/>
            <p:cNvSpPr txBox="1">
              <a:spLocks/>
            </p:cNvSpPr>
            <p:nvPr/>
          </p:nvSpPr>
          <p:spPr>
            <a:xfrm>
              <a:off x="-2229950" y="698187"/>
              <a:ext cx="4024769" cy="648072"/>
            </a:xfrm>
            <a:prstGeom prst="rect">
              <a:avLst/>
            </a:prstGeom>
            <a:ln>
              <a:noFill/>
            </a:ln>
          </p:spPr>
          <p:txBody>
            <a:bodyPr vert="horz" lIns="0" tIns="0" rIns="0" bIns="0" rtlCol="0" anchor="t">
              <a:noAutofit/>
            </a:bodyPr>
            <a:lstStyle>
              <a:lvl1pPr algn="l" defTabSz="914400" rtl="0" eaLnBrk="1" latinLnBrk="0" hangingPunct="1">
                <a:spcBef>
                  <a:spcPct val="0"/>
                </a:spcBef>
                <a:buNone/>
                <a:defRPr sz="4500" kern="1200" spc="-150" baseline="0">
                  <a:solidFill>
                    <a:schemeClr val="bg1"/>
                  </a:solidFill>
                  <a:latin typeface="Verdana" panose="020B0604030504040204" pitchFamily="34" charset="0"/>
                  <a:ea typeface="Verdana" panose="020B0604030504040204" pitchFamily="34" charset="0"/>
                  <a:cs typeface="+mj-cs"/>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Hiechyd</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Dyfodol</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DATBLYGU CYMUNEDAU</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IACHACH GYDA’N GILYDD</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endParaRPr kumimoji="0" lang="en-GB" sz="8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p:txBody>
        </p:sp>
        <p:pic>
          <p:nvPicPr>
            <p:cNvPr id="22" name="Content Placeholder 5"/>
            <p:cNvPicPr>
              <a:picLocks noChangeAspect="1"/>
            </p:cNvPicPr>
            <p:nvPr/>
          </p:nvPicPr>
          <p:blipFill rotWithShape="1">
            <a:blip r:embed="rId9" cstate="print">
              <a:extLst>
                <a:ext uri="{28A0092B-C50C-407E-A947-70E740481C1C}">
                  <a14:useLocalDpi xmlns:a14="http://schemas.microsoft.com/office/drawing/2010/main" val="0"/>
                </a:ext>
              </a:extLst>
            </a:blip>
            <a:srcRect l="33167" t="11551" r="43447" b="76615"/>
            <a:stretch/>
          </p:blipFill>
          <p:spPr>
            <a:xfrm>
              <a:off x="1247770" y="525387"/>
              <a:ext cx="597601" cy="151201"/>
            </a:xfrm>
            <a:prstGeom prst="rect">
              <a:avLst/>
            </a:prstGeom>
          </p:spPr>
        </p:pic>
      </p:grpSp>
      <p:sp>
        <p:nvSpPr>
          <p:cNvPr id="23" name="Footer Placeholder 3"/>
          <p:cNvSpPr txBox="1">
            <a:spLocks/>
          </p:cNvSpPr>
          <p:nvPr/>
        </p:nvSpPr>
        <p:spPr>
          <a:xfrm>
            <a:off x="836598" y="5092784"/>
            <a:ext cx="10704000" cy="1096069"/>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Arial"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E60E65"/>
              </a:solidFill>
              <a:effectLst/>
              <a:uLnTx/>
              <a:uFillTx/>
              <a:latin typeface="Arial" pitchFamily="34" charset="0"/>
              <a:ea typeface="+mn-ea"/>
              <a:cs typeface="+mn-cs"/>
            </a:endParaRPr>
          </a:p>
        </p:txBody>
      </p:sp>
      <p:sp>
        <p:nvSpPr>
          <p:cNvPr id="37" name="Title 1"/>
          <p:cNvSpPr txBox="1">
            <a:spLocks/>
          </p:cNvSpPr>
          <p:nvPr/>
        </p:nvSpPr>
        <p:spPr>
          <a:xfrm>
            <a:off x="3893769" y="224414"/>
            <a:ext cx="4985555" cy="873622"/>
          </a:xfrm>
          <a:prstGeom prst="rect">
            <a:avLst/>
          </a:prstGeom>
        </p:spPr>
        <p:txBody>
          <a:bodyPr vert="horz" lIns="0" tIns="0" rIns="0" bIns="0" rtlCol="0" anchor="t" anchorCtr="0">
            <a:normAutofit fontScale="92500" lnSpcReduction="20000"/>
          </a:bodyPr>
          <a:lstStyle>
            <a:lvl1pPr algn="l" defTabSz="914400" rtl="0" eaLnBrk="1" latinLnBrk="0" hangingPunct="1">
              <a:spcBef>
                <a:spcPct val="0"/>
              </a:spcBef>
              <a:buNone/>
              <a:defRPr sz="3600" kern="1200" spc="-150" baseline="0">
                <a:solidFill>
                  <a:srgbClr val="2C4295"/>
                </a:solidFill>
                <a:latin typeface="Verdana" panose="020B0604030504040204" pitchFamily="34" charset="0"/>
                <a:ea typeface="Verdana" panose="020B0604030504040204" pitchFamily="34" charset="0"/>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3600" b="1" i="0" u="none" strike="noStrike" kern="1200" cap="none" spc="-150" normalizeH="0" baseline="0" noProof="0" dirty="0">
                <a:ln>
                  <a:noFill/>
                </a:ln>
                <a:solidFill>
                  <a:schemeClr val="bg1"/>
                </a:solidFill>
                <a:effectLst/>
                <a:uLnTx/>
                <a:uFillTx/>
                <a:latin typeface="Verdana"/>
                <a:ea typeface="Verdana"/>
                <a:cs typeface="+mj-cs"/>
              </a:rPr>
              <a:t>Urgent &amp;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3600" b="1" i="0" u="none" strike="noStrike" kern="1200" cap="none" spc="-150" normalizeH="0" baseline="0" noProof="0" dirty="0">
                <a:ln>
                  <a:noFill/>
                </a:ln>
                <a:solidFill>
                  <a:schemeClr val="bg1"/>
                </a:solidFill>
                <a:effectLst/>
                <a:uLnTx/>
                <a:uFillTx/>
                <a:latin typeface="Verdana"/>
                <a:ea typeface="Verdana"/>
                <a:cs typeface="+mj-cs"/>
              </a:rPr>
              <a:t>Emergency Care</a:t>
            </a:r>
            <a:endParaRPr kumimoji="0" lang="en-GB" sz="3600" b="0" i="0" u="none" strike="noStrike" kern="1200" cap="none" spc="-150" normalizeH="0" baseline="0" noProof="0" dirty="0">
              <a:ln>
                <a:noFill/>
              </a:ln>
              <a:solidFill>
                <a:schemeClr val="bg1"/>
              </a:solidFill>
              <a:effectLst/>
              <a:uLnTx/>
              <a:uFillTx/>
              <a:cs typeface="+mj-cs"/>
            </a:endParaRPr>
          </a:p>
        </p:txBody>
      </p:sp>
      <p:sp>
        <p:nvSpPr>
          <p:cNvPr id="25" name="Footer Placeholder 5">
            <a:extLst>
              <a:ext uri="{FF2B5EF4-FFF2-40B4-BE49-F238E27FC236}">
                <a16:creationId xmlns:a16="http://schemas.microsoft.com/office/drawing/2014/main" id="{02324A5A-29C2-4E84-9680-6ED3CD4CDF81}"/>
              </a:ext>
            </a:extLst>
          </p:cNvPr>
          <p:cNvSpPr txBox="1">
            <a:spLocks/>
          </p:cNvSpPr>
          <p:nvPr/>
        </p:nvSpPr>
        <p:spPr>
          <a:xfrm>
            <a:off x="836598" y="6309320"/>
            <a:ext cx="3924873"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solidFill>
                  <a:prstClr val="white"/>
                </a:solidFill>
              </a:rPr>
              <a:t>IMTP</a:t>
            </a:r>
            <a:endParaRPr lang="en-US" dirty="0">
              <a:solidFill>
                <a:prstClr val="white"/>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solidFill>
                  <a:prstClr val="white"/>
                </a:solidFill>
              </a:rPr>
              <a:t>May </a:t>
            </a:r>
            <a:r>
              <a:rPr lang="en-US" dirty="0">
                <a:solidFill>
                  <a:prstClr val="white"/>
                </a:solidFill>
              </a:rPr>
              <a:t>2023</a:t>
            </a:r>
            <a:endParaRPr kumimoji="0" lang="en-US" sz="1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graphicFrame>
        <p:nvGraphicFramePr>
          <p:cNvPr id="26" name="Content Placeholder 3"/>
          <p:cNvGraphicFramePr>
            <a:graphicFrameLocks noGrp="1"/>
          </p:cNvGraphicFramePr>
          <p:nvPr>
            <p:ph idx="1"/>
            <p:extLst>
              <p:ext uri="{D42A27DB-BD31-4B8C-83A1-F6EECF244321}">
                <p14:modId xmlns:p14="http://schemas.microsoft.com/office/powerpoint/2010/main" val="1245602966"/>
              </p:ext>
            </p:extLst>
          </p:nvPr>
        </p:nvGraphicFramePr>
        <p:xfrm>
          <a:off x="460654" y="1856712"/>
          <a:ext cx="10702925" cy="3536950"/>
        </p:xfrm>
        <a:graphic>
          <a:graphicData uri="http://schemas.openxmlformats.org/drawingml/2006/chart">
            <c:chart xmlns:c="http://schemas.openxmlformats.org/drawingml/2006/chart" xmlns:r="http://schemas.openxmlformats.org/officeDocument/2006/relationships" r:id="rId10"/>
          </a:graphicData>
        </a:graphic>
      </p:graphicFrame>
    </p:spTree>
    <p:extLst>
      <p:ext uri="{BB962C8B-B14F-4D97-AF65-F5344CB8AC3E}">
        <p14:creationId xmlns:p14="http://schemas.microsoft.com/office/powerpoint/2010/main" val="5656051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
            <a:ext cx="12192000" cy="1250066"/>
          </a:xfrm>
          <a:prstGeom prst="rect">
            <a:avLst/>
          </a:prstGeom>
          <a:solidFill>
            <a:srgbClr val="2C4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0" name="Rectangle 9"/>
          <p:cNvSpPr/>
          <p:nvPr/>
        </p:nvSpPr>
        <p:spPr>
          <a:xfrm>
            <a:off x="3029" y="1250066"/>
            <a:ext cx="12192000" cy="100173"/>
          </a:xfrm>
          <a:prstGeom prst="rect">
            <a:avLst/>
          </a:prstGeom>
          <a:solidFill>
            <a:srgbClr val="E60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grpSp>
        <p:nvGrpSpPr>
          <p:cNvPr id="2" name="Group 1"/>
          <p:cNvGrpSpPr/>
          <p:nvPr/>
        </p:nvGrpSpPr>
        <p:grpSpPr>
          <a:xfrm>
            <a:off x="8942030" y="489821"/>
            <a:ext cx="2626453" cy="660073"/>
            <a:chOff x="7087742" y="1777994"/>
            <a:chExt cx="2626453" cy="660073"/>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3569" y="1780666"/>
              <a:ext cx="655826" cy="655826"/>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87742" y="1777995"/>
              <a:ext cx="655826" cy="655826"/>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58369" y="1777994"/>
              <a:ext cx="655826" cy="655826"/>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99394" y="1779092"/>
              <a:ext cx="658975" cy="658975"/>
            </a:xfrm>
            <a:prstGeom prst="rect">
              <a:avLst/>
            </a:prstGeom>
          </p:spPr>
        </p:pic>
      </p:grpSp>
      <p:sp>
        <p:nvSpPr>
          <p:cNvPr id="3" name="TextBox 2"/>
          <p:cNvSpPr txBox="1"/>
          <p:nvPr/>
        </p:nvSpPr>
        <p:spPr>
          <a:xfrm>
            <a:off x="10912017" y="235140"/>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CREU</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IECHYD</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5" name="TextBox 14"/>
          <p:cNvSpPr txBox="1"/>
          <p:nvPr/>
        </p:nvSpPr>
        <p:spPr>
          <a:xfrm>
            <a:off x="10283436" y="229777"/>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GWELLA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GOFAL</a:t>
            </a:r>
          </a:p>
        </p:txBody>
      </p:sp>
      <p:sp>
        <p:nvSpPr>
          <p:cNvPr id="16" name="TextBox 15"/>
          <p:cNvSpPr txBox="1"/>
          <p:nvPr/>
        </p:nvSpPr>
        <p:spPr>
          <a:xfrm>
            <a:off x="9592149" y="224414"/>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YSBRYDOLI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POBL</a:t>
            </a:r>
          </a:p>
        </p:txBody>
      </p:sp>
      <p:sp>
        <p:nvSpPr>
          <p:cNvPr id="17" name="TextBox 16"/>
          <p:cNvSpPr txBox="1"/>
          <p:nvPr/>
        </p:nvSpPr>
        <p:spPr>
          <a:xfrm>
            <a:off x="8942030" y="178247"/>
            <a:ext cx="62858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CYNNAL EIN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DYFODOL</a:t>
            </a:r>
          </a:p>
        </p:txBody>
      </p:sp>
      <p:pic>
        <p:nvPicPr>
          <p:cNvPr id="1026" name="Picture 2" descr="11446454_CTM_ValuesAndBehaviours_Launch_EmailHeader_biling_600x150_REPRO_v01_ME-022 (00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761471" y="6329871"/>
            <a:ext cx="2101292" cy="528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 name="Group 17"/>
          <p:cNvGrpSpPr/>
          <p:nvPr/>
        </p:nvGrpSpPr>
        <p:grpSpPr>
          <a:xfrm>
            <a:off x="-2516051" y="80396"/>
            <a:ext cx="6481726" cy="1169671"/>
            <a:chOff x="-2229950" y="437388"/>
            <a:chExt cx="6481726" cy="1169671"/>
          </a:xfrm>
        </p:grpSpPr>
        <p:pic>
          <p:nvPicPr>
            <p:cNvPr id="20" name="Content Placeholder 5"/>
            <p:cNvPicPr>
              <a:picLocks noChangeAspect="1"/>
            </p:cNvPicPr>
            <p:nvPr/>
          </p:nvPicPr>
          <p:blipFill rotWithShape="1">
            <a:blip r:embed="rId8" cstate="print">
              <a:extLst>
                <a:ext uri="{28A0092B-C50C-407E-A947-70E740481C1C}">
                  <a14:useLocalDpi xmlns:a14="http://schemas.microsoft.com/office/drawing/2010/main" val="0"/>
                </a:ext>
              </a:extLst>
            </a:blip>
            <a:srcRect l="3116" t="5136" r="2764" b="3318"/>
            <a:stretch/>
          </p:blipFill>
          <p:spPr>
            <a:xfrm>
              <a:off x="1846648" y="437388"/>
              <a:ext cx="2405128" cy="1169671"/>
            </a:xfrm>
            <a:prstGeom prst="rect">
              <a:avLst/>
            </a:prstGeom>
          </p:spPr>
        </p:pic>
        <p:sp>
          <p:nvSpPr>
            <p:cNvPr id="21" name="Title 1"/>
            <p:cNvSpPr txBox="1">
              <a:spLocks/>
            </p:cNvSpPr>
            <p:nvPr/>
          </p:nvSpPr>
          <p:spPr>
            <a:xfrm>
              <a:off x="-2229950" y="698187"/>
              <a:ext cx="4024769" cy="648072"/>
            </a:xfrm>
            <a:prstGeom prst="rect">
              <a:avLst/>
            </a:prstGeom>
            <a:ln>
              <a:noFill/>
            </a:ln>
          </p:spPr>
          <p:txBody>
            <a:bodyPr vert="horz" lIns="0" tIns="0" rIns="0" bIns="0" rtlCol="0" anchor="t">
              <a:noAutofit/>
            </a:bodyPr>
            <a:lstStyle>
              <a:lvl1pPr algn="l" defTabSz="914400" rtl="0" eaLnBrk="1" latinLnBrk="0" hangingPunct="1">
                <a:spcBef>
                  <a:spcPct val="0"/>
                </a:spcBef>
                <a:buNone/>
                <a:defRPr sz="4500" kern="1200" spc="-150" baseline="0">
                  <a:solidFill>
                    <a:schemeClr val="bg1"/>
                  </a:solidFill>
                  <a:latin typeface="Verdana" panose="020B0604030504040204" pitchFamily="34" charset="0"/>
                  <a:ea typeface="Verdana" panose="020B0604030504040204" pitchFamily="34" charset="0"/>
                  <a:cs typeface="+mj-cs"/>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Hiechyd</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Dyfodol</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DATBLYGU CYMUNEDAU</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IACHACH GYDA’N GILYDD</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endParaRPr kumimoji="0" lang="en-GB" sz="8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p:txBody>
        </p:sp>
        <p:pic>
          <p:nvPicPr>
            <p:cNvPr id="22" name="Content Placeholder 5"/>
            <p:cNvPicPr>
              <a:picLocks noChangeAspect="1"/>
            </p:cNvPicPr>
            <p:nvPr/>
          </p:nvPicPr>
          <p:blipFill rotWithShape="1">
            <a:blip r:embed="rId9" cstate="print">
              <a:extLst>
                <a:ext uri="{28A0092B-C50C-407E-A947-70E740481C1C}">
                  <a14:useLocalDpi xmlns:a14="http://schemas.microsoft.com/office/drawing/2010/main" val="0"/>
                </a:ext>
              </a:extLst>
            </a:blip>
            <a:srcRect l="33167" t="11551" r="43447" b="76615"/>
            <a:stretch/>
          </p:blipFill>
          <p:spPr>
            <a:xfrm>
              <a:off x="1247770" y="525387"/>
              <a:ext cx="597601" cy="151201"/>
            </a:xfrm>
            <a:prstGeom prst="rect">
              <a:avLst/>
            </a:prstGeom>
          </p:spPr>
        </p:pic>
      </p:grpSp>
      <p:sp>
        <p:nvSpPr>
          <p:cNvPr id="23" name="Footer Placeholder 3"/>
          <p:cNvSpPr txBox="1">
            <a:spLocks/>
          </p:cNvSpPr>
          <p:nvPr/>
        </p:nvSpPr>
        <p:spPr>
          <a:xfrm>
            <a:off x="836598" y="5092784"/>
            <a:ext cx="10704000" cy="1096069"/>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Arial"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E60E65"/>
              </a:solidFill>
              <a:effectLst/>
              <a:uLnTx/>
              <a:uFillTx/>
              <a:latin typeface="Arial" pitchFamily="34" charset="0"/>
              <a:ea typeface="+mn-ea"/>
              <a:cs typeface="+mn-cs"/>
            </a:endParaRPr>
          </a:p>
        </p:txBody>
      </p:sp>
      <p:sp>
        <p:nvSpPr>
          <p:cNvPr id="37" name="Title 1"/>
          <p:cNvSpPr txBox="1">
            <a:spLocks/>
          </p:cNvSpPr>
          <p:nvPr/>
        </p:nvSpPr>
        <p:spPr>
          <a:xfrm>
            <a:off x="3893769" y="224414"/>
            <a:ext cx="4985555" cy="873622"/>
          </a:xfrm>
          <a:prstGeom prst="rect">
            <a:avLst/>
          </a:prstGeom>
        </p:spPr>
        <p:txBody>
          <a:bodyPr vert="horz" lIns="0" tIns="0" rIns="0" bIns="0" rtlCol="0" anchor="t" anchorCtr="0">
            <a:normAutofit fontScale="92500" lnSpcReduction="20000"/>
          </a:bodyPr>
          <a:lstStyle>
            <a:lvl1pPr algn="l" defTabSz="914400" rtl="0" eaLnBrk="1" latinLnBrk="0" hangingPunct="1">
              <a:spcBef>
                <a:spcPct val="0"/>
              </a:spcBef>
              <a:buNone/>
              <a:defRPr sz="3600" kern="1200" spc="-150" baseline="0">
                <a:solidFill>
                  <a:srgbClr val="2C4295"/>
                </a:solidFill>
                <a:latin typeface="Verdana" panose="020B0604030504040204" pitchFamily="34" charset="0"/>
                <a:ea typeface="Verdana" panose="020B0604030504040204" pitchFamily="34" charset="0"/>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3600" b="1" i="0" u="none" strike="noStrike" kern="1200" cap="none" spc="-150" normalizeH="0" baseline="0" noProof="0" dirty="0">
                <a:ln>
                  <a:noFill/>
                </a:ln>
                <a:solidFill>
                  <a:schemeClr val="bg1"/>
                </a:solidFill>
                <a:effectLst/>
                <a:uLnTx/>
                <a:uFillTx/>
                <a:latin typeface="Verdana"/>
                <a:ea typeface="Verdana"/>
                <a:cs typeface="+mj-cs"/>
              </a:rPr>
              <a:t>Urgent &amp;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3600" b="1" i="0" u="none" strike="noStrike" kern="1200" cap="none" spc="-150" normalizeH="0" baseline="0" noProof="0" dirty="0">
                <a:ln>
                  <a:noFill/>
                </a:ln>
                <a:solidFill>
                  <a:schemeClr val="bg1"/>
                </a:solidFill>
                <a:effectLst/>
                <a:uLnTx/>
                <a:uFillTx/>
                <a:latin typeface="Verdana"/>
                <a:ea typeface="Verdana"/>
                <a:cs typeface="+mj-cs"/>
              </a:rPr>
              <a:t>Emergency Care</a:t>
            </a:r>
            <a:endParaRPr kumimoji="0" lang="en-GB" sz="3600" b="0" i="0" u="none" strike="noStrike" kern="1200" cap="none" spc="-150" normalizeH="0" baseline="0" noProof="0" dirty="0">
              <a:ln>
                <a:noFill/>
              </a:ln>
              <a:solidFill>
                <a:schemeClr val="bg1"/>
              </a:solidFill>
              <a:effectLst/>
              <a:uLnTx/>
              <a:uFillTx/>
              <a:cs typeface="+mj-cs"/>
            </a:endParaRPr>
          </a:p>
        </p:txBody>
      </p:sp>
      <p:sp>
        <p:nvSpPr>
          <p:cNvPr id="25" name="Footer Placeholder 5">
            <a:extLst>
              <a:ext uri="{FF2B5EF4-FFF2-40B4-BE49-F238E27FC236}">
                <a16:creationId xmlns:a16="http://schemas.microsoft.com/office/drawing/2014/main" id="{02324A5A-29C2-4E84-9680-6ED3CD4CDF81}"/>
              </a:ext>
            </a:extLst>
          </p:cNvPr>
          <p:cNvSpPr txBox="1">
            <a:spLocks/>
          </p:cNvSpPr>
          <p:nvPr/>
        </p:nvSpPr>
        <p:spPr>
          <a:xfrm>
            <a:off x="836598" y="6309320"/>
            <a:ext cx="3924873"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solidFill>
                  <a:prstClr val="white"/>
                </a:solidFill>
              </a:rPr>
              <a:t>IMTP</a:t>
            </a:r>
            <a:endParaRPr lang="en-US" dirty="0">
              <a:solidFill>
                <a:prstClr val="white"/>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solidFill>
                  <a:prstClr val="white"/>
                </a:solidFill>
              </a:rPr>
              <a:t>May </a:t>
            </a:r>
            <a:r>
              <a:rPr lang="en-US" dirty="0">
                <a:solidFill>
                  <a:prstClr val="white"/>
                </a:solidFill>
              </a:rPr>
              <a:t>2023</a:t>
            </a:r>
            <a:endParaRPr kumimoji="0" lang="en-US" sz="1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pic>
        <p:nvPicPr>
          <p:cNvPr id="6" name="Content Placeholder 5"/>
          <p:cNvPicPr>
            <a:picLocks noGrp="1" noChangeAspect="1"/>
          </p:cNvPicPr>
          <p:nvPr>
            <p:ph idx="1"/>
          </p:nvPr>
        </p:nvPicPr>
        <p:blipFill>
          <a:blip r:embed="rId10"/>
          <a:stretch>
            <a:fillRect/>
          </a:stretch>
        </p:blipFill>
        <p:spPr>
          <a:xfrm>
            <a:off x="1196457" y="1479550"/>
            <a:ext cx="8540199" cy="3536950"/>
          </a:xfrm>
          <a:prstGeom prst="rect">
            <a:avLst/>
          </a:prstGeom>
        </p:spPr>
      </p:pic>
    </p:spTree>
    <p:extLst>
      <p:ext uri="{BB962C8B-B14F-4D97-AF65-F5344CB8AC3E}">
        <p14:creationId xmlns:p14="http://schemas.microsoft.com/office/powerpoint/2010/main" val="36996409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
            <a:ext cx="12192000" cy="1250066"/>
          </a:xfrm>
          <a:prstGeom prst="rect">
            <a:avLst/>
          </a:prstGeom>
          <a:solidFill>
            <a:srgbClr val="2C4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0" name="Rectangle 9"/>
          <p:cNvSpPr/>
          <p:nvPr/>
        </p:nvSpPr>
        <p:spPr>
          <a:xfrm>
            <a:off x="3029" y="1250066"/>
            <a:ext cx="12192000" cy="100173"/>
          </a:xfrm>
          <a:prstGeom prst="rect">
            <a:avLst/>
          </a:prstGeom>
          <a:solidFill>
            <a:srgbClr val="E60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grpSp>
        <p:nvGrpSpPr>
          <p:cNvPr id="2" name="Group 1"/>
          <p:cNvGrpSpPr/>
          <p:nvPr/>
        </p:nvGrpSpPr>
        <p:grpSpPr>
          <a:xfrm>
            <a:off x="8942030" y="489821"/>
            <a:ext cx="2626453" cy="660073"/>
            <a:chOff x="7087742" y="1777994"/>
            <a:chExt cx="2626453" cy="660073"/>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3569" y="1780666"/>
              <a:ext cx="655826" cy="655826"/>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87742" y="1777995"/>
              <a:ext cx="655826" cy="655826"/>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58369" y="1777994"/>
              <a:ext cx="655826" cy="655826"/>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99394" y="1779092"/>
              <a:ext cx="658975" cy="658975"/>
            </a:xfrm>
            <a:prstGeom prst="rect">
              <a:avLst/>
            </a:prstGeom>
          </p:spPr>
        </p:pic>
      </p:grpSp>
      <p:sp>
        <p:nvSpPr>
          <p:cNvPr id="3" name="TextBox 2"/>
          <p:cNvSpPr txBox="1"/>
          <p:nvPr/>
        </p:nvSpPr>
        <p:spPr>
          <a:xfrm>
            <a:off x="10912017" y="235140"/>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CREU</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IECHYD</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5" name="TextBox 14"/>
          <p:cNvSpPr txBox="1"/>
          <p:nvPr/>
        </p:nvSpPr>
        <p:spPr>
          <a:xfrm>
            <a:off x="10283436" y="229777"/>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GWELLA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GOFAL</a:t>
            </a:r>
          </a:p>
        </p:txBody>
      </p:sp>
      <p:sp>
        <p:nvSpPr>
          <p:cNvPr id="16" name="TextBox 15"/>
          <p:cNvSpPr txBox="1"/>
          <p:nvPr/>
        </p:nvSpPr>
        <p:spPr>
          <a:xfrm>
            <a:off x="9592149" y="224414"/>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YSBRYDOLI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POBL</a:t>
            </a:r>
          </a:p>
        </p:txBody>
      </p:sp>
      <p:sp>
        <p:nvSpPr>
          <p:cNvPr id="17" name="TextBox 16"/>
          <p:cNvSpPr txBox="1"/>
          <p:nvPr/>
        </p:nvSpPr>
        <p:spPr>
          <a:xfrm>
            <a:off x="8942030" y="178247"/>
            <a:ext cx="62858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CYNNAL EIN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DYFODOL</a:t>
            </a:r>
          </a:p>
        </p:txBody>
      </p:sp>
      <p:pic>
        <p:nvPicPr>
          <p:cNvPr id="1026" name="Picture 2" descr="11446454_CTM_ValuesAndBehaviours_Launch_EmailHeader_biling_600x150_REPRO_v01_ME-022 (00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761471" y="6329871"/>
            <a:ext cx="2101292" cy="528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 name="Group 17"/>
          <p:cNvGrpSpPr/>
          <p:nvPr/>
        </p:nvGrpSpPr>
        <p:grpSpPr>
          <a:xfrm>
            <a:off x="-2516051" y="80396"/>
            <a:ext cx="6481726" cy="1169671"/>
            <a:chOff x="-2229950" y="437388"/>
            <a:chExt cx="6481726" cy="1169671"/>
          </a:xfrm>
        </p:grpSpPr>
        <p:pic>
          <p:nvPicPr>
            <p:cNvPr id="20" name="Content Placeholder 5"/>
            <p:cNvPicPr>
              <a:picLocks noChangeAspect="1"/>
            </p:cNvPicPr>
            <p:nvPr/>
          </p:nvPicPr>
          <p:blipFill rotWithShape="1">
            <a:blip r:embed="rId8" cstate="print">
              <a:extLst>
                <a:ext uri="{28A0092B-C50C-407E-A947-70E740481C1C}">
                  <a14:useLocalDpi xmlns:a14="http://schemas.microsoft.com/office/drawing/2010/main" val="0"/>
                </a:ext>
              </a:extLst>
            </a:blip>
            <a:srcRect l="3116" t="5136" r="2764" b="3318"/>
            <a:stretch/>
          </p:blipFill>
          <p:spPr>
            <a:xfrm>
              <a:off x="1846648" y="437388"/>
              <a:ext cx="2405128" cy="1169671"/>
            </a:xfrm>
            <a:prstGeom prst="rect">
              <a:avLst/>
            </a:prstGeom>
          </p:spPr>
        </p:pic>
        <p:sp>
          <p:nvSpPr>
            <p:cNvPr id="21" name="Title 1"/>
            <p:cNvSpPr txBox="1">
              <a:spLocks/>
            </p:cNvSpPr>
            <p:nvPr/>
          </p:nvSpPr>
          <p:spPr>
            <a:xfrm>
              <a:off x="-2229950" y="698187"/>
              <a:ext cx="4024769" cy="648072"/>
            </a:xfrm>
            <a:prstGeom prst="rect">
              <a:avLst/>
            </a:prstGeom>
            <a:ln>
              <a:noFill/>
            </a:ln>
          </p:spPr>
          <p:txBody>
            <a:bodyPr vert="horz" lIns="0" tIns="0" rIns="0" bIns="0" rtlCol="0" anchor="t">
              <a:noAutofit/>
            </a:bodyPr>
            <a:lstStyle>
              <a:lvl1pPr algn="l" defTabSz="914400" rtl="0" eaLnBrk="1" latinLnBrk="0" hangingPunct="1">
                <a:spcBef>
                  <a:spcPct val="0"/>
                </a:spcBef>
                <a:buNone/>
                <a:defRPr sz="4500" kern="1200" spc="-150" baseline="0">
                  <a:solidFill>
                    <a:schemeClr val="bg1"/>
                  </a:solidFill>
                  <a:latin typeface="Verdana" panose="020B0604030504040204" pitchFamily="34" charset="0"/>
                  <a:ea typeface="Verdana" panose="020B0604030504040204" pitchFamily="34" charset="0"/>
                  <a:cs typeface="+mj-cs"/>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Hiechyd</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Dyfodol</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DATBLYGU CYMUNEDAU</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IACHACH GYDA’N GILYDD</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endParaRPr kumimoji="0" lang="en-GB" sz="8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p:txBody>
        </p:sp>
        <p:pic>
          <p:nvPicPr>
            <p:cNvPr id="22" name="Content Placeholder 5"/>
            <p:cNvPicPr>
              <a:picLocks noChangeAspect="1"/>
            </p:cNvPicPr>
            <p:nvPr/>
          </p:nvPicPr>
          <p:blipFill rotWithShape="1">
            <a:blip r:embed="rId9" cstate="print">
              <a:extLst>
                <a:ext uri="{28A0092B-C50C-407E-A947-70E740481C1C}">
                  <a14:useLocalDpi xmlns:a14="http://schemas.microsoft.com/office/drawing/2010/main" val="0"/>
                </a:ext>
              </a:extLst>
            </a:blip>
            <a:srcRect l="33167" t="11551" r="43447" b="76615"/>
            <a:stretch/>
          </p:blipFill>
          <p:spPr>
            <a:xfrm>
              <a:off x="1247770" y="525387"/>
              <a:ext cx="597601" cy="151201"/>
            </a:xfrm>
            <a:prstGeom prst="rect">
              <a:avLst/>
            </a:prstGeom>
          </p:spPr>
        </p:pic>
      </p:grpSp>
      <p:sp>
        <p:nvSpPr>
          <p:cNvPr id="23" name="Footer Placeholder 3"/>
          <p:cNvSpPr txBox="1">
            <a:spLocks/>
          </p:cNvSpPr>
          <p:nvPr/>
        </p:nvSpPr>
        <p:spPr>
          <a:xfrm>
            <a:off x="836598" y="5092784"/>
            <a:ext cx="10704000" cy="1096069"/>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Arial"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E60E65"/>
              </a:solidFill>
              <a:effectLst/>
              <a:uLnTx/>
              <a:uFillTx/>
              <a:latin typeface="Arial" pitchFamily="34" charset="0"/>
              <a:ea typeface="+mn-ea"/>
              <a:cs typeface="+mn-cs"/>
            </a:endParaRPr>
          </a:p>
        </p:txBody>
      </p:sp>
      <p:sp>
        <p:nvSpPr>
          <p:cNvPr id="37" name="Title 1"/>
          <p:cNvSpPr txBox="1">
            <a:spLocks/>
          </p:cNvSpPr>
          <p:nvPr/>
        </p:nvSpPr>
        <p:spPr>
          <a:xfrm>
            <a:off x="3763883" y="352752"/>
            <a:ext cx="4985555" cy="684128"/>
          </a:xfrm>
          <a:prstGeom prst="rect">
            <a:avLst/>
          </a:prstGeom>
        </p:spPr>
        <p:txBody>
          <a:bodyPr vert="horz" lIns="0" tIns="0" rIns="0" bIns="0" rtlCol="0" anchor="t" anchorCtr="0">
            <a:normAutofit/>
          </a:bodyPr>
          <a:lstStyle>
            <a:lvl1pPr algn="l" defTabSz="914400" rtl="0" eaLnBrk="1" latinLnBrk="0" hangingPunct="1">
              <a:spcBef>
                <a:spcPct val="0"/>
              </a:spcBef>
              <a:buNone/>
              <a:defRPr sz="3600" kern="1200" spc="-150" baseline="0">
                <a:solidFill>
                  <a:srgbClr val="2C4295"/>
                </a:solidFill>
                <a:latin typeface="Verdana" panose="020B0604030504040204" pitchFamily="34" charset="0"/>
                <a:ea typeface="Verdana" panose="020B0604030504040204" pitchFamily="34" charset="0"/>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3600" b="1" i="0" u="none" strike="noStrike" kern="1200" cap="none" spc="-150" normalizeH="0" baseline="0" noProof="0" dirty="0">
                <a:ln>
                  <a:noFill/>
                </a:ln>
                <a:solidFill>
                  <a:schemeClr val="bg1"/>
                </a:solidFill>
                <a:effectLst/>
                <a:uLnTx/>
                <a:uFillTx/>
                <a:latin typeface="Verdana"/>
                <a:ea typeface="Verdana"/>
                <a:cs typeface="+mj-cs"/>
              </a:rPr>
              <a:t>Planned Care</a:t>
            </a:r>
            <a:endParaRPr kumimoji="0" lang="en-GB" sz="3600" b="0" i="0" u="none" strike="noStrike" kern="1200" cap="none" spc="-150" normalizeH="0" baseline="0" noProof="0" dirty="0">
              <a:ln>
                <a:noFill/>
              </a:ln>
              <a:solidFill>
                <a:schemeClr val="bg1"/>
              </a:solidFill>
              <a:effectLst/>
              <a:uLnTx/>
              <a:uFillTx/>
              <a:cs typeface="+mj-cs"/>
            </a:endParaRPr>
          </a:p>
        </p:txBody>
      </p:sp>
      <p:sp>
        <p:nvSpPr>
          <p:cNvPr id="24" name="Content Placeholder 6"/>
          <p:cNvSpPr>
            <a:spLocks noGrp="1"/>
          </p:cNvSpPr>
          <p:nvPr>
            <p:ph idx="1"/>
          </p:nvPr>
        </p:nvSpPr>
        <p:spPr>
          <a:xfrm>
            <a:off x="744000" y="1457222"/>
            <a:ext cx="10704000" cy="4695235"/>
          </a:xfrm>
        </p:spPr>
        <p:txBody>
          <a:bodyPr>
            <a:normAutofit/>
          </a:bodyPr>
          <a:lstStyle/>
          <a:p>
            <a:endParaRPr lang="en-GB" sz="18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p:txBody>
      </p:sp>
      <p:sp>
        <p:nvSpPr>
          <p:cNvPr id="27" name="Footer Placeholder 5">
            <a:extLst>
              <a:ext uri="{FF2B5EF4-FFF2-40B4-BE49-F238E27FC236}">
                <a16:creationId xmlns:a16="http://schemas.microsoft.com/office/drawing/2014/main" id="{83F8DF6D-FA82-4CA3-B914-8BCCEF3175D5}"/>
              </a:ext>
            </a:extLst>
          </p:cNvPr>
          <p:cNvSpPr txBox="1">
            <a:spLocks/>
          </p:cNvSpPr>
          <p:nvPr/>
        </p:nvSpPr>
        <p:spPr>
          <a:xfrm>
            <a:off x="836598" y="6309320"/>
            <a:ext cx="3924873"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solidFill>
                  <a:prstClr val="white"/>
                </a:solidFill>
              </a:rPr>
              <a:t>IMTP</a:t>
            </a:r>
            <a:endParaRPr lang="en-US" dirty="0">
              <a:solidFill>
                <a:prstClr val="white"/>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solidFill>
                  <a:prstClr val="white"/>
                </a:solidFill>
              </a:rPr>
              <a:t>May </a:t>
            </a:r>
            <a:r>
              <a:rPr lang="en-US" dirty="0">
                <a:solidFill>
                  <a:prstClr val="white"/>
                </a:solidFill>
              </a:rPr>
              <a:t>2023</a:t>
            </a:r>
            <a:endParaRPr kumimoji="0" lang="en-US" sz="1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
        <p:nvSpPr>
          <p:cNvPr id="28" name="Rectangle 27">
            <a:extLst>
              <a:ext uri="{FF2B5EF4-FFF2-40B4-BE49-F238E27FC236}">
                <a16:creationId xmlns:a16="http://schemas.microsoft.com/office/drawing/2014/main" id="{29821027-AD2A-4700-AE5D-4D48DD7D99F7}"/>
              </a:ext>
            </a:extLst>
          </p:cNvPr>
          <p:cNvSpPr/>
          <p:nvPr/>
        </p:nvSpPr>
        <p:spPr>
          <a:xfrm>
            <a:off x="0" y="1426959"/>
            <a:ext cx="4325223" cy="461665"/>
          </a:xfrm>
          <a:prstGeom prst="rect">
            <a:avLst/>
          </a:prstGeom>
          <a:solidFill>
            <a:srgbClr val="2C4295"/>
          </a:solidFill>
          <a:ln>
            <a:solidFill>
              <a:srgbClr val="002060"/>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b="1" dirty="0">
                <a:solidFill>
                  <a:prstClr val="white"/>
                </a:solidFill>
                <a:latin typeface="Verdana" panose="020B0604030504040204" pitchFamily="34" charset="0"/>
                <a:ea typeface="Verdana" panose="020B0604030504040204" pitchFamily="34" charset="0"/>
              </a:rPr>
              <a:t>Ministerial Expectations</a:t>
            </a:r>
            <a:endParaRPr kumimoji="0" lang="en-GB" sz="24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graphicFrame>
        <p:nvGraphicFramePr>
          <p:cNvPr id="29" name="Table 28">
            <a:extLst>
              <a:ext uri="{FF2B5EF4-FFF2-40B4-BE49-F238E27FC236}">
                <a16:creationId xmlns:a16="http://schemas.microsoft.com/office/drawing/2014/main" id="{30DB2170-7770-400B-809C-BB15D1FD787B}"/>
              </a:ext>
            </a:extLst>
          </p:cNvPr>
          <p:cNvGraphicFramePr>
            <a:graphicFrameLocks noGrp="1"/>
          </p:cNvGraphicFramePr>
          <p:nvPr>
            <p:extLst>
              <p:ext uri="{D42A27DB-BD31-4B8C-83A1-F6EECF244321}">
                <p14:modId xmlns:p14="http://schemas.microsoft.com/office/powerpoint/2010/main" val="1724029237"/>
              </p:ext>
            </p:extLst>
          </p:nvPr>
        </p:nvGraphicFramePr>
        <p:xfrm>
          <a:off x="50743" y="1986495"/>
          <a:ext cx="11944612" cy="2840142"/>
        </p:xfrm>
        <a:graphic>
          <a:graphicData uri="http://schemas.openxmlformats.org/drawingml/2006/table">
            <a:tbl>
              <a:tblPr firstRow="1" firstCol="1" bandRow="1">
                <a:tableStyleId>{5C22544A-7EE6-4342-B048-85BDC9FD1C3A}</a:tableStyleId>
              </a:tblPr>
              <a:tblGrid>
                <a:gridCol w="11944612">
                  <a:extLst>
                    <a:ext uri="{9D8B030D-6E8A-4147-A177-3AD203B41FA5}">
                      <a16:colId xmlns:a16="http://schemas.microsoft.com/office/drawing/2014/main" val="4197787327"/>
                    </a:ext>
                  </a:extLst>
                </a:gridCol>
              </a:tblGrid>
              <a:tr h="661555">
                <a:tc>
                  <a:txBody>
                    <a:bodyPr/>
                    <a:lstStyle/>
                    <a:p>
                      <a:pPr>
                        <a:lnSpc>
                          <a:spcPct val="107000"/>
                        </a:lnSpc>
                        <a:spcAft>
                          <a:spcPts val="0"/>
                        </a:spcAft>
                      </a:pPr>
                      <a:r>
                        <a:rPr lang="en-GB" sz="1400" dirty="0">
                          <a:effectLst/>
                          <a:latin typeface="Verdana" panose="020B0604030504040204" pitchFamily="34" charset="0"/>
                          <a:ea typeface="Verdana" panose="020B0604030504040204" pitchFamily="34" charset="0"/>
                        </a:rPr>
                        <a:t>52 weeks Outpatient Assessment and 104 weeks treatment recovery milestones to be achieved by 30 June 2023 and maintained throughout 2023/24 moving to 36 weeks RTT standards by March 2024</a:t>
                      </a:r>
                      <a:endParaRPr lang="en-GB" sz="14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87181399"/>
                  </a:ext>
                </a:extLst>
              </a:tr>
              <a:tr h="985301">
                <a:tc>
                  <a:txBody>
                    <a:bodyPr/>
                    <a:lstStyle/>
                    <a:p>
                      <a:pPr>
                        <a:lnSpc>
                          <a:spcPct val="107000"/>
                        </a:lnSpc>
                        <a:spcAft>
                          <a:spcPts val="0"/>
                        </a:spcAft>
                      </a:pPr>
                      <a:r>
                        <a:rPr lang="en-GB" sz="1400" dirty="0">
                          <a:effectLst/>
                          <a:latin typeface="Verdana" panose="020B0604030504040204" pitchFamily="34" charset="0"/>
                          <a:ea typeface="Verdana" panose="020B0604030504040204" pitchFamily="34" charset="0"/>
                        </a:rPr>
                        <a:t>Address the capacity gaps within specific specialities to prevent further growth in waiting list volumes and set foundation for delivery of targets by March 2025 </a:t>
                      </a:r>
                    </a:p>
                    <a:p>
                      <a:pPr>
                        <a:lnSpc>
                          <a:spcPct val="107000"/>
                        </a:lnSpc>
                        <a:spcAft>
                          <a:spcPts val="0"/>
                        </a:spcAft>
                      </a:pPr>
                      <a:r>
                        <a:rPr lang="en-GB" sz="1400" dirty="0">
                          <a:effectLst/>
                          <a:latin typeface="Verdana" panose="020B0604030504040204" pitchFamily="34" charset="0"/>
                          <a:ea typeface="Verdana" panose="020B0604030504040204" pitchFamily="34" charset="0"/>
                        </a:rPr>
                        <a:t>(This must include transforming outpatients follow up care, reducing follow up by 25% against 2019/20 levels by October 2023 and repurposing that capacity)</a:t>
                      </a:r>
                      <a:endParaRPr lang="en-GB" sz="14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85988538"/>
                  </a:ext>
                </a:extLst>
              </a:tr>
              <a:tr h="596643">
                <a:tc>
                  <a:txBody>
                    <a:bodyPr/>
                    <a:lstStyle/>
                    <a:p>
                      <a:pPr>
                        <a:lnSpc>
                          <a:spcPct val="107000"/>
                        </a:lnSpc>
                        <a:spcAft>
                          <a:spcPts val="0"/>
                        </a:spcAft>
                      </a:pPr>
                      <a:r>
                        <a:rPr lang="en-GB" sz="1400" dirty="0">
                          <a:effectLst/>
                          <a:latin typeface="Verdana" panose="020B0604030504040204" pitchFamily="34" charset="0"/>
                          <a:ea typeface="Verdana" panose="020B0604030504040204" pitchFamily="34" charset="0"/>
                        </a:rPr>
                        <a:t>Implement regional diagnostic hubs, to reduce secondary care waiting times and meet waiting time ambition in spring 2024</a:t>
                      </a:r>
                      <a:endParaRPr lang="en-GB" sz="14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43942244"/>
                  </a:ext>
                </a:extLst>
              </a:tr>
              <a:tr h="596643">
                <a:tc>
                  <a:txBody>
                    <a:bodyPr/>
                    <a:lstStyle/>
                    <a:p>
                      <a:pPr>
                        <a:lnSpc>
                          <a:spcPct val="107000"/>
                        </a:lnSpc>
                        <a:spcAft>
                          <a:spcPts val="0"/>
                        </a:spcAft>
                      </a:pPr>
                      <a:r>
                        <a:rPr lang="en-GB" sz="1400" dirty="0">
                          <a:effectLst/>
                          <a:latin typeface="Verdana" panose="020B0604030504040204" pitchFamily="34" charset="0"/>
                          <a:ea typeface="Verdana" panose="020B0604030504040204" pitchFamily="34" charset="0"/>
                        </a:rPr>
                        <a:t>Implement pathway redesign – adopting ‘straight to test model’ and onward referral as necessary</a:t>
                      </a:r>
                      <a:endParaRPr lang="en-GB" sz="14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47247058"/>
                  </a:ext>
                </a:extLst>
              </a:tr>
            </a:tbl>
          </a:graphicData>
        </a:graphic>
      </p:graphicFrame>
      <p:sp>
        <p:nvSpPr>
          <p:cNvPr id="4" name="TextBox 3"/>
          <p:cNvSpPr txBox="1"/>
          <p:nvPr/>
        </p:nvSpPr>
        <p:spPr>
          <a:xfrm>
            <a:off x="153190" y="4847188"/>
            <a:ext cx="12038809" cy="1754326"/>
          </a:xfrm>
          <a:prstGeom prst="rect">
            <a:avLst/>
          </a:prstGeom>
          <a:noFill/>
        </p:spPr>
        <p:txBody>
          <a:bodyPr wrap="square" rtlCol="0">
            <a:spAutoFit/>
          </a:bodyPr>
          <a:lstStyle/>
          <a:p>
            <a:r>
              <a:rPr lang="en-GB" b="1" dirty="0" smtClean="0"/>
              <a:t>May 2023 updated requirements will be met: (This presumes the expenditure of the £5.5m.)</a:t>
            </a:r>
          </a:p>
          <a:p>
            <a:pPr marL="285750" indent="-285750">
              <a:buFont typeface="Arial" panose="020B0604020202020204" pitchFamily="34" charset="0"/>
              <a:buChar char="•"/>
            </a:pPr>
            <a:r>
              <a:rPr lang="en-GB" dirty="0" smtClean="0"/>
              <a:t>Ensure </a:t>
            </a:r>
            <a:r>
              <a:rPr lang="en-GB" dirty="0"/>
              <a:t>all patients who have waited &gt;3 years for an Outpatient Appt. have a booked appointment by August 2023 </a:t>
            </a:r>
          </a:p>
          <a:p>
            <a:pPr marL="285750" indent="-285750">
              <a:buFont typeface="Arial" panose="020B0604020202020204" pitchFamily="34" charset="0"/>
              <a:buChar char="•"/>
            </a:pPr>
            <a:r>
              <a:rPr lang="en-GB" dirty="0"/>
              <a:t>97% of patients will complete their treatment within 104 weeks by the </a:t>
            </a:r>
            <a:r>
              <a:rPr lang="en-GB" dirty="0" smtClean="0"/>
              <a:t>end </a:t>
            </a:r>
            <a:r>
              <a:rPr lang="en-GB" dirty="0"/>
              <a:t>of </a:t>
            </a:r>
            <a:r>
              <a:rPr lang="en-GB" dirty="0" smtClean="0"/>
              <a:t>Q3. </a:t>
            </a:r>
            <a:endParaRPr lang="en-GB" dirty="0"/>
          </a:p>
          <a:p>
            <a:pPr marL="285750" indent="-285750">
              <a:buFont typeface="Arial" panose="020B0604020202020204" pitchFamily="34" charset="0"/>
              <a:buChar char="•"/>
            </a:pPr>
            <a:r>
              <a:rPr lang="en-GB" dirty="0"/>
              <a:t>99% of patients will complete their treatment within 104 weeks by end of </a:t>
            </a:r>
            <a:r>
              <a:rPr lang="en-GB" dirty="0" smtClean="0"/>
              <a:t>Q4.</a:t>
            </a:r>
            <a:endParaRPr lang="en-GB" dirty="0"/>
          </a:p>
          <a:p>
            <a:pPr marL="285750" indent="-285750">
              <a:buFont typeface="Arial" panose="020B0604020202020204" pitchFamily="34" charset="0"/>
              <a:buChar char="•"/>
            </a:pPr>
            <a:r>
              <a:rPr lang="en-GB" dirty="0"/>
              <a:t>A significant improvement on cancer waiting </a:t>
            </a:r>
            <a:r>
              <a:rPr lang="en-GB" dirty="0" smtClean="0"/>
              <a:t>times.</a:t>
            </a:r>
            <a:endParaRPr lang="en-GB" dirty="0"/>
          </a:p>
          <a:p>
            <a:endParaRPr lang="en-GB" dirty="0"/>
          </a:p>
        </p:txBody>
      </p:sp>
    </p:spTree>
    <p:extLst>
      <p:ext uri="{BB962C8B-B14F-4D97-AF65-F5344CB8AC3E}">
        <p14:creationId xmlns:p14="http://schemas.microsoft.com/office/powerpoint/2010/main" val="25662746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
            <a:ext cx="12192000" cy="1250066"/>
          </a:xfrm>
          <a:prstGeom prst="rect">
            <a:avLst/>
          </a:prstGeom>
          <a:solidFill>
            <a:srgbClr val="2C4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0" name="Rectangle 9"/>
          <p:cNvSpPr/>
          <p:nvPr/>
        </p:nvSpPr>
        <p:spPr>
          <a:xfrm>
            <a:off x="3029" y="1250066"/>
            <a:ext cx="12192000" cy="100173"/>
          </a:xfrm>
          <a:prstGeom prst="rect">
            <a:avLst/>
          </a:prstGeom>
          <a:solidFill>
            <a:srgbClr val="E60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grpSp>
        <p:nvGrpSpPr>
          <p:cNvPr id="2" name="Group 1"/>
          <p:cNvGrpSpPr/>
          <p:nvPr/>
        </p:nvGrpSpPr>
        <p:grpSpPr>
          <a:xfrm>
            <a:off x="8942030" y="489821"/>
            <a:ext cx="2626453" cy="660073"/>
            <a:chOff x="7087742" y="1777994"/>
            <a:chExt cx="2626453" cy="660073"/>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3569" y="1780666"/>
              <a:ext cx="655826" cy="655826"/>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87742" y="1777995"/>
              <a:ext cx="655826" cy="655826"/>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58369" y="1777994"/>
              <a:ext cx="655826" cy="655826"/>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99394" y="1779092"/>
              <a:ext cx="658975" cy="658975"/>
            </a:xfrm>
            <a:prstGeom prst="rect">
              <a:avLst/>
            </a:prstGeom>
          </p:spPr>
        </p:pic>
      </p:grpSp>
      <p:sp>
        <p:nvSpPr>
          <p:cNvPr id="3" name="TextBox 2"/>
          <p:cNvSpPr txBox="1"/>
          <p:nvPr/>
        </p:nvSpPr>
        <p:spPr>
          <a:xfrm>
            <a:off x="10912017" y="235140"/>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CREU</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IECHYD</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5" name="TextBox 14"/>
          <p:cNvSpPr txBox="1"/>
          <p:nvPr/>
        </p:nvSpPr>
        <p:spPr>
          <a:xfrm>
            <a:off x="10283436" y="229777"/>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GWELLA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GOFAL</a:t>
            </a:r>
          </a:p>
        </p:txBody>
      </p:sp>
      <p:sp>
        <p:nvSpPr>
          <p:cNvPr id="16" name="TextBox 15"/>
          <p:cNvSpPr txBox="1"/>
          <p:nvPr/>
        </p:nvSpPr>
        <p:spPr>
          <a:xfrm>
            <a:off x="9592149" y="224414"/>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YSBRYDOLI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POBL</a:t>
            </a:r>
          </a:p>
        </p:txBody>
      </p:sp>
      <p:sp>
        <p:nvSpPr>
          <p:cNvPr id="17" name="TextBox 16"/>
          <p:cNvSpPr txBox="1"/>
          <p:nvPr/>
        </p:nvSpPr>
        <p:spPr>
          <a:xfrm>
            <a:off x="8942030" y="178247"/>
            <a:ext cx="62858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CYNNAL EIN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DYFODOL</a:t>
            </a:r>
          </a:p>
        </p:txBody>
      </p:sp>
      <p:pic>
        <p:nvPicPr>
          <p:cNvPr id="1026" name="Picture 2" descr="11446454_CTM_ValuesAndBehaviours_Launch_EmailHeader_biling_600x150_REPRO_v01_ME-022 (00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761471" y="6329871"/>
            <a:ext cx="2101292" cy="528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 name="Group 17"/>
          <p:cNvGrpSpPr/>
          <p:nvPr/>
        </p:nvGrpSpPr>
        <p:grpSpPr>
          <a:xfrm>
            <a:off x="-2516051" y="80396"/>
            <a:ext cx="6481726" cy="1169671"/>
            <a:chOff x="-2229950" y="437388"/>
            <a:chExt cx="6481726" cy="1169671"/>
          </a:xfrm>
        </p:grpSpPr>
        <p:pic>
          <p:nvPicPr>
            <p:cNvPr id="20" name="Content Placeholder 5"/>
            <p:cNvPicPr>
              <a:picLocks noChangeAspect="1"/>
            </p:cNvPicPr>
            <p:nvPr/>
          </p:nvPicPr>
          <p:blipFill rotWithShape="1">
            <a:blip r:embed="rId8" cstate="print">
              <a:extLst>
                <a:ext uri="{28A0092B-C50C-407E-A947-70E740481C1C}">
                  <a14:useLocalDpi xmlns:a14="http://schemas.microsoft.com/office/drawing/2010/main" val="0"/>
                </a:ext>
              </a:extLst>
            </a:blip>
            <a:srcRect l="3116" t="5136" r="2764" b="3318"/>
            <a:stretch/>
          </p:blipFill>
          <p:spPr>
            <a:xfrm>
              <a:off x="1846648" y="437388"/>
              <a:ext cx="2405128" cy="1169671"/>
            </a:xfrm>
            <a:prstGeom prst="rect">
              <a:avLst/>
            </a:prstGeom>
          </p:spPr>
        </p:pic>
        <p:sp>
          <p:nvSpPr>
            <p:cNvPr id="21" name="Title 1"/>
            <p:cNvSpPr txBox="1">
              <a:spLocks/>
            </p:cNvSpPr>
            <p:nvPr/>
          </p:nvSpPr>
          <p:spPr>
            <a:xfrm>
              <a:off x="-2229950" y="698187"/>
              <a:ext cx="4024769" cy="648072"/>
            </a:xfrm>
            <a:prstGeom prst="rect">
              <a:avLst/>
            </a:prstGeom>
            <a:ln>
              <a:noFill/>
            </a:ln>
          </p:spPr>
          <p:txBody>
            <a:bodyPr vert="horz" lIns="0" tIns="0" rIns="0" bIns="0" rtlCol="0" anchor="t">
              <a:noAutofit/>
            </a:bodyPr>
            <a:lstStyle>
              <a:lvl1pPr algn="l" defTabSz="914400" rtl="0" eaLnBrk="1" latinLnBrk="0" hangingPunct="1">
                <a:spcBef>
                  <a:spcPct val="0"/>
                </a:spcBef>
                <a:buNone/>
                <a:defRPr sz="4500" kern="1200" spc="-150" baseline="0">
                  <a:solidFill>
                    <a:schemeClr val="bg1"/>
                  </a:solidFill>
                  <a:latin typeface="Verdana" panose="020B0604030504040204" pitchFamily="34" charset="0"/>
                  <a:ea typeface="Verdana" panose="020B0604030504040204" pitchFamily="34" charset="0"/>
                  <a:cs typeface="+mj-cs"/>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Hiechyd</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Dyfodol</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DATBLYGU CYMUNEDAU</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IACHACH GYDA’N GILYDD</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endParaRPr kumimoji="0" lang="en-GB" sz="8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p:txBody>
        </p:sp>
        <p:pic>
          <p:nvPicPr>
            <p:cNvPr id="22" name="Content Placeholder 5"/>
            <p:cNvPicPr>
              <a:picLocks noChangeAspect="1"/>
            </p:cNvPicPr>
            <p:nvPr/>
          </p:nvPicPr>
          <p:blipFill rotWithShape="1">
            <a:blip r:embed="rId9" cstate="print">
              <a:extLst>
                <a:ext uri="{28A0092B-C50C-407E-A947-70E740481C1C}">
                  <a14:useLocalDpi xmlns:a14="http://schemas.microsoft.com/office/drawing/2010/main" val="0"/>
                </a:ext>
              </a:extLst>
            </a:blip>
            <a:srcRect l="33167" t="11551" r="43447" b="76615"/>
            <a:stretch/>
          </p:blipFill>
          <p:spPr>
            <a:xfrm>
              <a:off x="1247770" y="525387"/>
              <a:ext cx="597601" cy="151201"/>
            </a:xfrm>
            <a:prstGeom prst="rect">
              <a:avLst/>
            </a:prstGeom>
          </p:spPr>
        </p:pic>
      </p:grpSp>
      <p:sp>
        <p:nvSpPr>
          <p:cNvPr id="23" name="Footer Placeholder 3"/>
          <p:cNvSpPr txBox="1">
            <a:spLocks/>
          </p:cNvSpPr>
          <p:nvPr/>
        </p:nvSpPr>
        <p:spPr>
          <a:xfrm>
            <a:off x="836598" y="5092784"/>
            <a:ext cx="10704000" cy="1096069"/>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Arial"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E60E65"/>
              </a:solidFill>
              <a:effectLst/>
              <a:uLnTx/>
              <a:uFillTx/>
              <a:latin typeface="Arial" pitchFamily="34" charset="0"/>
              <a:ea typeface="+mn-ea"/>
              <a:cs typeface="+mn-cs"/>
            </a:endParaRPr>
          </a:p>
        </p:txBody>
      </p:sp>
      <p:sp>
        <p:nvSpPr>
          <p:cNvPr id="37" name="Title 1"/>
          <p:cNvSpPr txBox="1">
            <a:spLocks/>
          </p:cNvSpPr>
          <p:nvPr/>
        </p:nvSpPr>
        <p:spPr>
          <a:xfrm>
            <a:off x="3763883" y="352752"/>
            <a:ext cx="4985555" cy="684128"/>
          </a:xfrm>
          <a:prstGeom prst="rect">
            <a:avLst/>
          </a:prstGeom>
        </p:spPr>
        <p:txBody>
          <a:bodyPr vert="horz" lIns="0" tIns="0" rIns="0" bIns="0" rtlCol="0" anchor="t" anchorCtr="0">
            <a:normAutofit/>
          </a:bodyPr>
          <a:lstStyle>
            <a:lvl1pPr algn="l" defTabSz="914400" rtl="0" eaLnBrk="1" latinLnBrk="0" hangingPunct="1">
              <a:spcBef>
                <a:spcPct val="0"/>
              </a:spcBef>
              <a:buNone/>
              <a:defRPr sz="3600" kern="1200" spc="-150" baseline="0">
                <a:solidFill>
                  <a:srgbClr val="2C4295"/>
                </a:solidFill>
                <a:latin typeface="Verdana" panose="020B0604030504040204" pitchFamily="34" charset="0"/>
                <a:ea typeface="Verdana" panose="020B0604030504040204" pitchFamily="34" charset="0"/>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3600" b="1" i="0" u="none" strike="noStrike" kern="1200" cap="none" spc="-150" normalizeH="0" baseline="0" noProof="0" dirty="0">
                <a:ln>
                  <a:noFill/>
                </a:ln>
                <a:solidFill>
                  <a:schemeClr val="bg1"/>
                </a:solidFill>
                <a:effectLst/>
                <a:uLnTx/>
                <a:uFillTx/>
                <a:latin typeface="Verdana"/>
                <a:ea typeface="Verdana"/>
                <a:cs typeface="+mj-cs"/>
              </a:rPr>
              <a:t>Planned Care</a:t>
            </a:r>
            <a:endParaRPr kumimoji="0" lang="en-GB" sz="3600" b="0" i="0" u="none" strike="noStrike" kern="1200" cap="none" spc="-150" normalizeH="0" baseline="0" noProof="0" dirty="0">
              <a:ln>
                <a:noFill/>
              </a:ln>
              <a:solidFill>
                <a:schemeClr val="bg1"/>
              </a:solidFill>
              <a:effectLst/>
              <a:uLnTx/>
              <a:uFillTx/>
              <a:cs typeface="+mj-cs"/>
            </a:endParaRPr>
          </a:p>
        </p:txBody>
      </p:sp>
      <p:sp>
        <p:nvSpPr>
          <p:cNvPr id="24" name="Content Placeholder 6"/>
          <p:cNvSpPr>
            <a:spLocks noGrp="1"/>
          </p:cNvSpPr>
          <p:nvPr>
            <p:ph idx="1"/>
          </p:nvPr>
        </p:nvSpPr>
        <p:spPr>
          <a:xfrm>
            <a:off x="744000" y="1457222"/>
            <a:ext cx="10704000" cy="4695235"/>
          </a:xfrm>
        </p:spPr>
        <p:txBody>
          <a:bodyPr>
            <a:normAutofit/>
          </a:bodyPr>
          <a:lstStyle/>
          <a:p>
            <a:endParaRPr lang="en-GB" sz="18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p:txBody>
      </p:sp>
      <p:sp>
        <p:nvSpPr>
          <p:cNvPr id="27" name="Footer Placeholder 5">
            <a:extLst>
              <a:ext uri="{FF2B5EF4-FFF2-40B4-BE49-F238E27FC236}">
                <a16:creationId xmlns:a16="http://schemas.microsoft.com/office/drawing/2014/main" id="{83F8DF6D-FA82-4CA3-B914-8BCCEF3175D5}"/>
              </a:ext>
            </a:extLst>
          </p:cNvPr>
          <p:cNvSpPr txBox="1">
            <a:spLocks/>
          </p:cNvSpPr>
          <p:nvPr/>
        </p:nvSpPr>
        <p:spPr>
          <a:xfrm>
            <a:off x="836598" y="6309320"/>
            <a:ext cx="3924873"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solidFill>
                  <a:prstClr val="white"/>
                </a:solidFill>
              </a:rPr>
              <a:t>IMTP</a:t>
            </a:r>
            <a:endParaRPr lang="en-US" dirty="0">
              <a:solidFill>
                <a:prstClr val="white"/>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solidFill>
                  <a:prstClr val="white"/>
                </a:solidFill>
              </a:rPr>
              <a:t>May </a:t>
            </a:r>
            <a:r>
              <a:rPr lang="en-US" dirty="0">
                <a:solidFill>
                  <a:prstClr val="white"/>
                </a:solidFill>
              </a:rPr>
              <a:t>2023</a:t>
            </a:r>
            <a:endParaRPr kumimoji="0" lang="en-US" sz="1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
        <p:nvSpPr>
          <p:cNvPr id="25" name="Content Placeholder 3">
            <a:extLst>
              <a:ext uri="{FF2B5EF4-FFF2-40B4-BE49-F238E27FC236}">
                <a16:creationId xmlns:a16="http://schemas.microsoft.com/office/drawing/2014/main" id="{5A280BF2-05E1-46A2-AD45-BA05E88BB70E}"/>
              </a:ext>
            </a:extLst>
          </p:cNvPr>
          <p:cNvSpPr txBox="1">
            <a:spLocks/>
          </p:cNvSpPr>
          <p:nvPr/>
        </p:nvSpPr>
        <p:spPr>
          <a:xfrm>
            <a:off x="95694" y="1943424"/>
            <a:ext cx="12096306" cy="4209033"/>
          </a:xfrm>
          <a:prstGeom prst="rect">
            <a:avLst/>
          </a:prstGeom>
        </p:spPr>
        <p:txBody>
          <a:bodyPr vert="horz" lIns="0" tIns="0" rIns="0" bIns="0" rtlCol="0">
            <a:normAutofit/>
          </a:bodyPr>
          <a:lstStyle>
            <a:lvl1pPr marL="0" indent="0" algn="l" defTabSz="914400" rtl="0" eaLnBrk="1" latinLnBrk="0" hangingPunct="1">
              <a:spcBef>
                <a:spcPts val="1200"/>
              </a:spcBef>
              <a:buFont typeface="Arial" pitchFamily="34" charset="0"/>
              <a:buNone/>
              <a:defRPr sz="2000" b="0" i="0" kern="1200" baseline="0">
                <a:solidFill>
                  <a:srgbClr val="211973"/>
                </a:solidFill>
                <a:latin typeface="Verdana" panose="020B0604030504040204" pitchFamily="34" charset="0"/>
                <a:ea typeface="Verdana" panose="020B0604030504040204" pitchFamily="34" charset="0"/>
                <a:cs typeface="+mn-cs"/>
              </a:defRPr>
            </a:lvl1pPr>
            <a:lvl2pPr marL="0" indent="0" algn="l" defTabSz="914400" rtl="0" eaLnBrk="1" latinLnBrk="0" hangingPunct="1">
              <a:spcBef>
                <a:spcPts val="600"/>
              </a:spcBef>
              <a:buFontTx/>
              <a:buNone/>
              <a:defRPr sz="1800" kern="1200" baseline="0">
                <a:solidFill>
                  <a:schemeClr val="tx1"/>
                </a:solidFill>
                <a:latin typeface="Verdana" panose="020B0604030504040204" pitchFamily="34" charset="0"/>
                <a:ea typeface="Verdana" panose="020B0604030504040204" pitchFamily="34" charset="0"/>
                <a:cs typeface="+mn-cs"/>
              </a:defRPr>
            </a:lvl2pPr>
            <a:lvl3pPr marL="216000" indent="-216000" algn="l" defTabSz="914400" rtl="0" eaLnBrk="1" latinLnBrk="0" hangingPunct="1">
              <a:spcBef>
                <a:spcPts val="600"/>
              </a:spcBef>
              <a:buFont typeface="Arial" pitchFamily="34" charset="0"/>
              <a:buChar char="•"/>
              <a:defRPr sz="1800" kern="1200" baseline="0">
                <a:solidFill>
                  <a:schemeClr val="tx1"/>
                </a:solidFill>
                <a:latin typeface="Verdana" panose="020B0604030504040204" pitchFamily="34" charset="0"/>
                <a:ea typeface="Verdana" panose="020B0604030504040204" pitchFamily="34" charset="0"/>
                <a:cs typeface="+mn-cs"/>
              </a:defRPr>
            </a:lvl3pPr>
            <a:lvl4pPr marL="900000" indent="-288000" algn="l" defTabSz="914400" rtl="0" eaLnBrk="1" latinLnBrk="0" hangingPunct="1">
              <a:spcBef>
                <a:spcPts val="600"/>
              </a:spcBef>
              <a:buFont typeface="Arial" pitchFamily="34" charset="0"/>
              <a:buChar char="–"/>
              <a:defRPr sz="1600" kern="1200" baseline="0">
                <a:solidFill>
                  <a:schemeClr val="tx1"/>
                </a:solidFill>
                <a:latin typeface="Verdana" panose="020B0604030504040204" pitchFamily="34" charset="0"/>
                <a:ea typeface="Verdana" panose="020B0604030504040204" pitchFamily="34" charset="0"/>
                <a:cs typeface="+mn-cs"/>
              </a:defRPr>
            </a:lvl4pPr>
            <a:lvl5pPr marL="900000" indent="-288000" algn="l" defTabSz="914400" rtl="0" eaLnBrk="1" latinLnBrk="0" hangingPunct="1">
              <a:spcBef>
                <a:spcPct val="20000"/>
              </a:spcBef>
              <a:buFont typeface="+mj-lt"/>
              <a:buAutoNum type="arabicPeriod"/>
              <a:defRPr sz="1600" kern="1200" baseline="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GB" dirty="0"/>
          </a:p>
        </p:txBody>
      </p:sp>
      <p:pic>
        <p:nvPicPr>
          <p:cNvPr id="6" name="Picture 5"/>
          <p:cNvPicPr>
            <a:picLocks noChangeAspect="1"/>
          </p:cNvPicPr>
          <p:nvPr/>
        </p:nvPicPr>
        <p:blipFill>
          <a:blip r:embed="rId10"/>
          <a:stretch>
            <a:fillRect/>
          </a:stretch>
        </p:blipFill>
        <p:spPr>
          <a:xfrm>
            <a:off x="92598" y="1338066"/>
            <a:ext cx="10858500" cy="4886325"/>
          </a:xfrm>
          <a:prstGeom prst="rect">
            <a:avLst/>
          </a:prstGeom>
        </p:spPr>
      </p:pic>
    </p:spTree>
    <p:extLst>
      <p:ext uri="{BB962C8B-B14F-4D97-AF65-F5344CB8AC3E}">
        <p14:creationId xmlns:p14="http://schemas.microsoft.com/office/powerpoint/2010/main" val="26593229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
            <a:ext cx="12192000" cy="1250066"/>
          </a:xfrm>
          <a:prstGeom prst="rect">
            <a:avLst/>
          </a:prstGeom>
          <a:solidFill>
            <a:srgbClr val="2C4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0" name="Rectangle 9"/>
          <p:cNvSpPr/>
          <p:nvPr/>
        </p:nvSpPr>
        <p:spPr>
          <a:xfrm>
            <a:off x="3029" y="1250066"/>
            <a:ext cx="12192000" cy="100173"/>
          </a:xfrm>
          <a:prstGeom prst="rect">
            <a:avLst/>
          </a:prstGeom>
          <a:solidFill>
            <a:srgbClr val="E60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grpSp>
        <p:nvGrpSpPr>
          <p:cNvPr id="2" name="Group 1"/>
          <p:cNvGrpSpPr/>
          <p:nvPr/>
        </p:nvGrpSpPr>
        <p:grpSpPr>
          <a:xfrm>
            <a:off x="8942030" y="489821"/>
            <a:ext cx="2626453" cy="660073"/>
            <a:chOff x="7087742" y="1777994"/>
            <a:chExt cx="2626453" cy="660073"/>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3569" y="1780666"/>
              <a:ext cx="655826" cy="655826"/>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87742" y="1777995"/>
              <a:ext cx="655826" cy="655826"/>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58369" y="1777994"/>
              <a:ext cx="655826" cy="655826"/>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99394" y="1779092"/>
              <a:ext cx="658975" cy="658975"/>
            </a:xfrm>
            <a:prstGeom prst="rect">
              <a:avLst/>
            </a:prstGeom>
          </p:spPr>
        </p:pic>
      </p:grpSp>
      <p:sp>
        <p:nvSpPr>
          <p:cNvPr id="3" name="TextBox 2"/>
          <p:cNvSpPr txBox="1"/>
          <p:nvPr/>
        </p:nvSpPr>
        <p:spPr>
          <a:xfrm>
            <a:off x="10912017" y="235140"/>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CREU</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IECHYD</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5" name="TextBox 14"/>
          <p:cNvSpPr txBox="1"/>
          <p:nvPr/>
        </p:nvSpPr>
        <p:spPr>
          <a:xfrm>
            <a:off x="10283436" y="229777"/>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GWELLA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GOFAL</a:t>
            </a:r>
          </a:p>
        </p:txBody>
      </p:sp>
      <p:sp>
        <p:nvSpPr>
          <p:cNvPr id="16" name="TextBox 15"/>
          <p:cNvSpPr txBox="1"/>
          <p:nvPr/>
        </p:nvSpPr>
        <p:spPr>
          <a:xfrm>
            <a:off x="9592149" y="224414"/>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YSBRYDOLI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POBL</a:t>
            </a:r>
          </a:p>
        </p:txBody>
      </p:sp>
      <p:sp>
        <p:nvSpPr>
          <p:cNvPr id="17" name="TextBox 16"/>
          <p:cNvSpPr txBox="1"/>
          <p:nvPr/>
        </p:nvSpPr>
        <p:spPr>
          <a:xfrm>
            <a:off x="8942030" y="178247"/>
            <a:ext cx="62858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CYNNAL EIN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DYFODOL</a:t>
            </a:r>
          </a:p>
        </p:txBody>
      </p:sp>
      <p:pic>
        <p:nvPicPr>
          <p:cNvPr id="1026" name="Picture 2" descr="11446454_CTM_ValuesAndBehaviours_Launch_EmailHeader_biling_600x150_REPRO_v01_ME-022 (00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761471" y="6329871"/>
            <a:ext cx="2101292" cy="528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 name="Group 17"/>
          <p:cNvGrpSpPr/>
          <p:nvPr/>
        </p:nvGrpSpPr>
        <p:grpSpPr>
          <a:xfrm>
            <a:off x="-2516051" y="80396"/>
            <a:ext cx="6481726" cy="1169671"/>
            <a:chOff x="-2229950" y="437388"/>
            <a:chExt cx="6481726" cy="1169671"/>
          </a:xfrm>
        </p:grpSpPr>
        <p:pic>
          <p:nvPicPr>
            <p:cNvPr id="20" name="Content Placeholder 5"/>
            <p:cNvPicPr>
              <a:picLocks noChangeAspect="1"/>
            </p:cNvPicPr>
            <p:nvPr/>
          </p:nvPicPr>
          <p:blipFill rotWithShape="1">
            <a:blip r:embed="rId8" cstate="print">
              <a:extLst>
                <a:ext uri="{28A0092B-C50C-407E-A947-70E740481C1C}">
                  <a14:useLocalDpi xmlns:a14="http://schemas.microsoft.com/office/drawing/2010/main" val="0"/>
                </a:ext>
              </a:extLst>
            </a:blip>
            <a:srcRect l="3116" t="5136" r="2764" b="3318"/>
            <a:stretch/>
          </p:blipFill>
          <p:spPr>
            <a:xfrm>
              <a:off x="1846648" y="437388"/>
              <a:ext cx="2405128" cy="1169671"/>
            </a:xfrm>
            <a:prstGeom prst="rect">
              <a:avLst/>
            </a:prstGeom>
          </p:spPr>
        </p:pic>
        <p:sp>
          <p:nvSpPr>
            <p:cNvPr id="21" name="Title 1"/>
            <p:cNvSpPr txBox="1">
              <a:spLocks/>
            </p:cNvSpPr>
            <p:nvPr/>
          </p:nvSpPr>
          <p:spPr>
            <a:xfrm>
              <a:off x="-2229950" y="698187"/>
              <a:ext cx="4024769" cy="648072"/>
            </a:xfrm>
            <a:prstGeom prst="rect">
              <a:avLst/>
            </a:prstGeom>
            <a:ln>
              <a:noFill/>
            </a:ln>
          </p:spPr>
          <p:txBody>
            <a:bodyPr vert="horz" lIns="0" tIns="0" rIns="0" bIns="0" rtlCol="0" anchor="t">
              <a:noAutofit/>
            </a:bodyPr>
            <a:lstStyle>
              <a:lvl1pPr algn="l" defTabSz="914400" rtl="0" eaLnBrk="1" latinLnBrk="0" hangingPunct="1">
                <a:spcBef>
                  <a:spcPct val="0"/>
                </a:spcBef>
                <a:buNone/>
                <a:defRPr sz="4500" kern="1200" spc="-150" baseline="0">
                  <a:solidFill>
                    <a:schemeClr val="bg1"/>
                  </a:solidFill>
                  <a:latin typeface="Verdana" panose="020B0604030504040204" pitchFamily="34" charset="0"/>
                  <a:ea typeface="Verdana" panose="020B0604030504040204" pitchFamily="34" charset="0"/>
                  <a:cs typeface="+mj-cs"/>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Hiechyd</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Dyfodol</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DATBLYGU CYMUNEDAU</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IACHACH GYDA’N GILYDD</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endParaRPr kumimoji="0" lang="en-GB" sz="8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p:txBody>
        </p:sp>
        <p:pic>
          <p:nvPicPr>
            <p:cNvPr id="22" name="Content Placeholder 5"/>
            <p:cNvPicPr>
              <a:picLocks noChangeAspect="1"/>
            </p:cNvPicPr>
            <p:nvPr/>
          </p:nvPicPr>
          <p:blipFill rotWithShape="1">
            <a:blip r:embed="rId9" cstate="print">
              <a:extLst>
                <a:ext uri="{28A0092B-C50C-407E-A947-70E740481C1C}">
                  <a14:useLocalDpi xmlns:a14="http://schemas.microsoft.com/office/drawing/2010/main" val="0"/>
                </a:ext>
              </a:extLst>
            </a:blip>
            <a:srcRect l="33167" t="11551" r="43447" b="76615"/>
            <a:stretch/>
          </p:blipFill>
          <p:spPr>
            <a:xfrm>
              <a:off x="1247770" y="525387"/>
              <a:ext cx="597601" cy="151201"/>
            </a:xfrm>
            <a:prstGeom prst="rect">
              <a:avLst/>
            </a:prstGeom>
          </p:spPr>
        </p:pic>
      </p:grpSp>
      <p:sp>
        <p:nvSpPr>
          <p:cNvPr id="23" name="Footer Placeholder 3"/>
          <p:cNvSpPr txBox="1">
            <a:spLocks/>
          </p:cNvSpPr>
          <p:nvPr/>
        </p:nvSpPr>
        <p:spPr>
          <a:xfrm>
            <a:off x="836598" y="5092784"/>
            <a:ext cx="10704000" cy="1096069"/>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Arial"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E60E65"/>
              </a:solidFill>
              <a:effectLst/>
              <a:uLnTx/>
              <a:uFillTx/>
              <a:latin typeface="Arial" pitchFamily="34" charset="0"/>
              <a:ea typeface="+mn-ea"/>
              <a:cs typeface="+mn-cs"/>
            </a:endParaRPr>
          </a:p>
        </p:txBody>
      </p:sp>
      <p:sp>
        <p:nvSpPr>
          <p:cNvPr id="37" name="Title 1"/>
          <p:cNvSpPr txBox="1">
            <a:spLocks/>
          </p:cNvSpPr>
          <p:nvPr/>
        </p:nvSpPr>
        <p:spPr>
          <a:xfrm>
            <a:off x="4554126" y="224413"/>
            <a:ext cx="3268944" cy="992939"/>
          </a:xfrm>
          <a:prstGeom prst="rect">
            <a:avLst/>
          </a:prstGeom>
        </p:spPr>
        <p:txBody>
          <a:bodyPr vert="horz" lIns="0" tIns="0" rIns="0" bIns="0" rtlCol="0" anchor="t" anchorCtr="0">
            <a:noAutofit/>
          </a:bodyPr>
          <a:lstStyle>
            <a:lvl1pPr algn="l" defTabSz="914400" rtl="0" eaLnBrk="1" latinLnBrk="0" hangingPunct="1">
              <a:spcBef>
                <a:spcPct val="0"/>
              </a:spcBef>
              <a:buNone/>
              <a:defRPr sz="3600" kern="1200" spc="-150" baseline="0">
                <a:solidFill>
                  <a:srgbClr val="2C4295"/>
                </a:solidFill>
                <a:latin typeface="Verdana" panose="020B0604030504040204" pitchFamily="34" charset="0"/>
                <a:ea typeface="Verdana" panose="020B0604030504040204" pitchFamily="34" charset="0"/>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GB" b="1" dirty="0" smtClean="0">
                <a:solidFill>
                  <a:schemeClr val="bg1"/>
                </a:solidFill>
                <a:latin typeface="Verdana"/>
                <a:ea typeface="Verdana"/>
              </a:rPr>
              <a:t>Background</a:t>
            </a:r>
            <a:endParaRPr kumimoji="0" lang="en-GB" b="0" i="0" u="none" strike="noStrike" kern="1200" cap="none" spc="-150" normalizeH="0" baseline="0" noProof="0" dirty="0">
              <a:ln>
                <a:noFill/>
              </a:ln>
              <a:solidFill>
                <a:srgbClr val="E60E65"/>
              </a:solidFill>
              <a:effectLst/>
              <a:uLnTx/>
              <a:uFillTx/>
              <a:latin typeface="Verdana" panose="020B0604030504040204" pitchFamily="34" charset="0"/>
              <a:ea typeface="Verdana" panose="020B0604030504040204" pitchFamily="34" charset="0"/>
              <a:cs typeface="+mj-cs"/>
            </a:endParaRPr>
          </a:p>
        </p:txBody>
      </p:sp>
      <p:sp>
        <p:nvSpPr>
          <p:cNvPr id="26" name="Footer Placeholder 5">
            <a:extLst>
              <a:ext uri="{FF2B5EF4-FFF2-40B4-BE49-F238E27FC236}">
                <a16:creationId xmlns:a16="http://schemas.microsoft.com/office/drawing/2014/main" id="{79E31BD0-B25A-4D8D-8E57-3653EE6E5805}"/>
              </a:ext>
            </a:extLst>
          </p:cNvPr>
          <p:cNvSpPr txBox="1">
            <a:spLocks/>
          </p:cNvSpPr>
          <p:nvPr/>
        </p:nvSpPr>
        <p:spPr>
          <a:xfrm>
            <a:off x="836598" y="6309320"/>
            <a:ext cx="3924873"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solidFill>
                  <a:prstClr val="white"/>
                </a:solidFill>
              </a:rPr>
              <a:t>IMTP</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solidFill>
                  <a:prstClr val="white"/>
                </a:solidFill>
              </a:rPr>
              <a:t>May </a:t>
            </a:r>
            <a:r>
              <a:rPr lang="en-US" dirty="0">
                <a:solidFill>
                  <a:prstClr val="white"/>
                </a:solidFill>
              </a:rPr>
              <a:t>2023</a:t>
            </a:r>
            <a:endParaRPr kumimoji="0" lang="en-US" sz="1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
        <p:nvSpPr>
          <p:cNvPr id="4" name="Rounded Rectangle 3"/>
          <p:cNvSpPr/>
          <p:nvPr/>
        </p:nvSpPr>
        <p:spPr>
          <a:xfrm>
            <a:off x="0" y="1441766"/>
            <a:ext cx="12192000" cy="474708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smtClean="0">
                <a:latin typeface="Verdana" panose="020B0604030504040204" pitchFamily="34" charset="0"/>
                <a:ea typeface="Verdana" panose="020B0604030504040204" pitchFamily="34" charset="0"/>
              </a:rPr>
              <a:t>As confirmed by the Board on 30</a:t>
            </a:r>
            <a:r>
              <a:rPr lang="en-GB" baseline="30000" dirty="0" smtClean="0">
                <a:latin typeface="Verdana" panose="020B0604030504040204" pitchFamily="34" charset="0"/>
                <a:ea typeface="Verdana" panose="020B0604030504040204" pitchFamily="34" charset="0"/>
              </a:rPr>
              <a:t>th</a:t>
            </a:r>
            <a:r>
              <a:rPr lang="en-GB" dirty="0" smtClean="0">
                <a:latin typeface="Verdana" panose="020B0604030504040204" pitchFamily="34" charset="0"/>
                <a:ea typeface="Verdana" panose="020B0604030504040204" pitchFamily="34" charset="0"/>
              </a:rPr>
              <a:t> March 2023, the 2023-2026 planning submission </a:t>
            </a:r>
            <a:r>
              <a:rPr lang="en-GB" dirty="0">
                <a:latin typeface="Verdana" panose="020B0604030504040204" pitchFamily="34" charset="0"/>
                <a:ea typeface="Verdana" panose="020B0604030504040204" pitchFamily="34" charset="0"/>
              </a:rPr>
              <a:t>to Welsh </a:t>
            </a:r>
            <a:r>
              <a:rPr lang="en-GB" dirty="0" smtClean="0">
                <a:latin typeface="Verdana" panose="020B0604030504040204" pitchFamily="34" charset="0"/>
                <a:ea typeface="Verdana" panose="020B0604030504040204" pitchFamily="34" charset="0"/>
              </a:rPr>
              <a:t>Government was not able to be formally approved by the Board on the basis that it was not possible for the Health Board to </a:t>
            </a:r>
            <a:r>
              <a:rPr lang="en-GB" dirty="0">
                <a:latin typeface="Verdana" panose="020B0604030504040204" pitchFamily="34" charset="0"/>
                <a:ea typeface="Verdana" panose="020B0604030504040204" pitchFamily="34" charset="0"/>
              </a:rPr>
              <a:t>meet </a:t>
            </a:r>
            <a:r>
              <a:rPr lang="en-GB" dirty="0" smtClean="0">
                <a:latin typeface="Verdana" panose="020B0604030504040204" pitchFamily="34" charset="0"/>
                <a:ea typeface="Verdana" panose="020B0604030504040204" pitchFamily="34" charset="0"/>
              </a:rPr>
              <a:t>its legal </a:t>
            </a:r>
            <a:r>
              <a:rPr lang="en-GB" dirty="0">
                <a:latin typeface="Verdana" panose="020B0604030504040204" pitchFamily="34" charset="0"/>
                <a:ea typeface="Verdana" panose="020B0604030504040204" pitchFamily="34" charset="0"/>
              </a:rPr>
              <a:t>duties for financial balance over three </a:t>
            </a:r>
            <a:r>
              <a:rPr lang="en-GB" dirty="0" smtClean="0">
                <a:latin typeface="Verdana" panose="020B0604030504040204" pitchFamily="34" charset="0"/>
                <a:ea typeface="Verdana" panose="020B0604030504040204" pitchFamily="34" charset="0"/>
              </a:rPr>
              <a:t>years. </a:t>
            </a:r>
          </a:p>
          <a:p>
            <a:r>
              <a:rPr lang="en-GB" dirty="0">
                <a:latin typeface="Verdana" panose="020B0604030504040204" pitchFamily="34" charset="0"/>
                <a:ea typeface="Verdana" panose="020B0604030504040204" pitchFamily="34" charset="0"/>
              </a:rPr>
              <a:t> </a:t>
            </a:r>
          </a:p>
          <a:p>
            <a:pPr lvl="0"/>
            <a:r>
              <a:rPr lang="en-GB" dirty="0" smtClean="0">
                <a:latin typeface="Verdana" panose="020B0604030504040204" pitchFamily="34" charset="0"/>
                <a:ea typeface="Verdana" panose="020B0604030504040204" pitchFamily="34" charset="0"/>
              </a:rPr>
              <a:t>The plan which forms an annual plan format was noted for submission to Welsh Government, with an overall </a:t>
            </a:r>
            <a:r>
              <a:rPr lang="en-GB" dirty="0">
                <a:latin typeface="Verdana" panose="020B0604030504040204" pitchFamily="34" charset="0"/>
                <a:ea typeface="Verdana" panose="020B0604030504040204" pitchFamily="34" charset="0"/>
              </a:rPr>
              <a:t>financial position </a:t>
            </a:r>
            <a:r>
              <a:rPr lang="en-GB" dirty="0" smtClean="0">
                <a:latin typeface="Verdana" panose="020B0604030504040204" pitchFamily="34" charset="0"/>
                <a:ea typeface="Verdana" panose="020B0604030504040204" pitchFamily="34" charset="0"/>
              </a:rPr>
              <a:t>of a predicted overspend of £79.6m, which was consistent with existing financial strategy to </a:t>
            </a:r>
            <a:r>
              <a:rPr lang="en-GB" dirty="0">
                <a:latin typeface="Verdana" panose="020B0604030504040204" pitchFamily="34" charset="0"/>
                <a:ea typeface="Verdana" panose="020B0604030504040204" pitchFamily="34" charset="0"/>
              </a:rPr>
              <a:t>at least break-even in </a:t>
            </a:r>
            <a:r>
              <a:rPr lang="en-GB" dirty="0" smtClean="0">
                <a:latin typeface="Verdana" panose="020B0604030504040204" pitchFamily="34" charset="0"/>
                <a:ea typeface="Verdana" panose="020B0604030504040204" pitchFamily="34" charset="0"/>
              </a:rPr>
              <a:t>year and on the following assumptions:</a:t>
            </a:r>
          </a:p>
          <a:p>
            <a:pPr lvl="0"/>
            <a:endParaRPr lang="en-GB" dirty="0" smtClean="0">
              <a:latin typeface="Verdana" panose="020B0604030504040204" pitchFamily="34" charset="0"/>
              <a:ea typeface="Verdana" panose="020B0604030504040204" pitchFamily="34" charset="0"/>
            </a:endParaRPr>
          </a:p>
          <a:p>
            <a:pPr marL="285750" lvl="0" indent="-285750">
              <a:buFont typeface="Arial" panose="020B0604020202020204" pitchFamily="34" charset="0"/>
              <a:buChar char="•"/>
            </a:pPr>
            <a:r>
              <a:rPr lang="en-GB" dirty="0" smtClean="0">
                <a:latin typeface="Verdana" panose="020B0604030504040204" pitchFamily="34" charset="0"/>
                <a:ea typeface="Verdana" panose="020B0604030504040204" pitchFamily="34" charset="0"/>
              </a:rPr>
              <a:t>Only </a:t>
            </a:r>
            <a:r>
              <a:rPr lang="en-GB" dirty="0">
                <a:latin typeface="Verdana" panose="020B0604030504040204" pitchFamily="34" charset="0"/>
                <a:ea typeface="Verdana" panose="020B0604030504040204" pitchFamily="34" charset="0"/>
              </a:rPr>
              <a:t>limited investments will be made in key areas (Planned </a:t>
            </a:r>
            <a:r>
              <a:rPr lang="en-GB" dirty="0" smtClean="0">
                <a:latin typeface="Verdana" panose="020B0604030504040204" pitchFamily="34" charset="0"/>
                <a:ea typeface="Verdana" panose="020B0604030504040204" pitchFamily="34" charset="0"/>
              </a:rPr>
              <a:t>care £5.5m, Stroke £0.5m, Digital £1m, </a:t>
            </a:r>
            <a:r>
              <a:rPr lang="en-GB" dirty="0">
                <a:latin typeface="Verdana" panose="020B0604030504040204" pitchFamily="34" charset="0"/>
                <a:ea typeface="Verdana" panose="020B0604030504040204" pitchFamily="34" charset="0"/>
              </a:rPr>
              <a:t>overseas </a:t>
            </a:r>
            <a:r>
              <a:rPr lang="en-GB" dirty="0" smtClean="0">
                <a:latin typeface="Verdana" panose="020B0604030504040204" pitchFamily="34" charset="0"/>
                <a:ea typeface="Verdana" panose="020B0604030504040204" pitchFamily="34" charset="0"/>
              </a:rPr>
              <a:t>recruitment £1.5m)</a:t>
            </a:r>
            <a:endParaRPr lang="en-GB" dirty="0">
              <a:latin typeface="Verdana" panose="020B0604030504040204" pitchFamily="34" charset="0"/>
              <a:ea typeface="Verdana" panose="020B0604030504040204" pitchFamily="34" charset="0"/>
            </a:endParaRPr>
          </a:p>
          <a:p>
            <a:pPr marL="285750" lvl="0" indent="-285750">
              <a:buFont typeface="Arial" panose="020B0604020202020204" pitchFamily="34" charset="0"/>
              <a:buChar char="•"/>
            </a:pPr>
            <a:r>
              <a:rPr lang="en-GB" dirty="0" smtClean="0">
                <a:latin typeface="Verdana" panose="020B0604030504040204" pitchFamily="34" charset="0"/>
                <a:ea typeface="Verdana" panose="020B0604030504040204" pitchFamily="34" charset="0"/>
              </a:rPr>
              <a:t>There are resultant risks in delivery of the plan across quality, performance and finance</a:t>
            </a:r>
          </a:p>
          <a:p>
            <a:pPr marL="285750" lvl="0" indent="-285750">
              <a:buFont typeface="Arial" panose="020B0604020202020204" pitchFamily="34" charset="0"/>
              <a:buChar char="•"/>
            </a:pPr>
            <a:endParaRPr lang="en-GB" dirty="0">
              <a:latin typeface="Verdana" panose="020B0604030504040204" pitchFamily="34" charset="0"/>
              <a:ea typeface="Verdana" panose="020B0604030504040204" pitchFamily="34" charset="0"/>
            </a:endParaRPr>
          </a:p>
          <a:p>
            <a:pPr marL="285750" lvl="0" indent="-285750">
              <a:buFont typeface="Arial" panose="020B0604020202020204" pitchFamily="34" charset="0"/>
              <a:buChar char="•"/>
            </a:pPr>
            <a:endParaRPr lang="en-GB" dirty="0">
              <a:latin typeface="Verdana" panose="020B0604030504040204" pitchFamily="34" charset="0"/>
              <a:ea typeface="Verdana" panose="020B0604030504040204" pitchFamily="34" charset="0"/>
            </a:endParaRPr>
          </a:p>
          <a:p>
            <a:r>
              <a:rPr lang="en-GB" dirty="0">
                <a:ea typeface="Verdana" panose="020B0604030504040204" pitchFamily="34" charset="0"/>
              </a:rPr>
              <a:t>Welsh Government </a:t>
            </a:r>
            <a:r>
              <a:rPr lang="en-GB" dirty="0" smtClean="0">
                <a:ea typeface="Verdana" panose="020B0604030504040204" pitchFamily="34" charset="0"/>
              </a:rPr>
              <a:t>response: </a:t>
            </a:r>
            <a:r>
              <a:rPr lang="en-GB" dirty="0">
                <a:ea typeface="Verdana" panose="020B0604030504040204" pitchFamily="34" charset="0"/>
              </a:rPr>
              <a:t>the plan of 31</a:t>
            </a:r>
            <a:r>
              <a:rPr lang="en-GB" baseline="30000" dirty="0">
                <a:ea typeface="Verdana" panose="020B0604030504040204" pitchFamily="34" charset="0"/>
              </a:rPr>
              <a:t>st</a:t>
            </a:r>
            <a:r>
              <a:rPr lang="en-GB" dirty="0">
                <a:ea typeface="Verdana" panose="020B0604030504040204" pitchFamily="34" charset="0"/>
              </a:rPr>
              <a:t> March 2023 not approvable – due to </a:t>
            </a:r>
            <a:r>
              <a:rPr lang="en-GB" dirty="0" smtClean="0">
                <a:ea typeface="Verdana" panose="020B0604030504040204" pitchFamily="34" charset="0"/>
              </a:rPr>
              <a:t>financial position, risks </a:t>
            </a:r>
            <a:r>
              <a:rPr lang="en-GB" dirty="0">
                <a:ea typeface="Verdana" panose="020B0604030504040204" pitchFamily="34" charset="0"/>
              </a:rPr>
              <a:t>in financial position, </a:t>
            </a:r>
            <a:r>
              <a:rPr lang="en-GB" dirty="0" smtClean="0">
                <a:ea typeface="Verdana" panose="020B0604030504040204" pitchFamily="34" charset="0"/>
              </a:rPr>
              <a:t>also to delivery. Seeking improvement in 31</a:t>
            </a:r>
            <a:r>
              <a:rPr lang="en-GB" baseline="30000" dirty="0" smtClean="0">
                <a:ea typeface="Verdana" panose="020B0604030504040204" pitchFamily="34" charset="0"/>
              </a:rPr>
              <a:t>st</a:t>
            </a:r>
            <a:r>
              <a:rPr lang="en-GB" dirty="0" smtClean="0">
                <a:ea typeface="Verdana" panose="020B0604030504040204" pitchFamily="34" charset="0"/>
              </a:rPr>
              <a:t> May re-submission.</a:t>
            </a:r>
            <a:endParaRPr lang="en-GB" dirty="0">
              <a:ea typeface="Verdana" panose="020B0604030504040204" pitchFamily="34" charset="0"/>
            </a:endParaRPr>
          </a:p>
          <a:p>
            <a:pPr lvl="0"/>
            <a:endParaRPr lang="en-GB" i="1"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8601520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
            <a:ext cx="12192000" cy="1250066"/>
          </a:xfrm>
          <a:prstGeom prst="rect">
            <a:avLst/>
          </a:prstGeom>
          <a:solidFill>
            <a:srgbClr val="2C4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0" name="Rectangle 9"/>
          <p:cNvSpPr/>
          <p:nvPr/>
        </p:nvSpPr>
        <p:spPr>
          <a:xfrm>
            <a:off x="3029" y="1250066"/>
            <a:ext cx="12192000" cy="100173"/>
          </a:xfrm>
          <a:prstGeom prst="rect">
            <a:avLst/>
          </a:prstGeom>
          <a:solidFill>
            <a:srgbClr val="E60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grpSp>
        <p:nvGrpSpPr>
          <p:cNvPr id="2" name="Group 1"/>
          <p:cNvGrpSpPr/>
          <p:nvPr/>
        </p:nvGrpSpPr>
        <p:grpSpPr>
          <a:xfrm>
            <a:off x="8942030" y="489821"/>
            <a:ext cx="2626453" cy="660073"/>
            <a:chOff x="7087742" y="1777994"/>
            <a:chExt cx="2626453" cy="660073"/>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3569" y="1780666"/>
              <a:ext cx="655826" cy="655826"/>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87742" y="1777995"/>
              <a:ext cx="655826" cy="655826"/>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58369" y="1777994"/>
              <a:ext cx="655826" cy="655826"/>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99394" y="1779092"/>
              <a:ext cx="658975" cy="658975"/>
            </a:xfrm>
            <a:prstGeom prst="rect">
              <a:avLst/>
            </a:prstGeom>
          </p:spPr>
        </p:pic>
      </p:grpSp>
      <p:sp>
        <p:nvSpPr>
          <p:cNvPr id="3" name="TextBox 2"/>
          <p:cNvSpPr txBox="1"/>
          <p:nvPr/>
        </p:nvSpPr>
        <p:spPr>
          <a:xfrm>
            <a:off x="10912017" y="235140"/>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CREU</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IECHYD</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5" name="TextBox 14"/>
          <p:cNvSpPr txBox="1"/>
          <p:nvPr/>
        </p:nvSpPr>
        <p:spPr>
          <a:xfrm>
            <a:off x="10283436" y="229777"/>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GWELLA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GOFAL</a:t>
            </a:r>
          </a:p>
        </p:txBody>
      </p:sp>
      <p:sp>
        <p:nvSpPr>
          <p:cNvPr id="16" name="TextBox 15"/>
          <p:cNvSpPr txBox="1"/>
          <p:nvPr/>
        </p:nvSpPr>
        <p:spPr>
          <a:xfrm>
            <a:off x="9592149" y="224414"/>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YSBRYDOLI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POBL</a:t>
            </a:r>
          </a:p>
        </p:txBody>
      </p:sp>
      <p:sp>
        <p:nvSpPr>
          <p:cNvPr id="17" name="TextBox 16"/>
          <p:cNvSpPr txBox="1"/>
          <p:nvPr/>
        </p:nvSpPr>
        <p:spPr>
          <a:xfrm>
            <a:off x="8942030" y="178247"/>
            <a:ext cx="62858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CYNNAL EIN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DYFODOL</a:t>
            </a:r>
          </a:p>
        </p:txBody>
      </p:sp>
      <p:pic>
        <p:nvPicPr>
          <p:cNvPr id="1026" name="Picture 2" descr="11446454_CTM_ValuesAndBehaviours_Launch_EmailHeader_biling_600x150_REPRO_v01_ME-022 (00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761471" y="6329871"/>
            <a:ext cx="2101292" cy="528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 name="Group 17"/>
          <p:cNvGrpSpPr/>
          <p:nvPr/>
        </p:nvGrpSpPr>
        <p:grpSpPr>
          <a:xfrm>
            <a:off x="-2516051" y="80396"/>
            <a:ext cx="6481726" cy="1169671"/>
            <a:chOff x="-2229950" y="437388"/>
            <a:chExt cx="6481726" cy="1169671"/>
          </a:xfrm>
        </p:grpSpPr>
        <p:pic>
          <p:nvPicPr>
            <p:cNvPr id="20" name="Content Placeholder 5"/>
            <p:cNvPicPr>
              <a:picLocks noChangeAspect="1"/>
            </p:cNvPicPr>
            <p:nvPr/>
          </p:nvPicPr>
          <p:blipFill rotWithShape="1">
            <a:blip r:embed="rId8" cstate="print">
              <a:extLst>
                <a:ext uri="{28A0092B-C50C-407E-A947-70E740481C1C}">
                  <a14:useLocalDpi xmlns:a14="http://schemas.microsoft.com/office/drawing/2010/main" val="0"/>
                </a:ext>
              </a:extLst>
            </a:blip>
            <a:srcRect l="3116" t="5136" r="2764" b="3318"/>
            <a:stretch/>
          </p:blipFill>
          <p:spPr>
            <a:xfrm>
              <a:off x="1846648" y="437388"/>
              <a:ext cx="2405128" cy="1169671"/>
            </a:xfrm>
            <a:prstGeom prst="rect">
              <a:avLst/>
            </a:prstGeom>
          </p:spPr>
        </p:pic>
        <p:sp>
          <p:nvSpPr>
            <p:cNvPr id="21" name="Title 1"/>
            <p:cNvSpPr txBox="1">
              <a:spLocks/>
            </p:cNvSpPr>
            <p:nvPr/>
          </p:nvSpPr>
          <p:spPr>
            <a:xfrm>
              <a:off x="-2229950" y="698187"/>
              <a:ext cx="4024769" cy="648072"/>
            </a:xfrm>
            <a:prstGeom prst="rect">
              <a:avLst/>
            </a:prstGeom>
            <a:ln>
              <a:noFill/>
            </a:ln>
          </p:spPr>
          <p:txBody>
            <a:bodyPr vert="horz" lIns="0" tIns="0" rIns="0" bIns="0" rtlCol="0" anchor="t">
              <a:noAutofit/>
            </a:bodyPr>
            <a:lstStyle>
              <a:lvl1pPr algn="l" defTabSz="914400" rtl="0" eaLnBrk="1" latinLnBrk="0" hangingPunct="1">
                <a:spcBef>
                  <a:spcPct val="0"/>
                </a:spcBef>
                <a:buNone/>
                <a:defRPr sz="4500" kern="1200" spc="-150" baseline="0">
                  <a:solidFill>
                    <a:schemeClr val="bg1"/>
                  </a:solidFill>
                  <a:latin typeface="Verdana" panose="020B0604030504040204" pitchFamily="34" charset="0"/>
                  <a:ea typeface="Verdana" panose="020B0604030504040204" pitchFamily="34" charset="0"/>
                  <a:cs typeface="+mj-cs"/>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Hiechyd</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Dyfodol</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DATBLYGU CYMUNEDAU</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IACHACH GYDA’N GILYDD</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endParaRPr kumimoji="0" lang="en-GB" sz="8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p:txBody>
        </p:sp>
        <p:pic>
          <p:nvPicPr>
            <p:cNvPr id="22" name="Content Placeholder 5"/>
            <p:cNvPicPr>
              <a:picLocks noChangeAspect="1"/>
            </p:cNvPicPr>
            <p:nvPr/>
          </p:nvPicPr>
          <p:blipFill rotWithShape="1">
            <a:blip r:embed="rId9" cstate="print">
              <a:extLst>
                <a:ext uri="{28A0092B-C50C-407E-A947-70E740481C1C}">
                  <a14:useLocalDpi xmlns:a14="http://schemas.microsoft.com/office/drawing/2010/main" val="0"/>
                </a:ext>
              </a:extLst>
            </a:blip>
            <a:srcRect l="33167" t="11551" r="43447" b="76615"/>
            <a:stretch/>
          </p:blipFill>
          <p:spPr>
            <a:xfrm>
              <a:off x="1247770" y="525387"/>
              <a:ext cx="597601" cy="151201"/>
            </a:xfrm>
            <a:prstGeom prst="rect">
              <a:avLst/>
            </a:prstGeom>
          </p:spPr>
        </p:pic>
      </p:grpSp>
      <p:sp>
        <p:nvSpPr>
          <p:cNvPr id="23" name="Footer Placeholder 3"/>
          <p:cNvSpPr txBox="1">
            <a:spLocks/>
          </p:cNvSpPr>
          <p:nvPr/>
        </p:nvSpPr>
        <p:spPr>
          <a:xfrm>
            <a:off x="836598" y="5092784"/>
            <a:ext cx="10704000" cy="1096069"/>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Arial"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E60E65"/>
              </a:solidFill>
              <a:effectLst/>
              <a:uLnTx/>
              <a:uFillTx/>
              <a:latin typeface="Arial" pitchFamily="34" charset="0"/>
              <a:ea typeface="+mn-ea"/>
              <a:cs typeface="+mn-cs"/>
            </a:endParaRPr>
          </a:p>
        </p:txBody>
      </p:sp>
      <p:sp>
        <p:nvSpPr>
          <p:cNvPr id="37" name="Title 1"/>
          <p:cNvSpPr txBox="1">
            <a:spLocks/>
          </p:cNvSpPr>
          <p:nvPr/>
        </p:nvSpPr>
        <p:spPr>
          <a:xfrm>
            <a:off x="3763883" y="352752"/>
            <a:ext cx="4985555" cy="684128"/>
          </a:xfrm>
          <a:prstGeom prst="rect">
            <a:avLst/>
          </a:prstGeom>
        </p:spPr>
        <p:txBody>
          <a:bodyPr vert="horz" lIns="0" tIns="0" rIns="0" bIns="0" rtlCol="0" anchor="t" anchorCtr="0">
            <a:normAutofit fontScale="77500" lnSpcReduction="20000"/>
          </a:bodyPr>
          <a:lstStyle>
            <a:lvl1pPr algn="l" defTabSz="914400" rtl="0" eaLnBrk="1" latinLnBrk="0" hangingPunct="1">
              <a:spcBef>
                <a:spcPct val="0"/>
              </a:spcBef>
              <a:buNone/>
              <a:defRPr sz="3600" kern="1200" spc="-150" baseline="0">
                <a:solidFill>
                  <a:srgbClr val="2C4295"/>
                </a:solidFill>
                <a:latin typeface="Verdana" panose="020B0604030504040204" pitchFamily="34" charset="0"/>
                <a:ea typeface="Verdana" panose="020B0604030504040204" pitchFamily="34" charset="0"/>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3600" b="1" i="0" u="none" strike="noStrike" kern="1200" cap="none" spc="-150" normalizeH="0" baseline="0" noProof="0" dirty="0">
                <a:ln>
                  <a:noFill/>
                </a:ln>
                <a:solidFill>
                  <a:schemeClr val="bg1"/>
                </a:solidFill>
                <a:effectLst/>
                <a:uLnTx/>
                <a:uFillTx/>
                <a:latin typeface="Verdana"/>
                <a:ea typeface="Verdana"/>
                <a:cs typeface="+mj-cs"/>
              </a:rPr>
              <a:t>Planned </a:t>
            </a:r>
            <a:r>
              <a:rPr kumimoji="0" lang="en-GB" sz="3600" b="1" i="0" u="none" strike="noStrike" kern="1200" cap="none" spc="-150" normalizeH="0" baseline="0" noProof="0" dirty="0" smtClean="0">
                <a:ln>
                  <a:noFill/>
                </a:ln>
                <a:solidFill>
                  <a:schemeClr val="bg1"/>
                </a:solidFill>
                <a:effectLst/>
                <a:uLnTx/>
                <a:uFillTx/>
                <a:latin typeface="Verdana"/>
                <a:ea typeface="Verdana"/>
                <a:cs typeface="+mj-cs"/>
              </a:rPr>
              <a:t>Care –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3600" b="1" i="0" u="none" strike="noStrike" kern="1200" cap="none" spc="-150" normalizeH="0" baseline="0" noProof="0" dirty="0" smtClean="0">
                <a:ln>
                  <a:noFill/>
                </a:ln>
                <a:solidFill>
                  <a:schemeClr val="bg1"/>
                </a:solidFill>
                <a:effectLst/>
                <a:uLnTx/>
                <a:uFillTx/>
                <a:latin typeface="Verdana"/>
                <a:ea typeface="Verdana"/>
                <a:cs typeface="+mj-cs"/>
              </a:rPr>
              <a:t>Diagnostics/</a:t>
            </a:r>
            <a:r>
              <a:rPr kumimoji="0" lang="en-GB" sz="3600" b="1" i="0" u="none" strike="noStrike" kern="1200" cap="none" spc="-150" normalizeH="0" noProof="0" dirty="0" smtClean="0">
                <a:ln>
                  <a:noFill/>
                </a:ln>
                <a:solidFill>
                  <a:schemeClr val="bg1"/>
                </a:solidFill>
                <a:effectLst/>
                <a:uLnTx/>
                <a:uFillTx/>
                <a:latin typeface="Verdana"/>
                <a:ea typeface="Verdana"/>
                <a:cs typeface="+mj-cs"/>
              </a:rPr>
              <a:t> Therapies</a:t>
            </a:r>
            <a:endParaRPr kumimoji="0" lang="en-GB" sz="3600" b="0" i="0" u="none" strike="noStrike" kern="1200" cap="none" spc="-150" normalizeH="0" baseline="0" noProof="0" dirty="0">
              <a:ln>
                <a:noFill/>
              </a:ln>
              <a:solidFill>
                <a:schemeClr val="bg1"/>
              </a:solidFill>
              <a:effectLst/>
              <a:uLnTx/>
              <a:uFillTx/>
              <a:cs typeface="+mj-cs"/>
            </a:endParaRPr>
          </a:p>
        </p:txBody>
      </p:sp>
      <p:sp>
        <p:nvSpPr>
          <p:cNvPr id="24" name="Content Placeholder 6"/>
          <p:cNvSpPr>
            <a:spLocks noGrp="1"/>
          </p:cNvSpPr>
          <p:nvPr>
            <p:ph idx="1"/>
          </p:nvPr>
        </p:nvSpPr>
        <p:spPr>
          <a:xfrm>
            <a:off x="191386" y="1457222"/>
            <a:ext cx="11256614" cy="4695235"/>
          </a:xfrm>
        </p:spPr>
        <p:txBody>
          <a:bodyPr>
            <a:normAutofit/>
          </a:bodyPr>
          <a:lstStyle/>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r>
              <a:rPr lang="en-GB" sz="2200" dirty="0" smtClean="0"/>
              <a:t>Improvement trajectory for diagnostics and therapies.</a:t>
            </a:r>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p:txBody>
      </p:sp>
      <p:sp>
        <p:nvSpPr>
          <p:cNvPr id="27" name="Footer Placeholder 5">
            <a:extLst>
              <a:ext uri="{FF2B5EF4-FFF2-40B4-BE49-F238E27FC236}">
                <a16:creationId xmlns:a16="http://schemas.microsoft.com/office/drawing/2014/main" id="{83F8DF6D-FA82-4CA3-B914-8BCCEF3175D5}"/>
              </a:ext>
            </a:extLst>
          </p:cNvPr>
          <p:cNvSpPr txBox="1">
            <a:spLocks/>
          </p:cNvSpPr>
          <p:nvPr/>
        </p:nvSpPr>
        <p:spPr>
          <a:xfrm>
            <a:off x="836598" y="6309320"/>
            <a:ext cx="3924873"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solidFill>
                  <a:prstClr val="white"/>
                </a:solidFill>
              </a:rPr>
              <a:t>IMTP</a:t>
            </a:r>
            <a:endParaRPr lang="en-US" dirty="0">
              <a:solidFill>
                <a:prstClr val="white"/>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solidFill>
                  <a:prstClr val="white"/>
                </a:solidFill>
              </a:rPr>
              <a:t>May </a:t>
            </a:r>
            <a:r>
              <a:rPr lang="en-US" dirty="0">
                <a:solidFill>
                  <a:prstClr val="white"/>
                </a:solidFill>
              </a:rPr>
              <a:t>2023</a:t>
            </a:r>
            <a:endParaRPr kumimoji="0" lang="en-US" sz="1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pic>
        <p:nvPicPr>
          <p:cNvPr id="4" name="Picture 3"/>
          <p:cNvPicPr>
            <a:picLocks noChangeAspect="1"/>
          </p:cNvPicPr>
          <p:nvPr/>
        </p:nvPicPr>
        <p:blipFill rotWithShape="1">
          <a:blip r:embed="rId10"/>
          <a:srcRect t="2004"/>
          <a:stretch/>
        </p:blipFill>
        <p:spPr>
          <a:xfrm>
            <a:off x="212570" y="2598242"/>
            <a:ext cx="11979430" cy="2713831"/>
          </a:xfrm>
          <a:prstGeom prst="rect">
            <a:avLst/>
          </a:prstGeom>
        </p:spPr>
      </p:pic>
    </p:spTree>
    <p:extLst>
      <p:ext uri="{BB962C8B-B14F-4D97-AF65-F5344CB8AC3E}">
        <p14:creationId xmlns:p14="http://schemas.microsoft.com/office/powerpoint/2010/main" val="39540955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
            <a:ext cx="12192000" cy="1250066"/>
          </a:xfrm>
          <a:prstGeom prst="rect">
            <a:avLst/>
          </a:prstGeom>
          <a:solidFill>
            <a:srgbClr val="2C4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0" name="Rectangle 9"/>
          <p:cNvSpPr/>
          <p:nvPr/>
        </p:nvSpPr>
        <p:spPr>
          <a:xfrm>
            <a:off x="3029" y="1250066"/>
            <a:ext cx="12192000" cy="100173"/>
          </a:xfrm>
          <a:prstGeom prst="rect">
            <a:avLst/>
          </a:prstGeom>
          <a:solidFill>
            <a:srgbClr val="E60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grpSp>
        <p:nvGrpSpPr>
          <p:cNvPr id="2" name="Group 1"/>
          <p:cNvGrpSpPr/>
          <p:nvPr/>
        </p:nvGrpSpPr>
        <p:grpSpPr>
          <a:xfrm>
            <a:off x="8942030" y="489821"/>
            <a:ext cx="2626453" cy="660073"/>
            <a:chOff x="7087742" y="1777994"/>
            <a:chExt cx="2626453" cy="660073"/>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3569" y="1780666"/>
              <a:ext cx="655826" cy="655826"/>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87742" y="1777995"/>
              <a:ext cx="655826" cy="655826"/>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58369" y="1777994"/>
              <a:ext cx="655826" cy="655826"/>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99394" y="1779092"/>
              <a:ext cx="658975" cy="658975"/>
            </a:xfrm>
            <a:prstGeom prst="rect">
              <a:avLst/>
            </a:prstGeom>
          </p:spPr>
        </p:pic>
      </p:grpSp>
      <p:sp>
        <p:nvSpPr>
          <p:cNvPr id="3" name="TextBox 2"/>
          <p:cNvSpPr txBox="1"/>
          <p:nvPr/>
        </p:nvSpPr>
        <p:spPr>
          <a:xfrm>
            <a:off x="10912017" y="235140"/>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CREU</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IECHYD</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5" name="TextBox 14"/>
          <p:cNvSpPr txBox="1"/>
          <p:nvPr/>
        </p:nvSpPr>
        <p:spPr>
          <a:xfrm>
            <a:off x="10283436" y="229777"/>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GWELLA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GOFAL</a:t>
            </a:r>
          </a:p>
        </p:txBody>
      </p:sp>
      <p:sp>
        <p:nvSpPr>
          <p:cNvPr id="16" name="TextBox 15"/>
          <p:cNvSpPr txBox="1"/>
          <p:nvPr/>
        </p:nvSpPr>
        <p:spPr>
          <a:xfrm>
            <a:off x="9592149" y="224414"/>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YSBRYDOLI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POBL</a:t>
            </a:r>
          </a:p>
        </p:txBody>
      </p:sp>
      <p:sp>
        <p:nvSpPr>
          <p:cNvPr id="17" name="TextBox 16"/>
          <p:cNvSpPr txBox="1"/>
          <p:nvPr/>
        </p:nvSpPr>
        <p:spPr>
          <a:xfrm>
            <a:off x="8942030" y="178247"/>
            <a:ext cx="62858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CYNNAL EIN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DYFODOL</a:t>
            </a:r>
          </a:p>
        </p:txBody>
      </p:sp>
      <p:pic>
        <p:nvPicPr>
          <p:cNvPr id="1026" name="Picture 2" descr="11446454_CTM_ValuesAndBehaviours_Launch_EmailHeader_biling_600x150_REPRO_v01_ME-022 (00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761471" y="6329871"/>
            <a:ext cx="2101292" cy="528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 name="Group 17"/>
          <p:cNvGrpSpPr/>
          <p:nvPr/>
        </p:nvGrpSpPr>
        <p:grpSpPr>
          <a:xfrm>
            <a:off x="-2516051" y="80396"/>
            <a:ext cx="6481726" cy="1169671"/>
            <a:chOff x="-2229950" y="437388"/>
            <a:chExt cx="6481726" cy="1169671"/>
          </a:xfrm>
        </p:grpSpPr>
        <p:pic>
          <p:nvPicPr>
            <p:cNvPr id="20" name="Content Placeholder 5"/>
            <p:cNvPicPr>
              <a:picLocks noChangeAspect="1"/>
            </p:cNvPicPr>
            <p:nvPr/>
          </p:nvPicPr>
          <p:blipFill rotWithShape="1">
            <a:blip r:embed="rId8" cstate="print">
              <a:extLst>
                <a:ext uri="{28A0092B-C50C-407E-A947-70E740481C1C}">
                  <a14:useLocalDpi xmlns:a14="http://schemas.microsoft.com/office/drawing/2010/main" val="0"/>
                </a:ext>
              </a:extLst>
            </a:blip>
            <a:srcRect l="3116" t="5136" r="2764" b="3318"/>
            <a:stretch/>
          </p:blipFill>
          <p:spPr>
            <a:xfrm>
              <a:off x="1846648" y="437388"/>
              <a:ext cx="2405128" cy="1169671"/>
            </a:xfrm>
            <a:prstGeom prst="rect">
              <a:avLst/>
            </a:prstGeom>
          </p:spPr>
        </p:pic>
        <p:sp>
          <p:nvSpPr>
            <p:cNvPr id="21" name="Title 1"/>
            <p:cNvSpPr txBox="1">
              <a:spLocks/>
            </p:cNvSpPr>
            <p:nvPr/>
          </p:nvSpPr>
          <p:spPr>
            <a:xfrm>
              <a:off x="-2229950" y="698187"/>
              <a:ext cx="4024769" cy="648072"/>
            </a:xfrm>
            <a:prstGeom prst="rect">
              <a:avLst/>
            </a:prstGeom>
            <a:ln>
              <a:noFill/>
            </a:ln>
          </p:spPr>
          <p:txBody>
            <a:bodyPr vert="horz" lIns="0" tIns="0" rIns="0" bIns="0" rtlCol="0" anchor="t">
              <a:noAutofit/>
            </a:bodyPr>
            <a:lstStyle>
              <a:lvl1pPr algn="l" defTabSz="914400" rtl="0" eaLnBrk="1" latinLnBrk="0" hangingPunct="1">
                <a:spcBef>
                  <a:spcPct val="0"/>
                </a:spcBef>
                <a:buNone/>
                <a:defRPr sz="4500" kern="1200" spc="-150" baseline="0">
                  <a:solidFill>
                    <a:schemeClr val="bg1"/>
                  </a:solidFill>
                  <a:latin typeface="Verdana" panose="020B0604030504040204" pitchFamily="34" charset="0"/>
                  <a:ea typeface="Verdana" panose="020B0604030504040204" pitchFamily="34" charset="0"/>
                  <a:cs typeface="+mj-cs"/>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Hiechyd</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Dyfodol</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DATBLYGU CYMUNEDAU</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IACHACH GYDA’N GILYDD</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endParaRPr kumimoji="0" lang="en-GB" sz="8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p:txBody>
        </p:sp>
        <p:pic>
          <p:nvPicPr>
            <p:cNvPr id="22" name="Content Placeholder 5"/>
            <p:cNvPicPr>
              <a:picLocks noChangeAspect="1"/>
            </p:cNvPicPr>
            <p:nvPr/>
          </p:nvPicPr>
          <p:blipFill rotWithShape="1">
            <a:blip r:embed="rId9" cstate="print">
              <a:extLst>
                <a:ext uri="{28A0092B-C50C-407E-A947-70E740481C1C}">
                  <a14:useLocalDpi xmlns:a14="http://schemas.microsoft.com/office/drawing/2010/main" val="0"/>
                </a:ext>
              </a:extLst>
            </a:blip>
            <a:srcRect l="33167" t="11551" r="43447" b="76615"/>
            <a:stretch/>
          </p:blipFill>
          <p:spPr>
            <a:xfrm>
              <a:off x="1247770" y="525387"/>
              <a:ext cx="597601" cy="151201"/>
            </a:xfrm>
            <a:prstGeom prst="rect">
              <a:avLst/>
            </a:prstGeom>
          </p:spPr>
        </p:pic>
      </p:grpSp>
      <p:sp>
        <p:nvSpPr>
          <p:cNvPr id="23" name="Footer Placeholder 3"/>
          <p:cNvSpPr txBox="1">
            <a:spLocks/>
          </p:cNvSpPr>
          <p:nvPr/>
        </p:nvSpPr>
        <p:spPr>
          <a:xfrm>
            <a:off x="836598" y="5092784"/>
            <a:ext cx="10704000" cy="1096069"/>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Arial"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E60E65"/>
              </a:solidFill>
              <a:effectLst/>
              <a:uLnTx/>
              <a:uFillTx/>
              <a:latin typeface="Arial" pitchFamily="34" charset="0"/>
              <a:ea typeface="+mn-ea"/>
              <a:cs typeface="+mn-cs"/>
            </a:endParaRPr>
          </a:p>
        </p:txBody>
      </p:sp>
      <p:sp>
        <p:nvSpPr>
          <p:cNvPr id="37" name="Title 1"/>
          <p:cNvSpPr txBox="1">
            <a:spLocks/>
          </p:cNvSpPr>
          <p:nvPr/>
        </p:nvSpPr>
        <p:spPr>
          <a:xfrm>
            <a:off x="3763883" y="352752"/>
            <a:ext cx="4985555" cy="684128"/>
          </a:xfrm>
          <a:prstGeom prst="rect">
            <a:avLst/>
          </a:prstGeom>
        </p:spPr>
        <p:txBody>
          <a:bodyPr vert="horz" lIns="0" tIns="0" rIns="0" bIns="0" rtlCol="0" anchor="t" anchorCtr="0">
            <a:normAutofit fontScale="77500" lnSpcReduction="20000"/>
          </a:bodyPr>
          <a:lstStyle>
            <a:lvl1pPr algn="l" defTabSz="914400" rtl="0" eaLnBrk="1" latinLnBrk="0" hangingPunct="1">
              <a:spcBef>
                <a:spcPct val="0"/>
              </a:spcBef>
              <a:buNone/>
              <a:defRPr sz="3600" kern="1200" spc="-150" baseline="0">
                <a:solidFill>
                  <a:srgbClr val="2C4295"/>
                </a:solidFill>
                <a:latin typeface="Verdana" panose="020B0604030504040204" pitchFamily="34" charset="0"/>
                <a:ea typeface="Verdana" panose="020B0604030504040204" pitchFamily="34" charset="0"/>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3600" b="1" i="0" u="none" strike="noStrike" kern="1200" cap="none" spc="-150" normalizeH="0" baseline="0" noProof="0" dirty="0">
                <a:ln>
                  <a:noFill/>
                </a:ln>
                <a:solidFill>
                  <a:schemeClr val="bg1"/>
                </a:solidFill>
                <a:effectLst/>
                <a:uLnTx/>
                <a:uFillTx/>
                <a:latin typeface="Verdana"/>
                <a:ea typeface="Verdana"/>
                <a:cs typeface="+mj-cs"/>
              </a:rPr>
              <a:t>Planned </a:t>
            </a:r>
            <a:r>
              <a:rPr kumimoji="0" lang="en-GB" sz="3600" b="1" i="0" u="none" strike="noStrike" kern="1200" cap="none" spc="-150" normalizeH="0" baseline="0" noProof="0" dirty="0" smtClean="0">
                <a:ln>
                  <a:noFill/>
                </a:ln>
                <a:solidFill>
                  <a:schemeClr val="bg1"/>
                </a:solidFill>
                <a:effectLst/>
                <a:uLnTx/>
                <a:uFillTx/>
                <a:latin typeface="Verdana"/>
                <a:ea typeface="Verdana"/>
                <a:cs typeface="+mj-cs"/>
              </a:rPr>
              <a:t>Care – </a:t>
            </a:r>
          </a:p>
          <a:p>
            <a:pPr marL="0" marR="0" lvl="0" indent="0" algn="ctr" defTabSz="914400" rtl="0" eaLnBrk="1" fontAlgn="auto" latinLnBrk="0" hangingPunct="1">
              <a:lnSpc>
                <a:spcPct val="100000"/>
              </a:lnSpc>
              <a:spcBef>
                <a:spcPct val="0"/>
              </a:spcBef>
              <a:spcAft>
                <a:spcPts val="0"/>
              </a:spcAft>
              <a:buClrTx/>
              <a:buSzTx/>
              <a:buFontTx/>
              <a:buNone/>
              <a:tabLst/>
              <a:defRPr/>
            </a:pPr>
            <a:r>
              <a:rPr lang="en-GB" b="1" dirty="0" smtClean="0">
                <a:solidFill>
                  <a:schemeClr val="bg1"/>
                </a:solidFill>
                <a:latin typeface="Verdana"/>
                <a:ea typeface="Verdana"/>
              </a:rPr>
              <a:t>Cancer</a:t>
            </a:r>
            <a:endParaRPr kumimoji="0" lang="en-GB" sz="3600" b="0" i="0" u="none" strike="noStrike" kern="1200" cap="none" spc="-150" normalizeH="0" baseline="0" noProof="0" dirty="0">
              <a:ln>
                <a:noFill/>
              </a:ln>
              <a:solidFill>
                <a:schemeClr val="bg1"/>
              </a:solidFill>
              <a:effectLst/>
              <a:uLnTx/>
              <a:uFillTx/>
              <a:cs typeface="+mj-cs"/>
            </a:endParaRPr>
          </a:p>
        </p:txBody>
      </p:sp>
      <p:sp>
        <p:nvSpPr>
          <p:cNvPr id="24" name="Content Placeholder 6"/>
          <p:cNvSpPr>
            <a:spLocks noGrp="1"/>
          </p:cNvSpPr>
          <p:nvPr>
            <p:ph idx="1"/>
          </p:nvPr>
        </p:nvSpPr>
        <p:spPr>
          <a:xfrm>
            <a:off x="744000" y="1457222"/>
            <a:ext cx="10704000" cy="4695235"/>
          </a:xfrm>
        </p:spPr>
        <p:txBody>
          <a:bodyPr>
            <a:normAutofit/>
          </a:bodyPr>
          <a:lstStyle/>
          <a:p>
            <a:endParaRPr lang="en-GB" sz="18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p:txBody>
      </p:sp>
      <p:sp>
        <p:nvSpPr>
          <p:cNvPr id="27" name="Footer Placeholder 5">
            <a:extLst>
              <a:ext uri="{FF2B5EF4-FFF2-40B4-BE49-F238E27FC236}">
                <a16:creationId xmlns:a16="http://schemas.microsoft.com/office/drawing/2014/main" id="{83F8DF6D-FA82-4CA3-B914-8BCCEF3175D5}"/>
              </a:ext>
            </a:extLst>
          </p:cNvPr>
          <p:cNvSpPr txBox="1">
            <a:spLocks/>
          </p:cNvSpPr>
          <p:nvPr/>
        </p:nvSpPr>
        <p:spPr>
          <a:xfrm>
            <a:off x="836598" y="6309320"/>
            <a:ext cx="3924873"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solidFill>
                  <a:prstClr val="white"/>
                </a:solidFill>
              </a:rPr>
              <a:t>IMTP</a:t>
            </a:r>
            <a:endParaRPr lang="en-US" dirty="0">
              <a:solidFill>
                <a:prstClr val="white"/>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solidFill>
                  <a:prstClr val="white"/>
                </a:solidFill>
              </a:rPr>
              <a:t>May </a:t>
            </a:r>
            <a:r>
              <a:rPr lang="en-US" dirty="0">
                <a:solidFill>
                  <a:prstClr val="white"/>
                </a:solidFill>
              </a:rPr>
              <a:t>2023</a:t>
            </a:r>
            <a:endParaRPr kumimoji="0" lang="en-US" sz="1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
        <p:nvSpPr>
          <p:cNvPr id="28" name="Rectangle 27">
            <a:extLst>
              <a:ext uri="{FF2B5EF4-FFF2-40B4-BE49-F238E27FC236}">
                <a16:creationId xmlns:a16="http://schemas.microsoft.com/office/drawing/2014/main" id="{29821027-AD2A-4700-AE5D-4D48DD7D99F7}"/>
              </a:ext>
            </a:extLst>
          </p:cNvPr>
          <p:cNvSpPr/>
          <p:nvPr/>
        </p:nvSpPr>
        <p:spPr>
          <a:xfrm>
            <a:off x="0" y="1481759"/>
            <a:ext cx="3965675" cy="461665"/>
          </a:xfrm>
          <a:prstGeom prst="rect">
            <a:avLst/>
          </a:prstGeom>
          <a:solidFill>
            <a:srgbClr val="2C4295"/>
          </a:solidFill>
          <a:ln>
            <a:solidFill>
              <a:srgbClr val="002060"/>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b="1" dirty="0">
                <a:solidFill>
                  <a:prstClr val="white"/>
                </a:solidFill>
                <a:latin typeface="Verdana" panose="020B0604030504040204" pitchFamily="34" charset="0"/>
                <a:ea typeface="Verdana" panose="020B0604030504040204" pitchFamily="34" charset="0"/>
              </a:rPr>
              <a:t>Cancer Improvement</a:t>
            </a:r>
            <a:endParaRPr kumimoji="0" lang="en-GB" sz="24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graphicFrame>
        <p:nvGraphicFramePr>
          <p:cNvPr id="30" name="Table 29">
            <a:extLst>
              <a:ext uri="{FF2B5EF4-FFF2-40B4-BE49-F238E27FC236}">
                <a16:creationId xmlns:a16="http://schemas.microsoft.com/office/drawing/2014/main" id="{61621475-6ECA-4D29-B82C-E1ACE3EC6E75}"/>
              </a:ext>
            </a:extLst>
          </p:cNvPr>
          <p:cNvGraphicFramePr>
            <a:graphicFrameLocks noGrp="1"/>
          </p:cNvGraphicFramePr>
          <p:nvPr>
            <p:extLst>
              <p:ext uri="{D42A27DB-BD31-4B8C-83A1-F6EECF244321}">
                <p14:modId xmlns:p14="http://schemas.microsoft.com/office/powerpoint/2010/main" val="3345138020"/>
              </p:ext>
            </p:extLst>
          </p:nvPr>
        </p:nvGraphicFramePr>
        <p:xfrm>
          <a:off x="4828102" y="1430872"/>
          <a:ext cx="6570980" cy="782828"/>
        </p:xfrm>
        <a:graphic>
          <a:graphicData uri="http://schemas.openxmlformats.org/drawingml/2006/table">
            <a:tbl>
              <a:tblPr firstRow="1" firstCol="1" bandRow="1">
                <a:tableStyleId>{5C22544A-7EE6-4342-B048-85BDC9FD1C3A}</a:tableStyleId>
              </a:tblPr>
              <a:tblGrid>
                <a:gridCol w="6570980">
                  <a:extLst>
                    <a:ext uri="{9D8B030D-6E8A-4147-A177-3AD203B41FA5}">
                      <a16:colId xmlns:a16="http://schemas.microsoft.com/office/drawing/2014/main" val="2990430226"/>
                    </a:ext>
                  </a:extLst>
                </a:gridCol>
              </a:tblGrid>
              <a:tr h="0">
                <a:tc>
                  <a:txBody>
                    <a:bodyPr/>
                    <a:lstStyle/>
                    <a:p>
                      <a:pPr>
                        <a:lnSpc>
                          <a:spcPct val="107000"/>
                        </a:lnSpc>
                        <a:spcAft>
                          <a:spcPts val="0"/>
                        </a:spcAft>
                      </a:pPr>
                      <a:r>
                        <a:rPr lang="en-GB" sz="1200" dirty="0">
                          <a:effectLst/>
                        </a:rPr>
                        <a:t>Reduction in backlog of patients waiting over 62 days to enable delivery of 75% of patients starting their first definitive cancer treatment 62 days from point of suspicion</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56012333"/>
                  </a:ext>
                </a:extLst>
              </a:tr>
              <a:tr h="0">
                <a:tc>
                  <a:txBody>
                    <a:bodyPr/>
                    <a:lstStyle/>
                    <a:p>
                      <a:pPr marL="457200" algn="l">
                        <a:lnSpc>
                          <a:spcPct val="107000"/>
                        </a:lnSpc>
                        <a:spcAft>
                          <a:spcPts val="0"/>
                        </a:spcAft>
                        <a:tabLst>
                          <a:tab pos="958850" algn="l"/>
                        </a:tabLst>
                      </a:pPr>
                      <a:r>
                        <a:rPr lang="en-GB" sz="1200" dirty="0">
                          <a:effectLst/>
                        </a:rPr>
                        <a:t>Implement the agreed national cancer pathways within the national target – demonstrating annual improvement toward achieving target by March 2026</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95671847"/>
                  </a:ext>
                </a:extLst>
              </a:tr>
            </a:tbl>
          </a:graphicData>
        </a:graphic>
      </p:graphicFrame>
      <p:pic>
        <p:nvPicPr>
          <p:cNvPr id="6" name="Picture 5"/>
          <p:cNvPicPr>
            <a:picLocks noChangeAspect="1"/>
          </p:cNvPicPr>
          <p:nvPr/>
        </p:nvPicPr>
        <p:blipFill>
          <a:blip r:embed="rId10"/>
          <a:stretch>
            <a:fillRect/>
          </a:stretch>
        </p:blipFill>
        <p:spPr>
          <a:xfrm>
            <a:off x="52210" y="1413726"/>
            <a:ext cx="11285429" cy="5053733"/>
          </a:xfrm>
          <a:prstGeom prst="rect">
            <a:avLst/>
          </a:prstGeom>
        </p:spPr>
      </p:pic>
      <p:pic>
        <p:nvPicPr>
          <p:cNvPr id="7" name="Picture 6"/>
          <p:cNvPicPr>
            <a:picLocks noChangeAspect="1"/>
          </p:cNvPicPr>
          <p:nvPr/>
        </p:nvPicPr>
        <p:blipFill rotWithShape="1">
          <a:blip r:embed="rId11"/>
          <a:srcRect t="4864" b="6812"/>
          <a:stretch/>
        </p:blipFill>
        <p:spPr>
          <a:xfrm>
            <a:off x="110829" y="2338805"/>
            <a:ext cx="9730059" cy="3785419"/>
          </a:xfrm>
          <a:prstGeom prst="rect">
            <a:avLst/>
          </a:prstGeom>
        </p:spPr>
      </p:pic>
    </p:spTree>
    <p:extLst>
      <p:ext uri="{BB962C8B-B14F-4D97-AF65-F5344CB8AC3E}">
        <p14:creationId xmlns:p14="http://schemas.microsoft.com/office/powerpoint/2010/main" val="26336958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
            <a:ext cx="12192000" cy="1250066"/>
          </a:xfrm>
          <a:prstGeom prst="rect">
            <a:avLst/>
          </a:prstGeom>
          <a:solidFill>
            <a:srgbClr val="2C4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0" name="Rectangle 9"/>
          <p:cNvSpPr/>
          <p:nvPr/>
        </p:nvSpPr>
        <p:spPr>
          <a:xfrm>
            <a:off x="3029" y="1250066"/>
            <a:ext cx="12192000" cy="100173"/>
          </a:xfrm>
          <a:prstGeom prst="rect">
            <a:avLst/>
          </a:prstGeom>
          <a:solidFill>
            <a:srgbClr val="E60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grpSp>
        <p:nvGrpSpPr>
          <p:cNvPr id="2" name="Group 1"/>
          <p:cNvGrpSpPr/>
          <p:nvPr/>
        </p:nvGrpSpPr>
        <p:grpSpPr>
          <a:xfrm>
            <a:off x="8942030" y="489821"/>
            <a:ext cx="2626453" cy="660073"/>
            <a:chOff x="7087742" y="1777994"/>
            <a:chExt cx="2626453" cy="660073"/>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3569" y="1780666"/>
              <a:ext cx="655826" cy="655826"/>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87742" y="1777995"/>
              <a:ext cx="655826" cy="655826"/>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58369" y="1777994"/>
              <a:ext cx="655826" cy="655826"/>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99394" y="1779092"/>
              <a:ext cx="658975" cy="658975"/>
            </a:xfrm>
            <a:prstGeom prst="rect">
              <a:avLst/>
            </a:prstGeom>
          </p:spPr>
        </p:pic>
      </p:grpSp>
      <p:sp>
        <p:nvSpPr>
          <p:cNvPr id="3" name="TextBox 2"/>
          <p:cNvSpPr txBox="1"/>
          <p:nvPr/>
        </p:nvSpPr>
        <p:spPr>
          <a:xfrm>
            <a:off x="10912017" y="235140"/>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CREU</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IECHYD</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5" name="TextBox 14"/>
          <p:cNvSpPr txBox="1"/>
          <p:nvPr/>
        </p:nvSpPr>
        <p:spPr>
          <a:xfrm>
            <a:off x="10283436" y="229777"/>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GWELLA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GOFAL</a:t>
            </a:r>
          </a:p>
        </p:txBody>
      </p:sp>
      <p:sp>
        <p:nvSpPr>
          <p:cNvPr id="16" name="TextBox 15"/>
          <p:cNvSpPr txBox="1"/>
          <p:nvPr/>
        </p:nvSpPr>
        <p:spPr>
          <a:xfrm>
            <a:off x="9592149" y="224414"/>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YSBRYDOLI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POBL</a:t>
            </a:r>
          </a:p>
        </p:txBody>
      </p:sp>
      <p:sp>
        <p:nvSpPr>
          <p:cNvPr id="17" name="TextBox 16"/>
          <p:cNvSpPr txBox="1"/>
          <p:nvPr/>
        </p:nvSpPr>
        <p:spPr>
          <a:xfrm>
            <a:off x="8942030" y="178247"/>
            <a:ext cx="62858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CYNNAL EIN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DYFODOL</a:t>
            </a:r>
          </a:p>
        </p:txBody>
      </p:sp>
      <p:pic>
        <p:nvPicPr>
          <p:cNvPr id="1026" name="Picture 2" descr="11446454_CTM_ValuesAndBehaviours_Launch_EmailHeader_biling_600x150_REPRO_v01_ME-022 (00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761471" y="6329871"/>
            <a:ext cx="2101292" cy="528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 name="Group 17"/>
          <p:cNvGrpSpPr/>
          <p:nvPr/>
        </p:nvGrpSpPr>
        <p:grpSpPr>
          <a:xfrm>
            <a:off x="-2516051" y="80396"/>
            <a:ext cx="6481726" cy="1169671"/>
            <a:chOff x="-2229950" y="437388"/>
            <a:chExt cx="6481726" cy="1169671"/>
          </a:xfrm>
        </p:grpSpPr>
        <p:pic>
          <p:nvPicPr>
            <p:cNvPr id="20" name="Content Placeholder 5"/>
            <p:cNvPicPr>
              <a:picLocks noChangeAspect="1"/>
            </p:cNvPicPr>
            <p:nvPr/>
          </p:nvPicPr>
          <p:blipFill rotWithShape="1">
            <a:blip r:embed="rId8" cstate="print">
              <a:extLst>
                <a:ext uri="{28A0092B-C50C-407E-A947-70E740481C1C}">
                  <a14:useLocalDpi xmlns:a14="http://schemas.microsoft.com/office/drawing/2010/main" val="0"/>
                </a:ext>
              </a:extLst>
            </a:blip>
            <a:srcRect l="3116" t="5136" r="2764" b="3318"/>
            <a:stretch/>
          </p:blipFill>
          <p:spPr>
            <a:xfrm>
              <a:off x="1846648" y="437388"/>
              <a:ext cx="2405128" cy="1169671"/>
            </a:xfrm>
            <a:prstGeom prst="rect">
              <a:avLst/>
            </a:prstGeom>
          </p:spPr>
        </p:pic>
        <p:sp>
          <p:nvSpPr>
            <p:cNvPr id="21" name="Title 1"/>
            <p:cNvSpPr txBox="1">
              <a:spLocks/>
            </p:cNvSpPr>
            <p:nvPr/>
          </p:nvSpPr>
          <p:spPr>
            <a:xfrm>
              <a:off x="-2229950" y="698187"/>
              <a:ext cx="4024769" cy="648072"/>
            </a:xfrm>
            <a:prstGeom prst="rect">
              <a:avLst/>
            </a:prstGeom>
            <a:ln>
              <a:noFill/>
            </a:ln>
          </p:spPr>
          <p:txBody>
            <a:bodyPr vert="horz" lIns="0" tIns="0" rIns="0" bIns="0" rtlCol="0" anchor="t">
              <a:noAutofit/>
            </a:bodyPr>
            <a:lstStyle>
              <a:lvl1pPr algn="l" defTabSz="914400" rtl="0" eaLnBrk="1" latinLnBrk="0" hangingPunct="1">
                <a:spcBef>
                  <a:spcPct val="0"/>
                </a:spcBef>
                <a:buNone/>
                <a:defRPr sz="4500" kern="1200" spc="-150" baseline="0">
                  <a:solidFill>
                    <a:schemeClr val="bg1"/>
                  </a:solidFill>
                  <a:latin typeface="Verdana" panose="020B0604030504040204" pitchFamily="34" charset="0"/>
                  <a:ea typeface="Verdana" panose="020B0604030504040204" pitchFamily="34" charset="0"/>
                  <a:cs typeface="+mj-cs"/>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Hiechyd</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Dyfodol</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DATBLYGU CYMUNEDAU</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IACHACH GYDA’N GILYDD</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endParaRPr kumimoji="0" lang="en-GB" sz="8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p:txBody>
        </p:sp>
        <p:pic>
          <p:nvPicPr>
            <p:cNvPr id="22" name="Content Placeholder 5"/>
            <p:cNvPicPr>
              <a:picLocks noChangeAspect="1"/>
            </p:cNvPicPr>
            <p:nvPr/>
          </p:nvPicPr>
          <p:blipFill rotWithShape="1">
            <a:blip r:embed="rId9" cstate="print">
              <a:extLst>
                <a:ext uri="{28A0092B-C50C-407E-A947-70E740481C1C}">
                  <a14:useLocalDpi xmlns:a14="http://schemas.microsoft.com/office/drawing/2010/main" val="0"/>
                </a:ext>
              </a:extLst>
            </a:blip>
            <a:srcRect l="33167" t="11551" r="43447" b="76615"/>
            <a:stretch/>
          </p:blipFill>
          <p:spPr>
            <a:xfrm>
              <a:off x="1247770" y="525387"/>
              <a:ext cx="597601" cy="151201"/>
            </a:xfrm>
            <a:prstGeom prst="rect">
              <a:avLst/>
            </a:prstGeom>
          </p:spPr>
        </p:pic>
      </p:grpSp>
      <p:sp>
        <p:nvSpPr>
          <p:cNvPr id="23" name="Footer Placeholder 3"/>
          <p:cNvSpPr txBox="1">
            <a:spLocks/>
          </p:cNvSpPr>
          <p:nvPr/>
        </p:nvSpPr>
        <p:spPr>
          <a:xfrm>
            <a:off x="836598" y="5092784"/>
            <a:ext cx="10704000" cy="1096069"/>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Arial"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E60E65"/>
              </a:solidFill>
              <a:effectLst/>
              <a:uLnTx/>
              <a:uFillTx/>
              <a:latin typeface="Arial" pitchFamily="34" charset="0"/>
              <a:ea typeface="+mn-ea"/>
              <a:cs typeface="+mn-cs"/>
            </a:endParaRPr>
          </a:p>
        </p:txBody>
      </p:sp>
      <p:sp>
        <p:nvSpPr>
          <p:cNvPr id="37" name="Title 1"/>
          <p:cNvSpPr txBox="1">
            <a:spLocks/>
          </p:cNvSpPr>
          <p:nvPr/>
        </p:nvSpPr>
        <p:spPr>
          <a:xfrm>
            <a:off x="3763883" y="352752"/>
            <a:ext cx="4985555" cy="684128"/>
          </a:xfrm>
          <a:prstGeom prst="rect">
            <a:avLst/>
          </a:prstGeom>
        </p:spPr>
        <p:txBody>
          <a:bodyPr vert="horz" lIns="0" tIns="0" rIns="0" bIns="0" rtlCol="0" anchor="t" anchorCtr="0">
            <a:normAutofit/>
          </a:bodyPr>
          <a:lstStyle>
            <a:lvl1pPr algn="l" defTabSz="914400" rtl="0" eaLnBrk="1" latinLnBrk="0" hangingPunct="1">
              <a:spcBef>
                <a:spcPct val="0"/>
              </a:spcBef>
              <a:buNone/>
              <a:defRPr sz="3600" kern="1200" spc="-150" baseline="0">
                <a:solidFill>
                  <a:srgbClr val="2C4295"/>
                </a:solidFill>
                <a:latin typeface="Verdana" panose="020B0604030504040204" pitchFamily="34" charset="0"/>
                <a:ea typeface="Verdana" panose="020B0604030504040204" pitchFamily="34" charset="0"/>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3600" b="1" i="0" u="none" strike="noStrike" kern="1200" cap="none" spc="-150" normalizeH="0" baseline="0" noProof="0" dirty="0">
                <a:ln>
                  <a:noFill/>
                </a:ln>
                <a:solidFill>
                  <a:schemeClr val="bg1"/>
                </a:solidFill>
                <a:effectLst/>
                <a:uLnTx/>
                <a:uFillTx/>
                <a:latin typeface="Verdana"/>
                <a:ea typeface="Verdana"/>
                <a:cs typeface="+mj-cs"/>
              </a:rPr>
              <a:t>Planned Care</a:t>
            </a:r>
            <a:endParaRPr kumimoji="0" lang="en-GB" sz="3600" b="0" i="0" u="none" strike="noStrike" kern="1200" cap="none" spc="-150" normalizeH="0" baseline="0" noProof="0" dirty="0">
              <a:ln>
                <a:noFill/>
              </a:ln>
              <a:solidFill>
                <a:schemeClr val="bg1"/>
              </a:solidFill>
              <a:effectLst/>
              <a:uLnTx/>
              <a:uFillTx/>
              <a:cs typeface="+mj-cs"/>
            </a:endParaRPr>
          </a:p>
        </p:txBody>
      </p:sp>
      <p:sp>
        <p:nvSpPr>
          <p:cNvPr id="24" name="Content Placeholder 6"/>
          <p:cNvSpPr>
            <a:spLocks noGrp="1"/>
          </p:cNvSpPr>
          <p:nvPr>
            <p:ph idx="1"/>
          </p:nvPr>
        </p:nvSpPr>
        <p:spPr>
          <a:xfrm>
            <a:off x="744000" y="1457222"/>
            <a:ext cx="10704000" cy="4695235"/>
          </a:xfrm>
        </p:spPr>
        <p:txBody>
          <a:bodyPr>
            <a:normAutofit/>
          </a:bodyPr>
          <a:lstStyle/>
          <a:p>
            <a:endParaRPr lang="en-GB" sz="18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p:txBody>
      </p:sp>
      <p:sp>
        <p:nvSpPr>
          <p:cNvPr id="27" name="Footer Placeholder 5">
            <a:extLst>
              <a:ext uri="{FF2B5EF4-FFF2-40B4-BE49-F238E27FC236}">
                <a16:creationId xmlns:a16="http://schemas.microsoft.com/office/drawing/2014/main" id="{83F8DF6D-FA82-4CA3-B914-8BCCEF3175D5}"/>
              </a:ext>
            </a:extLst>
          </p:cNvPr>
          <p:cNvSpPr txBox="1">
            <a:spLocks/>
          </p:cNvSpPr>
          <p:nvPr/>
        </p:nvSpPr>
        <p:spPr>
          <a:xfrm>
            <a:off x="836598" y="6309320"/>
            <a:ext cx="3924873"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solidFill>
                  <a:prstClr val="white"/>
                </a:solidFill>
              </a:rPr>
              <a:t>IMTP</a:t>
            </a:r>
            <a:endParaRPr lang="en-US" dirty="0">
              <a:solidFill>
                <a:prstClr val="white"/>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solidFill>
                  <a:prstClr val="white"/>
                </a:solidFill>
              </a:rPr>
              <a:t>May 2023</a:t>
            </a:r>
            <a:endParaRPr kumimoji="0" lang="en-US" sz="1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
        <p:nvSpPr>
          <p:cNvPr id="28" name="Rectangle 27">
            <a:extLst>
              <a:ext uri="{FF2B5EF4-FFF2-40B4-BE49-F238E27FC236}">
                <a16:creationId xmlns:a16="http://schemas.microsoft.com/office/drawing/2014/main" id="{29821027-AD2A-4700-AE5D-4D48DD7D99F7}"/>
              </a:ext>
            </a:extLst>
          </p:cNvPr>
          <p:cNvSpPr/>
          <p:nvPr/>
        </p:nvSpPr>
        <p:spPr>
          <a:xfrm>
            <a:off x="0" y="1481759"/>
            <a:ext cx="3349951" cy="461665"/>
          </a:xfrm>
          <a:prstGeom prst="rect">
            <a:avLst/>
          </a:prstGeom>
          <a:solidFill>
            <a:srgbClr val="2C4295"/>
          </a:solidFill>
          <a:ln>
            <a:solidFill>
              <a:srgbClr val="002060"/>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b="1" dirty="0">
                <a:solidFill>
                  <a:prstClr val="white"/>
                </a:solidFill>
                <a:latin typeface="Verdana" panose="020B0604030504040204" pitchFamily="34" charset="0"/>
                <a:ea typeface="Verdana" panose="020B0604030504040204" pitchFamily="34" charset="0"/>
              </a:rPr>
              <a:t>Regional Planning</a:t>
            </a:r>
            <a:endParaRPr kumimoji="0" lang="en-GB" sz="24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
        <p:nvSpPr>
          <p:cNvPr id="26" name="Content Placeholder 2">
            <a:extLst>
              <a:ext uri="{FF2B5EF4-FFF2-40B4-BE49-F238E27FC236}">
                <a16:creationId xmlns:a16="http://schemas.microsoft.com/office/drawing/2014/main" id="{EF2F2AFF-8820-454F-92F9-1B41088CEEFC}"/>
              </a:ext>
            </a:extLst>
          </p:cNvPr>
          <p:cNvSpPr txBox="1">
            <a:spLocks/>
          </p:cNvSpPr>
          <p:nvPr/>
        </p:nvSpPr>
        <p:spPr>
          <a:xfrm>
            <a:off x="205483" y="1963975"/>
            <a:ext cx="11858698" cy="4471805"/>
          </a:xfrm>
          <a:prstGeom prst="rect">
            <a:avLst/>
          </a:prstGeom>
        </p:spPr>
        <p:txBody>
          <a:bodyPr vert="horz" lIns="0" tIns="0" rIns="0" bIns="0" rtlCol="0">
            <a:normAutofit fontScale="92500" lnSpcReduction="10000"/>
          </a:bodyPr>
          <a:lstStyle>
            <a:lvl1pPr marL="0" indent="0" algn="l" defTabSz="914400" rtl="0" eaLnBrk="1" latinLnBrk="0" hangingPunct="1">
              <a:spcBef>
                <a:spcPts val="1200"/>
              </a:spcBef>
              <a:buFont typeface="Arial" pitchFamily="34" charset="0"/>
              <a:buNone/>
              <a:defRPr sz="2000" b="0" i="0" kern="1200" baseline="0">
                <a:solidFill>
                  <a:srgbClr val="211973"/>
                </a:solidFill>
                <a:latin typeface="Verdana" panose="020B0604030504040204" pitchFamily="34" charset="0"/>
                <a:ea typeface="Verdana" panose="020B0604030504040204" pitchFamily="34" charset="0"/>
                <a:cs typeface="+mn-cs"/>
              </a:defRPr>
            </a:lvl1pPr>
            <a:lvl2pPr marL="0" indent="0" algn="l" defTabSz="914400" rtl="0" eaLnBrk="1" latinLnBrk="0" hangingPunct="1">
              <a:spcBef>
                <a:spcPts val="600"/>
              </a:spcBef>
              <a:buFontTx/>
              <a:buNone/>
              <a:defRPr sz="1800" kern="1200" baseline="0">
                <a:solidFill>
                  <a:schemeClr val="tx1"/>
                </a:solidFill>
                <a:latin typeface="Verdana" panose="020B0604030504040204" pitchFamily="34" charset="0"/>
                <a:ea typeface="Verdana" panose="020B0604030504040204" pitchFamily="34" charset="0"/>
                <a:cs typeface="+mn-cs"/>
              </a:defRPr>
            </a:lvl2pPr>
            <a:lvl3pPr marL="216000" indent="-216000" algn="l" defTabSz="914400" rtl="0" eaLnBrk="1" latinLnBrk="0" hangingPunct="1">
              <a:spcBef>
                <a:spcPts val="600"/>
              </a:spcBef>
              <a:buFont typeface="Arial" pitchFamily="34" charset="0"/>
              <a:buChar char="•"/>
              <a:defRPr sz="1800" kern="1200" baseline="0">
                <a:solidFill>
                  <a:schemeClr val="tx1"/>
                </a:solidFill>
                <a:latin typeface="Verdana" panose="020B0604030504040204" pitchFamily="34" charset="0"/>
                <a:ea typeface="Verdana" panose="020B0604030504040204" pitchFamily="34" charset="0"/>
                <a:cs typeface="+mn-cs"/>
              </a:defRPr>
            </a:lvl3pPr>
            <a:lvl4pPr marL="900000" indent="-288000" algn="l" defTabSz="914400" rtl="0" eaLnBrk="1" latinLnBrk="0" hangingPunct="1">
              <a:spcBef>
                <a:spcPts val="600"/>
              </a:spcBef>
              <a:buFont typeface="Arial" pitchFamily="34" charset="0"/>
              <a:buChar char="–"/>
              <a:defRPr sz="1600" kern="1200" baseline="0">
                <a:solidFill>
                  <a:schemeClr val="tx1"/>
                </a:solidFill>
                <a:latin typeface="Verdana" panose="020B0604030504040204" pitchFamily="34" charset="0"/>
                <a:ea typeface="Verdana" panose="020B0604030504040204" pitchFamily="34" charset="0"/>
                <a:cs typeface="+mn-cs"/>
              </a:defRPr>
            </a:lvl4pPr>
            <a:lvl5pPr marL="900000" indent="-288000" algn="l" defTabSz="914400" rtl="0" eaLnBrk="1" latinLnBrk="0" hangingPunct="1">
              <a:spcBef>
                <a:spcPct val="20000"/>
              </a:spcBef>
              <a:buFont typeface="+mj-lt"/>
              <a:buAutoNum type="arabicPeriod"/>
              <a:defRPr sz="1600" kern="1200" baseline="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b="1" dirty="0"/>
              <a:t>Ophthalmology:</a:t>
            </a:r>
          </a:p>
          <a:p>
            <a:pPr marL="342900" indent="-342900">
              <a:buFont typeface="Arial" pitchFamily="34" charset="0"/>
              <a:buChar char="•"/>
            </a:pPr>
            <a:r>
              <a:rPr lang="en-GB" dirty="0"/>
              <a:t>C</a:t>
            </a:r>
            <a:r>
              <a:rPr lang="en-GB" dirty="0" smtClean="0"/>
              <a:t>ataract business case approved by UHBs – funding sought from regional/ planned care funds held by WG </a:t>
            </a:r>
            <a:endParaRPr lang="en-GB" sz="300" dirty="0"/>
          </a:p>
          <a:p>
            <a:r>
              <a:rPr lang="en-GB" b="1" dirty="0"/>
              <a:t>Diagnostics:</a:t>
            </a:r>
          </a:p>
          <a:p>
            <a:pPr marL="342900" indent="-342900">
              <a:buFont typeface="Arial" pitchFamily="34" charset="0"/>
              <a:buChar char="•"/>
            </a:pPr>
            <a:r>
              <a:rPr lang="en-GB" dirty="0"/>
              <a:t>Community Diagnostic </a:t>
            </a:r>
            <a:r>
              <a:rPr lang="en-GB" dirty="0" smtClean="0"/>
              <a:t>Hubs (Radiology)</a:t>
            </a:r>
            <a:endParaRPr lang="en-GB" dirty="0"/>
          </a:p>
          <a:p>
            <a:pPr marL="558900" lvl="2" indent="-342900"/>
            <a:r>
              <a:rPr lang="en-GB" dirty="0" smtClean="0"/>
              <a:t>Service specification for procurement due to issue w/c/ 22/5/23 (Funding model to be finalised. 23/24 funding for CTMUHB radiology </a:t>
            </a:r>
            <a:r>
              <a:rPr lang="en-GB" dirty="0" err="1" smtClean="0"/>
              <a:t>iterim</a:t>
            </a:r>
            <a:r>
              <a:rPr lang="en-GB" dirty="0" smtClean="0"/>
              <a:t> solution being sought from regional/ PC funds held by WG</a:t>
            </a:r>
            <a:endParaRPr lang="en-GB" dirty="0"/>
          </a:p>
          <a:p>
            <a:pPr marL="342900" indent="-342900">
              <a:buFont typeface="Arial" pitchFamily="34" charset="0"/>
              <a:buChar char="•"/>
            </a:pPr>
            <a:r>
              <a:rPr lang="en-GB" dirty="0" smtClean="0"/>
              <a:t>Endoscopy</a:t>
            </a:r>
          </a:p>
          <a:p>
            <a:pPr marL="558900" lvl="2" indent="-342900"/>
            <a:r>
              <a:rPr lang="en-GB" dirty="0" smtClean="0"/>
              <a:t>Model under development (In year- CTM solution in place. Funding sought from WG PC funds)</a:t>
            </a:r>
            <a:endParaRPr lang="en-GB" dirty="0"/>
          </a:p>
          <a:p>
            <a:pPr marL="342900" indent="-342900">
              <a:buFont typeface="Arial" pitchFamily="34" charset="0"/>
              <a:buChar char="•"/>
            </a:pPr>
            <a:r>
              <a:rPr lang="en-GB" dirty="0" smtClean="0"/>
              <a:t>Pathology</a:t>
            </a:r>
          </a:p>
          <a:p>
            <a:pPr marL="342900" indent="-342900">
              <a:buFont typeface="Arial" pitchFamily="34" charset="0"/>
              <a:buChar char="•"/>
            </a:pPr>
            <a:r>
              <a:rPr lang="en-GB" sz="1800" dirty="0" smtClean="0">
                <a:solidFill>
                  <a:schemeClr val="tx1"/>
                </a:solidFill>
              </a:rPr>
              <a:t>Scoping cellular pathology options</a:t>
            </a:r>
            <a:endParaRPr lang="en-GB" sz="1800" dirty="0">
              <a:solidFill>
                <a:schemeClr val="tx1"/>
              </a:solidFill>
            </a:endParaRPr>
          </a:p>
          <a:p>
            <a:r>
              <a:rPr lang="en-GB" sz="2100" b="1" dirty="0"/>
              <a:t>Orthopaedics:</a:t>
            </a:r>
          </a:p>
        </p:txBody>
      </p:sp>
    </p:spTree>
    <p:extLst>
      <p:ext uri="{BB962C8B-B14F-4D97-AF65-F5344CB8AC3E}">
        <p14:creationId xmlns:p14="http://schemas.microsoft.com/office/powerpoint/2010/main" val="179675904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
            <a:ext cx="12192000" cy="1250066"/>
          </a:xfrm>
          <a:prstGeom prst="rect">
            <a:avLst/>
          </a:prstGeom>
          <a:solidFill>
            <a:srgbClr val="2C4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0" name="Rectangle 9"/>
          <p:cNvSpPr/>
          <p:nvPr/>
        </p:nvSpPr>
        <p:spPr>
          <a:xfrm>
            <a:off x="3029" y="1250066"/>
            <a:ext cx="12192000" cy="100173"/>
          </a:xfrm>
          <a:prstGeom prst="rect">
            <a:avLst/>
          </a:prstGeom>
          <a:solidFill>
            <a:srgbClr val="E60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grpSp>
        <p:nvGrpSpPr>
          <p:cNvPr id="2" name="Group 1"/>
          <p:cNvGrpSpPr/>
          <p:nvPr/>
        </p:nvGrpSpPr>
        <p:grpSpPr>
          <a:xfrm>
            <a:off x="8942030" y="489821"/>
            <a:ext cx="2626453" cy="660073"/>
            <a:chOff x="7087742" y="1777994"/>
            <a:chExt cx="2626453" cy="660073"/>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3569" y="1780666"/>
              <a:ext cx="655826" cy="655826"/>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87742" y="1777995"/>
              <a:ext cx="655826" cy="655826"/>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58369" y="1777994"/>
              <a:ext cx="655826" cy="655826"/>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99394" y="1779092"/>
              <a:ext cx="658975" cy="658975"/>
            </a:xfrm>
            <a:prstGeom prst="rect">
              <a:avLst/>
            </a:prstGeom>
          </p:spPr>
        </p:pic>
      </p:grpSp>
      <p:sp>
        <p:nvSpPr>
          <p:cNvPr id="3" name="TextBox 2"/>
          <p:cNvSpPr txBox="1"/>
          <p:nvPr/>
        </p:nvSpPr>
        <p:spPr>
          <a:xfrm>
            <a:off x="10912017" y="235140"/>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CREU</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IECHYD</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5" name="TextBox 14"/>
          <p:cNvSpPr txBox="1"/>
          <p:nvPr/>
        </p:nvSpPr>
        <p:spPr>
          <a:xfrm>
            <a:off x="10283436" y="229777"/>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GWELLA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GOFAL</a:t>
            </a:r>
          </a:p>
        </p:txBody>
      </p:sp>
      <p:sp>
        <p:nvSpPr>
          <p:cNvPr id="16" name="TextBox 15"/>
          <p:cNvSpPr txBox="1"/>
          <p:nvPr/>
        </p:nvSpPr>
        <p:spPr>
          <a:xfrm>
            <a:off x="9592149" y="224414"/>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YSBRYDOLI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POBL</a:t>
            </a:r>
          </a:p>
        </p:txBody>
      </p:sp>
      <p:sp>
        <p:nvSpPr>
          <p:cNvPr id="17" name="TextBox 16"/>
          <p:cNvSpPr txBox="1"/>
          <p:nvPr/>
        </p:nvSpPr>
        <p:spPr>
          <a:xfrm>
            <a:off x="8942030" y="178247"/>
            <a:ext cx="62858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CYNNAL EIN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DYFODOL</a:t>
            </a:r>
          </a:p>
        </p:txBody>
      </p:sp>
      <p:pic>
        <p:nvPicPr>
          <p:cNvPr id="1026" name="Picture 2" descr="11446454_CTM_ValuesAndBehaviours_Launch_EmailHeader_biling_600x150_REPRO_v01_ME-022 (00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761471" y="6329871"/>
            <a:ext cx="2101292" cy="528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 name="Group 17"/>
          <p:cNvGrpSpPr/>
          <p:nvPr/>
        </p:nvGrpSpPr>
        <p:grpSpPr>
          <a:xfrm>
            <a:off x="-2516051" y="80396"/>
            <a:ext cx="6481726" cy="1169671"/>
            <a:chOff x="-2229950" y="437388"/>
            <a:chExt cx="6481726" cy="1169671"/>
          </a:xfrm>
        </p:grpSpPr>
        <p:pic>
          <p:nvPicPr>
            <p:cNvPr id="20" name="Content Placeholder 5"/>
            <p:cNvPicPr>
              <a:picLocks noChangeAspect="1"/>
            </p:cNvPicPr>
            <p:nvPr/>
          </p:nvPicPr>
          <p:blipFill rotWithShape="1">
            <a:blip r:embed="rId8" cstate="print">
              <a:extLst>
                <a:ext uri="{28A0092B-C50C-407E-A947-70E740481C1C}">
                  <a14:useLocalDpi xmlns:a14="http://schemas.microsoft.com/office/drawing/2010/main" val="0"/>
                </a:ext>
              </a:extLst>
            </a:blip>
            <a:srcRect l="3116" t="5136" r="2764" b="3318"/>
            <a:stretch/>
          </p:blipFill>
          <p:spPr>
            <a:xfrm>
              <a:off x="1846648" y="437388"/>
              <a:ext cx="2405128" cy="1169671"/>
            </a:xfrm>
            <a:prstGeom prst="rect">
              <a:avLst/>
            </a:prstGeom>
          </p:spPr>
        </p:pic>
        <p:sp>
          <p:nvSpPr>
            <p:cNvPr id="21" name="Title 1"/>
            <p:cNvSpPr txBox="1">
              <a:spLocks/>
            </p:cNvSpPr>
            <p:nvPr/>
          </p:nvSpPr>
          <p:spPr>
            <a:xfrm>
              <a:off x="-2229950" y="698187"/>
              <a:ext cx="4024769" cy="648072"/>
            </a:xfrm>
            <a:prstGeom prst="rect">
              <a:avLst/>
            </a:prstGeom>
            <a:ln>
              <a:noFill/>
            </a:ln>
          </p:spPr>
          <p:txBody>
            <a:bodyPr vert="horz" lIns="0" tIns="0" rIns="0" bIns="0" rtlCol="0" anchor="t">
              <a:noAutofit/>
            </a:bodyPr>
            <a:lstStyle>
              <a:lvl1pPr algn="l" defTabSz="914400" rtl="0" eaLnBrk="1" latinLnBrk="0" hangingPunct="1">
                <a:spcBef>
                  <a:spcPct val="0"/>
                </a:spcBef>
                <a:buNone/>
                <a:defRPr sz="4500" kern="1200" spc="-150" baseline="0">
                  <a:solidFill>
                    <a:schemeClr val="bg1"/>
                  </a:solidFill>
                  <a:latin typeface="Verdana" panose="020B0604030504040204" pitchFamily="34" charset="0"/>
                  <a:ea typeface="Verdana" panose="020B0604030504040204" pitchFamily="34" charset="0"/>
                  <a:cs typeface="+mj-cs"/>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Hiechyd</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Dyfodol</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DATBLYGU CYMUNEDAU</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IACHACH GYDA’N GILYDD</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endParaRPr kumimoji="0" lang="en-GB" sz="8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p:txBody>
        </p:sp>
        <p:pic>
          <p:nvPicPr>
            <p:cNvPr id="22" name="Content Placeholder 5"/>
            <p:cNvPicPr>
              <a:picLocks noChangeAspect="1"/>
            </p:cNvPicPr>
            <p:nvPr/>
          </p:nvPicPr>
          <p:blipFill rotWithShape="1">
            <a:blip r:embed="rId9" cstate="print">
              <a:extLst>
                <a:ext uri="{28A0092B-C50C-407E-A947-70E740481C1C}">
                  <a14:useLocalDpi xmlns:a14="http://schemas.microsoft.com/office/drawing/2010/main" val="0"/>
                </a:ext>
              </a:extLst>
            </a:blip>
            <a:srcRect l="33167" t="11551" r="43447" b="76615"/>
            <a:stretch/>
          </p:blipFill>
          <p:spPr>
            <a:xfrm>
              <a:off x="1247770" y="525387"/>
              <a:ext cx="597601" cy="151201"/>
            </a:xfrm>
            <a:prstGeom prst="rect">
              <a:avLst/>
            </a:prstGeom>
          </p:spPr>
        </p:pic>
      </p:grpSp>
      <p:sp>
        <p:nvSpPr>
          <p:cNvPr id="23" name="Footer Placeholder 3"/>
          <p:cNvSpPr txBox="1">
            <a:spLocks/>
          </p:cNvSpPr>
          <p:nvPr/>
        </p:nvSpPr>
        <p:spPr>
          <a:xfrm>
            <a:off x="836598" y="5092784"/>
            <a:ext cx="10704000" cy="1096069"/>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Arial"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E60E65"/>
              </a:solidFill>
              <a:effectLst/>
              <a:uLnTx/>
              <a:uFillTx/>
              <a:latin typeface="Arial" pitchFamily="34" charset="0"/>
              <a:ea typeface="+mn-ea"/>
              <a:cs typeface="+mn-cs"/>
            </a:endParaRPr>
          </a:p>
        </p:txBody>
      </p:sp>
      <p:sp>
        <p:nvSpPr>
          <p:cNvPr id="37" name="Title 1"/>
          <p:cNvSpPr txBox="1">
            <a:spLocks/>
          </p:cNvSpPr>
          <p:nvPr/>
        </p:nvSpPr>
        <p:spPr>
          <a:xfrm>
            <a:off x="3763883" y="352752"/>
            <a:ext cx="4985555" cy="684128"/>
          </a:xfrm>
          <a:prstGeom prst="rect">
            <a:avLst/>
          </a:prstGeom>
        </p:spPr>
        <p:txBody>
          <a:bodyPr vert="horz" lIns="0" tIns="0" rIns="0" bIns="0" rtlCol="0" anchor="t" anchorCtr="0">
            <a:normAutofit/>
          </a:bodyPr>
          <a:lstStyle>
            <a:lvl1pPr algn="l" defTabSz="914400" rtl="0" eaLnBrk="1" latinLnBrk="0" hangingPunct="1">
              <a:spcBef>
                <a:spcPct val="0"/>
              </a:spcBef>
              <a:buNone/>
              <a:defRPr sz="3600" kern="1200" spc="-150" baseline="0">
                <a:solidFill>
                  <a:srgbClr val="2C4295"/>
                </a:solidFill>
                <a:latin typeface="Verdana" panose="020B0604030504040204" pitchFamily="34" charset="0"/>
                <a:ea typeface="Verdana" panose="020B0604030504040204" pitchFamily="34" charset="0"/>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3600" b="1" i="0" u="none" strike="noStrike" kern="1200" cap="none" spc="-150" normalizeH="0" baseline="0" noProof="0" dirty="0">
                <a:ln>
                  <a:noFill/>
                </a:ln>
                <a:solidFill>
                  <a:schemeClr val="bg1"/>
                </a:solidFill>
                <a:effectLst/>
                <a:uLnTx/>
                <a:uFillTx/>
                <a:latin typeface="Verdana"/>
                <a:ea typeface="Verdana"/>
                <a:cs typeface="+mj-cs"/>
              </a:rPr>
              <a:t>Planned Care</a:t>
            </a:r>
            <a:endParaRPr kumimoji="0" lang="en-GB" sz="3600" b="0" i="0" u="none" strike="noStrike" kern="1200" cap="none" spc="-150" normalizeH="0" baseline="0" noProof="0" dirty="0">
              <a:ln>
                <a:noFill/>
              </a:ln>
              <a:solidFill>
                <a:schemeClr val="bg1"/>
              </a:solidFill>
              <a:effectLst/>
              <a:uLnTx/>
              <a:uFillTx/>
              <a:cs typeface="+mj-cs"/>
            </a:endParaRPr>
          </a:p>
        </p:txBody>
      </p:sp>
      <p:sp>
        <p:nvSpPr>
          <p:cNvPr id="24" name="Content Placeholder 6"/>
          <p:cNvSpPr>
            <a:spLocks noGrp="1"/>
          </p:cNvSpPr>
          <p:nvPr>
            <p:ph idx="1"/>
          </p:nvPr>
        </p:nvSpPr>
        <p:spPr>
          <a:xfrm>
            <a:off x="744000" y="1457222"/>
            <a:ext cx="10704000" cy="4695235"/>
          </a:xfrm>
        </p:spPr>
        <p:txBody>
          <a:bodyPr>
            <a:normAutofit/>
          </a:bodyPr>
          <a:lstStyle/>
          <a:p>
            <a:endParaRPr lang="en-GB" sz="18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p:txBody>
      </p:sp>
      <p:sp>
        <p:nvSpPr>
          <p:cNvPr id="27" name="Footer Placeholder 5">
            <a:extLst>
              <a:ext uri="{FF2B5EF4-FFF2-40B4-BE49-F238E27FC236}">
                <a16:creationId xmlns:a16="http://schemas.microsoft.com/office/drawing/2014/main" id="{83F8DF6D-FA82-4CA3-B914-8BCCEF3175D5}"/>
              </a:ext>
            </a:extLst>
          </p:cNvPr>
          <p:cNvSpPr txBox="1">
            <a:spLocks/>
          </p:cNvSpPr>
          <p:nvPr/>
        </p:nvSpPr>
        <p:spPr>
          <a:xfrm>
            <a:off x="836598" y="6309320"/>
            <a:ext cx="3924873"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solidFill>
                  <a:prstClr val="white"/>
                </a:solidFill>
              </a:rPr>
              <a:t>IMTP</a:t>
            </a:r>
            <a:endParaRPr lang="en-US" dirty="0">
              <a:solidFill>
                <a:prstClr val="white"/>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solidFill>
                  <a:prstClr val="white"/>
                </a:solidFill>
              </a:rPr>
              <a:t>May 2023</a:t>
            </a:r>
            <a:endParaRPr kumimoji="0" lang="en-US" sz="1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
        <p:nvSpPr>
          <p:cNvPr id="28" name="Rectangle 27">
            <a:extLst>
              <a:ext uri="{FF2B5EF4-FFF2-40B4-BE49-F238E27FC236}">
                <a16:creationId xmlns:a16="http://schemas.microsoft.com/office/drawing/2014/main" id="{29821027-AD2A-4700-AE5D-4D48DD7D99F7}"/>
              </a:ext>
            </a:extLst>
          </p:cNvPr>
          <p:cNvSpPr/>
          <p:nvPr/>
        </p:nvSpPr>
        <p:spPr>
          <a:xfrm>
            <a:off x="0" y="1481759"/>
            <a:ext cx="11897833" cy="461665"/>
          </a:xfrm>
          <a:prstGeom prst="rect">
            <a:avLst/>
          </a:prstGeom>
          <a:solidFill>
            <a:srgbClr val="2C4295"/>
          </a:solidFill>
          <a:ln>
            <a:solidFill>
              <a:srgbClr val="002060"/>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b="1" dirty="0">
                <a:solidFill>
                  <a:prstClr val="white"/>
                </a:solidFill>
                <a:latin typeface="Verdana" panose="020B0604030504040204" pitchFamily="34" charset="0"/>
                <a:ea typeface="Verdana" panose="020B0604030504040204" pitchFamily="34" charset="0"/>
              </a:rPr>
              <a:t>Regional </a:t>
            </a:r>
            <a:r>
              <a:rPr lang="en-GB" sz="2400" b="1" dirty="0" smtClean="0">
                <a:solidFill>
                  <a:prstClr val="white"/>
                </a:solidFill>
                <a:latin typeface="Verdana" panose="020B0604030504040204" pitchFamily="34" charset="0"/>
                <a:ea typeface="Verdana" panose="020B0604030504040204" pitchFamily="34" charset="0"/>
              </a:rPr>
              <a:t>Planning – retained planned care recovery funds</a:t>
            </a:r>
            <a:endParaRPr kumimoji="0" lang="en-GB" sz="24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
        <p:nvSpPr>
          <p:cNvPr id="26" name="Content Placeholder 2">
            <a:extLst>
              <a:ext uri="{FF2B5EF4-FFF2-40B4-BE49-F238E27FC236}">
                <a16:creationId xmlns:a16="http://schemas.microsoft.com/office/drawing/2014/main" id="{EF2F2AFF-8820-454F-92F9-1B41088CEEFC}"/>
              </a:ext>
            </a:extLst>
          </p:cNvPr>
          <p:cNvSpPr txBox="1">
            <a:spLocks/>
          </p:cNvSpPr>
          <p:nvPr/>
        </p:nvSpPr>
        <p:spPr>
          <a:xfrm>
            <a:off x="205483" y="1963975"/>
            <a:ext cx="11858698" cy="4471805"/>
          </a:xfrm>
          <a:prstGeom prst="rect">
            <a:avLst/>
          </a:prstGeom>
        </p:spPr>
        <p:txBody>
          <a:bodyPr vert="horz" lIns="0" tIns="0" rIns="0" bIns="0" rtlCol="0">
            <a:normAutofit/>
          </a:bodyPr>
          <a:lstStyle>
            <a:lvl1pPr marL="0" indent="0" algn="l" defTabSz="914400" rtl="0" eaLnBrk="1" latinLnBrk="0" hangingPunct="1">
              <a:spcBef>
                <a:spcPts val="1200"/>
              </a:spcBef>
              <a:buFont typeface="Arial" pitchFamily="34" charset="0"/>
              <a:buNone/>
              <a:defRPr sz="2000" b="0" i="0" kern="1200" baseline="0">
                <a:solidFill>
                  <a:srgbClr val="211973"/>
                </a:solidFill>
                <a:latin typeface="Verdana" panose="020B0604030504040204" pitchFamily="34" charset="0"/>
                <a:ea typeface="Verdana" panose="020B0604030504040204" pitchFamily="34" charset="0"/>
                <a:cs typeface="+mn-cs"/>
              </a:defRPr>
            </a:lvl1pPr>
            <a:lvl2pPr marL="0" indent="0" algn="l" defTabSz="914400" rtl="0" eaLnBrk="1" latinLnBrk="0" hangingPunct="1">
              <a:spcBef>
                <a:spcPts val="600"/>
              </a:spcBef>
              <a:buFontTx/>
              <a:buNone/>
              <a:defRPr sz="1800" kern="1200" baseline="0">
                <a:solidFill>
                  <a:schemeClr val="tx1"/>
                </a:solidFill>
                <a:latin typeface="Verdana" panose="020B0604030504040204" pitchFamily="34" charset="0"/>
                <a:ea typeface="Verdana" panose="020B0604030504040204" pitchFamily="34" charset="0"/>
                <a:cs typeface="+mn-cs"/>
              </a:defRPr>
            </a:lvl2pPr>
            <a:lvl3pPr marL="216000" indent="-216000" algn="l" defTabSz="914400" rtl="0" eaLnBrk="1" latinLnBrk="0" hangingPunct="1">
              <a:spcBef>
                <a:spcPts val="600"/>
              </a:spcBef>
              <a:buFont typeface="Arial" pitchFamily="34" charset="0"/>
              <a:buChar char="•"/>
              <a:defRPr sz="1800" kern="1200" baseline="0">
                <a:solidFill>
                  <a:schemeClr val="tx1"/>
                </a:solidFill>
                <a:latin typeface="Verdana" panose="020B0604030504040204" pitchFamily="34" charset="0"/>
                <a:ea typeface="Verdana" panose="020B0604030504040204" pitchFamily="34" charset="0"/>
                <a:cs typeface="+mn-cs"/>
              </a:defRPr>
            </a:lvl3pPr>
            <a:lvl4pPr marL="900000" indent="-288000" algn="l" defTabSz="914400" rtl="0" eaLnBrk="1" latinLnBrk="0" hangingPunct="1">
              <a:spcBef>
                <a:spcPts val="600"/>
              </a:spcBef>
              <a:buFont typeface="Arial" pitchFamily="34" charset="0"/>
              <a:buChar char="–"/>
              <a:defRPr sz="1600" kern="1200" baseline="0">
                <a:solidFill>
                  <a:schemeClr val="tx1"/>
                </a:solidFill>
                <a:latin typeface="Verdana" panose="020B0604030504040204" pitchFamily="34" charset="0"/>
                <a:ea typeface="Verdana" panose="020B0604030504040204" pitchFamily="34" charset="0"/>
                <a:cs typeface="+mn-cs"/>
              </a:defRPr>
            </a:lvl4pPr>
            <a:lvl5pPr marL="900000" indent="-288000" algn="l" defTabSz="914400" rtl="0" eaLnBrk="1" latinLnBrk="0" hangingPunct="1">
              <a:spcBef>
                <a:spcPct val="20000"/>
              </a:spcBef>
              <a:buFont typeface="+mj-lt"/>
              <a:buAutoNum type="arabicPeriod"/>
              <a:defRPr sz="1600" kern="1200" baseline="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GB" sz="2100" b="1" dirty="0"/>
          </a:p>
        </p:txBody>
      </p:sp>
      <p:sp>
        <p:nvSpPr>
          <p:cNvPr id="4" name="TextBox 3"/>
          <p:cNvSpPr txBox="1"/>
          <p:nvPr/>
        </p:nvSpPr>
        <p:spPr>
          <a:xfrm>
            <a:off x="205483" y="2126512"/>
            <a:ext cx="11586024" cy="4247317"/>
          </a:xfrm>
          <a:prstGeom prst="rect">
            <a:avLst/>
          </a:prstGeom>
          <a:noFill/>
        </p:spPr>
        <p:txBody>
          <a:bodyPr wrap="square" rtlCol="0">
            <a:spAutoFit/>
          </a:bodyPr>
          <a:lstStyle/>
          <a:p>
            <a:r>
              <a:rPr lang="en-GB" dirty="0" smtClean="0"/>
              <a:t>A regional proposal for the retained planned care monies was submitted to Welsh Government.</a:t>
            </a:r>
          </a:p>
          <a:p>
            <a:r>
              <a:rPr lang="en-GB" dirty="0" smtClean="0"/>
              <a:t>The global breakdown of organisational share is set out below.</a:t>
            </a:r>
          </a:p>
          <a:p>
            <a:endParaRPr lang="en-GB" dirty="0"/>
          </a:p>
          <a:p>
            <a:endParaRPr lang="en-GB" dirty="0" smtClean="0"/>
          </a:p>
          <a:p>
            <a:endParaRPr lang="en-GB" dirty="0"/>
          </a:p>
          <a:p>
            <a:endParaRPr lang="en-GB" dirty="0" smtClean="0"/>
          </a:p>
          <a:p>
            <a:r>
              <a:rPr lang="en-GB" dirty="0" smtClean="0"/>
              <a:t>The CTMUHB share has been requested for services during 2023-24 as set out below:</a:t>
            </a:r>
          </a:p>
          <a:p>
            <a:endParaRPr lang="en-GB" dirty="0"/>
          </a:p>
          <a:p>
            <a:r>
              <a:rPr lang="en-GB" dirty="0"/>
              <a:t>Ophthalmology - £</a:t>
            </a:r>
            <a:r>
              <a:rPr lang="en-GB" dirty="0" smtClean="0"/>
              <a:t>5,125,028</a:t>
            </a:r>
          </a:p>
          <a:p>
            <a:r>
              <a:rPr lang="en-GB" dirty="0" smtClean="0"/>
              <a:t>Endoscopy - £2,900,000</a:t>
            </a:r>
          </a:p>
          <a:p>
            <a:r>
              <a:rPr lang="en-GB" dirty="0" smtClean="0"/>
              <a:t>Radiology - £1,000,000</a:t>
            </a:r>
          </a:p>
          <a:p>
            <a:endParaRPr lang="en-GB" dirty="0" smtClean="0"/>
          </a:p>
          <a:p>
            <a:endParaRPr lang="en-GB" dirty="0" smtClean="0"/>
          </a:p>
          <a:p>
            <a:endParaRPr lang="en-GB" dirty="0" smtClean="0"/>
          </a:p>
          <a:p>
            <a:endParaRPr lang="en-GB" dirty="0"/>
          </a:p>
        </p:txBody>
      </p:sp>
      <p:graphicFrame>
        <p:nvGraphicFramePr>
          <p:cNvPr id="6" name="Table 5"/>
          <p:cNvGraphicFramePr>
            <a:graphicFrameLocks noGrp="1"/>
          </p:cNvGraphicFramePr>
          <p:nvPr>
            <p:extLst>
              <p:ext uri="{D42A27DB-BD31-4B8C-83A1-F6EECF244321}">
                <p14:modId xmlns:p14="http://schemas.microsoft.com/office/powerpoint/2010/main" val="1295136529"/>
              </p:ext>
            </p:extLst>
          </p:nvPr>
        </p:nvGraphicFramePr>
        <p:xfrm>
          <a:off x="294167" y="2838435"/>
          <a:ext cx="5725160" cy="717550"/>
        </p:xfrm>
        <a:graphic>
          <a:graphicData uri="http://schemas.openxmlformats.org/drawingml/2006/table">
            <a:tbl>
              <a:tblPr firstRow="1" firstCol="1" bandRow="1">
                <a:tableStyleId>{5C22544A-7EE6-4342-B048-85BDC9FD1C3A}</a:tableStyleId>
              </a:tblPr>
              <a:tblGrid>
                <a:gridCol w="1908175">
                  <a:extLst>
                    <a:ext uri="{9D8B030D-6E8A-4147-A177-3AD203B41FA5}">
                      <a16:colId xmlns:a16="http://schemas.microsoft.com/office/drawing/2014/main" val="3942875190"/>
                    </a:ext>
                  </a:extLst>
                </a:gridCol>
                <a:gridCol w="1908175">
                  <a:extLst>
                    <a:ext uri="{9D8B030D-6E8A-4147-A177-3AD203B41FA5}">
                      <a16:colId xmlns:a16="http://schemas.microsoft.com/office/drawing/2014/main" val="3216309135"/>
                    </a:ext>
                  </a:extLst>
                </a:gridCol>
                <a:gridCol w="1908810">
                  <a:extLst>
                    <a:ext uri="{9D8B030D-6E8A-4147-A177-3AD203B41FA5}">
                      <a16:colId xmlns:a16="http://schemas.microsoft.com/office/drawing/2014/main" val="2499671566"/>
                    </a:ext>
                  </a:extLst>
                </a:gridCol>
              </a:tblGrid>
              <a:tr h="0">
                <a:tc gridSpan="3">
                  <a:txBody>
                    <a:bodyPr/>
                    <a:lstStyle/>
                    <a:p>
                      <a:pPr algn="ctr">
                        <a:lnSpc>
                          <a:spcPct val="107000"/>
                        </a:lnSpc>
                        <a:spcAft>
                          <a:spcPts val="0"/>
                        </a:spcAft>
                      </a:pPr>
                      <a:r>
                        <a:rPr lang="en-GB" sz="1100">
                          <a:effectLst/>
                        </a:rPr>
                        <a:t>Total regional request 23/24</a:t>
                      </a:r>
                    </a:p>
                    <a:p>
                      <a:pPr algn="ctr">
                        <a:lnSpc>
                          <a:spcPct val="107000"/>
                        </a:lnSpc>
                        <a:spcAft>
                          <a:spcPts val="0"/>
                        </a:spcAft>
                      </a:pPr>
                      <a:r>
                        <a:rPr lang="en-GB" sz="1100">
                          <a:effectLst/>
                        </a:rPr>
                        <a:t>£28,999,241</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3926193"/>
                  </a:ext>
                </a:extLst>
              </a:tr>
              <a:tr h="0">
                <a:tc>
                  <a:txBody>
                    <a:bodyPr/>
                    <a:lstStyle/>
                    <a:p>
                      <a:pPr algn="ctr">
                        <a:lnSpc>
                          <a:spcPct val="107000"/>
                        </a:lnSpc>
                        <a:spcAft>
                          <a:spcPts val="0"/>
                        </a:spcAft>
                      </a:pPr>
                      <a:r>
                        <a:rPr lang="en-GB" sz="1100">
                          <a:effectLst/>
                        </a:rPr>
                        <a:t>ABUHB total share</a:t>
                      </a:r>
                    </a:p>
                    <a:p>
                      <a:pPr algn="ctr">
                        <a:lnSpc>
                          <a:spcPct val="107000"/>
                        </a:lnSpc>
                        <a:spcAft>
                          <a:spcPts val="0"/>
                        </a:spcAft>
                      </a:pPr>
                      <a:r>
                        <a:rPr lang="en-GB" sz="1100">
                          <a:effectLst/>
                        </a:rPr>
                        <a:t>£12,005,327</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a:effectLst/>
                        </a:rPr>
                        <a:t>CAVUHB total share</a:t>
                      </a:r>
                    </a:p>
                    <a:p>
                      <a:pPr algn="ctr">
                        <a:lnSpc>
                          <a:spcPct val="107000"/>
                        </a:lnSpc>
                        <a:spcAft>
                          <a:spcPts val="0"/>
                        </a:spcAft>
                      </a:pPr>
                      <a:r>
                        <a:rPr lang="en-GB" sz="1100">
                          <a:effectLst/>
                        </a:rPr>
                        <a:t>£7,968,886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dirty="0">
                          <a:effectLst/>
                        </a:rPr>
                        <a:t>CTMUHB total share</a:t>
                      </a:r>
                    </a:p>
                    <a:p>
                      <a:pPr algn="ctr">
                        <a:lnSpc>
                          <a:spcPct val="107000"/>
                        </a:lnSpc>
                        <a:spcAft>
                          <a:spcPts val="0"/>
                        </a:spcAft>
                      </a:pPr>
                      <a:r>
                        <a:rPr lang="en-GB" sz="1100" dirty="0">
                          <a:effectLst/>
                        </a:rPr>
                        <a:t>£9,025,028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20677139"/>
                  </a:ext>
                </a:extLst>
              </a:tr>
            </a:tbl>
          </a:graphicData>
        </a:graphic>
      </p:graphicFrame>
    </p:spTree>
    <p:extLst>
      <p:ext uri="{BB962C8B-B14F-4D97-AF65-F5344CB8AC3E}">
        <p14:creationId xmlns:p14="http://schemas.microsoft.com/office/powerpoint/2010/main" val="102449341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
            <a:ext cx="12192000" cy="1250066"/>
          </a:xfrm>
          <a:prstGeom prst="rect">
            <a:avLst/>
          </a:prstGeom>
          <a:solidFill>
            <a:srgbClr val="2C4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0" name="Rectangle 9"/>
          <p:cNvSpPr/>
          <p:nvPr/>
        </p:nvSpPr>
        <p:spPr>
          <a:xfrm>
            <a:off x="3029" y="1250066"/>
            <a:ext cx="12192000" cy="100173"/>
          </a:xfrm>
          <a:prstGeom prst="rect">
            <a:avLst/>
          </a:prstGeom>
          <a:solidFill>
            <a:srgbClr val="E60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grpSp>
        <p:nvGrpSpPr>
          <p:cNvPr id="2" name="Group 1"/>
          <p:cNvGrpSpPr/>
          <p:nvPr/>
        </p:nvGrpSpPr>
        <p:grpSpPr>
          <a:xfrm>
            <a:off x="8942030" y="489821"/>
            <a:ext cx="2626453" cy="660073"/>
            <a:chOff x="7087742" y="1777994"/>
            <a:chExt cx="2626453" cy="660073"/>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3569" y="1780666"/>
              <a:ext cx="655826" cy="655826"/>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87742" y="1777995"/>
              <a:ext cx="655826" cy="655826"/>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58369" y="1777994"/>
              <a:ext cx="655826" cy="655826"/>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99394" y="1779092"/>
              <a:ext cx="658975" cy="658975"/>
            </a:xfrm>
            <a:prstGeom prst="rect">
              <a:avLst/>
            </a:prstGeom>
          </p:spPr>
        </p:pic>
      </p:grpSp>
      <p:sp>
        <p:nvSpPr>
          <p:cNvPr id="3" name="TextBox 2"/>
          <p:cNvSpPr txBox="1"/>
          <p:nvPr/>
        </p:nvSpPr>
        <p:spPr>
          <a:xfrm>
            <a:off x="10912017" y="235140"/>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CREU</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IECHYD</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5" name="TextBox 14"/>
          <p:cNvSpPr txBox="1"/>
          <p:nvPr/>
        </p:nvSpPr>
        <p:spPr>
          <a:xfrm>
            <a:off x="10283436" y="229777"/>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GWELLA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GOFAL</a:t>
            </a:r>
          </a:p>
        </p:txBody>
      </p:sp>
      <p:sp>
        <p:nvSpPr>
          <p:cNvPr id="16" name="TextBox 15"/>
          <p:cNvSpPr txBox="1"/>
          <p:nvPr/>
        </p:nvSpPr>
        <p:spPr>
          <a:xfrm>
            <a:off x="9592149" y="224414"/>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YSBRYDOLI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POBL</a:t>
            </a:r>
          </a:p>
        </p:txBody>
      </p:sp>
      <p:sp>
        <p:nvSpPr>
          <p:cNvPr id="17" name="TextBox 16"/>
          <p:cNvSpPr txBox="1"/>
          <p:nvPr/>
        </p:nvSpPr>
        <p:spPr>
          <a:xfrm>
            <a:off x="8942030" y="178247"/>
            <a:ext cx="62858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CYNNAL EIN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DYFODOL</a:t>
            </a:r>
          </a:p>
        </p:txBody>
      </p:sp>
      <p:pic>
        <p:nvPicPr>
          <p:cNvPr id="1026" name="Picture 2" descr="11446454_CTM_ValuesAndBehaviours_Launch_EmailHeader_biling_600x150_REPRO_v01_ME-022 (00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761471" y="6329871"/>
            <a:ext cx="2101292" cy="528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 name="Group 17"/>
          <p:cNvGrpSpPr/>
          <p:nvPr/>
        </p:nvGrpSpPr>
        <p:grpSpPr>
          <a:xfrm>
            <a:off x="-2516051" y="80396"/>
            <a:ext cx="6481726" cy="1169671"/>
            <a:chOff x="-2229950" y="437388"/>
            <a:chExt cx="6481726" cy="1169671"/>
          </a:xfrm>
        </p:grpSpPr>
        <p:pic>
          <p:nvPicPr>
            <p:cNvPr id="20" name="Content Placeholder 5"/>
            <p:cNvPicPr>
              <a:picLocks noChangeAspect="1"/>
            </p:cNvPicPr>
            <p:nvPr/>
          </p:nvPicPr>
          <p:blipFill rotWithShape="1">
            <a:blip r:embed="rId8" cstate="print">
              <a:extLst>
                <a:ext uri="{28A0092B-C50C-407E-A947-70E740481C1C}">
                  <a14:useLocalDpi xmlns:a14="http://schemas.microsoft.com/office/drawing/2010/main" val="0"/>
                </a:ext>
              </a:extLst>
            </a:blip>
            <a:srcRect l="3116" t="5136" r="2764" b="3318"/>
            <a:stretch/>
          </p:blipFill>
          <p:spPr>
            <a:xfrm>
              <a:off x="1846648" y="437388"/>
              <a:ext cx="2405128" cy="1169671"/>
            </a:xfrm>
            <a:prstGeom prst="rect">
              <a:avLst/>
            </a:prstGeom>
          </p:spPr>
        </p:pic>
        <p:sp>
          <p:nvSpPr>
            <p:cNvPr id="21" name="Title 1"/>
            <p:cNvSpPr txBox="1">
              <a:spLocks/>
            </p:cNvSpPr>
            <p:nvPr/>
          </p:nvSpPr>
          <p:spPr>
            <a:xfrm>
              <a:off x="-2229950" y="698187"/>
              <a:ext cx="4024769" cy="648072"/>
            </a:xfrm>
            <a:prstGeom prst="rect">
              <a:avLst/>
            </a:prstGeom>
            <a:ln>
              <a:noFill/>
            </a:ln>
          </p:spPr>
          <p:txBody>
            <a:bodyPr vert="horz" lIns="0" tIns="0" rIns="0" bIns="0" rtlCol="0" anchor="t">
              <a:noAutofit/>
            </a:bodyPr>
            <a:lstStyle>
              <a:lvl1pPr algn="l" defTabSz="914400" rtl="0" eaLnBrk="1" latinLnBrk="0" hangingPunct="1">
                <a:spcBef>
                  <a:spcPct val="0"/>
                </a:spcBef>
                <a:buNone/>
                <a:defRPr sz="4500" kern="1200" spc="-150" baseline="0">
                  <a:solidFill>
                    <a:schemeClr val="bg1"/>
                  </a:solidFill>
                  <a:latin typeface="Verdana" panose="020B0604030504040204" pitchFamily="34" charset="0"/>
                  <a:ea typeface="Verdana" panose="020B0604030504040204" pitchFamily="34" charset="0"/>
                  <a:cs typeface="+mj-cs"/>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Hiechyd</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Dyfodol</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DATBLYGU CYMUNEDAU</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IACHACH GYDA’N GILYDD</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endParaRPr kumimoji="0" lang="en-GB" sz="8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p:txBody>
        </p:sp>
        <p:pic>
          <p:nvPicPr>
            <p:cNvPr id="22" name="Content Placeholder 5"/>
            <p:cNvPicPr>
              <a:picLocks noChangeAspect="1"/>
            </p:cNvPicPr>
            <p:nvPr/>
          </p:nvPicPr>
          <p:blipFill rotWithShape="1">
            <a:blip r:embed="rId9" cstate="print">
              <a:extLst>
                <a:ext uri="{28A0092B-C50C-407E-A947-70E740481C1C}">
                  <a14:useLocalDpi xmlns:a14="http://schemas.microsoft.com/office/drawing/2010/main" val="0"/>
                </a:ext>
              </a:extLst>
            </a:blip>
            <a:srcRect l="33167" t="11551" r="43447" b="76615"/>
            <a:stretch/>
          </p:blipFill>
          <p:spPr>
            <a:xfrm>
              <a:off x="1247770" y="525387"/>
              <a:ext cx="597601" cy="151201"/>
            </a:xfrm>
            <a:prstGeom prst="rect">
              <a:avLst/>
            </a:prstGeom>
          </p:spPr>
        </p:pic>
      </p:grpSp>
      <p:sp>
        <p:nvSpPr>
          <p:cNvPr id="23" name="Footer Placeholder 3"/>
          <p:cNvSpPr txBox="1">
            <a:spLocks/>
          </p:cNvSpPr>
          <p:nvPr/>
        </p:nvSpPr>
        <p:spPr>
          <a:xfrm>
            <a:off x="836598" y="5092784"/>
            <a:ext cx="10704000" cy="1096069"/>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Arial"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E60E65"/>
              </a:solidFill>
              <a:effectLst/>
              <a:uLnTx/>
              <a:uFillTx/>
              <a:latin typeface="Arial" pitchFamily="34" charset="0"/>
              <a:ea typeface="+mn-ea"/>
              <a:cs typeface="+mn-cs"/>
            </a:endParaRPr>
          </a:p>
        </p:txBody>
      </p:sp>
      <p:sp>
        <p:nvSpPr>
          <p:cNvPr id="37" name="Title 1"/>
          <p:cNvSpPr txBox="1">
            <a:spLocks/>
          </p:cNvSpPr>
          <p:nvPr/>
        </p:nvSpPr>
        <p:spPr>
          <a:xfrm>
            <a:off x="3763883" y="352752"/>
            <a:ext cx="4985555" cy="684128"/>
          </a:xfrm>
          <a:prstGeom prst="rect">
            <a:avLst/>
          </a:prstGeom>
        </p:spPr>
        <p:txBody>
          <a:bodyPr vert="horz" lIns="0" tIns="0" rIns="0" bIns="0" rtlCol="0" anchor="t" anchorCtr="0">
            <a:normAutofit/>
          </a:bodyPr>
          <a:lstStyle>
            <a:lvl1pPr algn="l" defTabSz="914400" rtl="0" eaLnBrk="1" latinLnBrk="0" hangingPunct="1">
              <a:spcBef>
                <a:spcPct val="0"/>
              </a:spcBef>
              <a:buNone/>
              <a:defRPr sz="3600" kern="1200" spc="-150" baseline="0">
                <a:solidFill>
                  <a:srgbClr val="2C4295"/>
                </a:solidFill>
                <a:latin typeface="Verdana" panose="020B0604030504040204" pitchFamily="34" charset="0"/>
                <a:ea typeface="Verdana" panose="020B0604030504040204" pitchFamily="34" charset="0"/>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3600" b="1" i="0" u="none" strike="noStrike" kern="1200" cap="none" spc="-150" normalizeH="0" baseline="0" noProof="0" dirty="0" smtClean="0">
                <a:ln>
                  <a:noFill/>
                </a:ln>
                <a:solidFill>
                  <a:schemeClr val="bg1"/>
                </a:solidFill>
                <a:effectLst/>
                <a:uLnTx/>
                <a:uFillTx/>
                <a:latin typeface="Verdana"/>
                <a:ea typeface="Verdana"/>
                <a:cs typeface="+mj-cs"/>
              </a:rPr>
              <a:t>Mental health</a:t>
            </a:r>
            <a:endParaRPr kumimoji="0" lang="en-GB" sz="3600" b="0" i="0" u="none" strike="noStrike" kern="1200" cap="none" spc="-150" normalizeH="0" baseline="0" noProof="0" dirty="0">
              <a:ln>
                <a:noFill/>
              </a:ln>
              <a:solidFill>
                <a:schemeClr val="bg1"/>
              </a:solidFill>
              <a:effectLst/>
              <a:uLnTx/>
              <a:uFillTx/>
              <a:cs typeface="+mj-cs"/>
            </a:endParaRPr>
          </a:p>
        </p:txBody>
      </p:sp>
      <p:sp>
        <p:nvSpPr>
          <p:cNvPr id="24" name="Content Placeholder 6"/>
          <p:cNvSpPr>
            <a:spLocks noGrp="1"/>
          </p:cNvSpPr>
          <p:nvPr>
            <p:ph idx="1"/>
          </p:nvPr>
        </p:nvSpPr>
        <p:spPr>
          <a:xfrm>
            <a:off x="744000" y="1457222"/>
            <a:ext cx="10704000" cy="4695235"/>
          </a:xfrm>
        </p:spPr>
        <p:txBody>
          <a:bodyPr>
            <a:normAutofit/>
          </a:bodyPr>
          <a:lstStyle/>
          <a:p>
            <a:endParaRPr lang="en-GB" sz="18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p:txBody>
      </p:sp>
      <p:sp>
        <p:nvSpPr>
          <p:cNvPr id="27" name="Footer Placeholder 5">
            <a:extLst>
              <a:ext uri="{FF2B5EF4-FFF2-40B4-BE49-F238E27FC236}">
                <a16:creationId xmlns:a16="http://schemas.microsoft.com/office/drawing/2014/main" id="{83F8DF6D-FA82-4CA3-B914-8BCCEF3175D5}"/>
              </a:ext>
            </a:extLst>
          </p:cNvPr>
          <p:cNvSpPr txBox="1">
            <a:spLocks/>
          </p:cNvSpPr>
          <p:nvPr/>
        </p:nvSpPr>
        <p:spPr>
          <a:xfrm>
            <a:off x="836598" y="6309320"/>
            <a:ext cx="3924873"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solidFill>
                  <a:prstClr val="white"/>
                </a:solidFill>
              </a:rPr>
              <a:t>IMTP</a:t>
            </a:r>
            <a:endParaRPr lang="en-US" dirty="0">
              <a:solidFill>
                <a:prstClr val="white"/>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solidFill>
                  <a:prstClr val="white"/>
                </a:solidFill>
              </a:rPr>
              <a:t>May 2023</a:t>
            </a:r>
            <a:endParaRPr kumimoji="0" lang="en-US" sz="1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
        <p:nvSpPr>
          <p:cNvPr id="28" name="Rectangle 27">
            <a:extLst>
              <a:ext uri="{FF2B5EF4-FFF2-40B4-BE49-F238E27FC236}">
                <a16:creationId xmlns:a16="http://schemas.microsoft.com/office/drawing/2014/main" id="{29821027-AD2A-4700-AE5D-4D48DD7D99F7}"/>
              </a:ext>
            </a:extLst>
          </p:cNvPr>
          <p:cNvSpPr/>
          <p:nvPr/>
        </p:nvSpPr>
        <p:spPr>
          <a:xfrm>
            <a:off x="0" y="1481759"/>
            <a:ext cx="5252484" cy="461665"/>
          </a:xfrm>
          <a:prstGeom prst="rect">
            <a:avLst/>
          </a:prstGeom>
          <a:solidFill>
            <a:srgbClr val="2C4295"/>
          </a:solidFill>
          <a:ln>
            <a:solidFill>
              <a:srgbClr val="002060"/>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b="1" dirty="0" smtClean="0">
                <a:solidFill>
                  <a:prstClr val="white"/>
                </a:solidFill>
                <a:latin typeface="Verdana" panose="020B0604030504040204" pitchFamily="34" charset="0"/>
                <a:ea typeface="Verdana" panose="020B0604030504040204" pitchFamily="34" charset="0"/>
              </a:rPr>
              <a:t>Mental Health Improvement</a:t>
            </a:r>
            <a:endParaRPr kumimoji="0" lang="en-GB" sz="24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
        <p:nvSpPr>
          <p:cNvPr id="26" name="Content Placeholder 2">
            <a:extLst>
              <a:ext uri="{FF2B5EF4-FFF2-40B4-BE49-F238E27FC236}">
                <a16:creationId xmlns:a16="http://schemas.microsoft.com/office/drawing/2014/main" id="{EF2F2AFF-8820-454F-92F9-1B41088CEEFC}"/>
              </a:ext>
            </a:extLst>
          </p:cNvPr>
          <p:cNvSpPr txBox="1">
            <a:spLocks/>
          </p:cNvSpPr>
          <p:nvPr/>
        </p:nvSpPr>
        <p:spPr>
          <a:xfrm>
            <a:off x="205483" y="1963975"/>
            <a:ext cx="11858698" cy="4471805"/>
          </a:xfrm>
          <a:prstGeom prst="rect">
            <a:avLst/>
          </a:prstGeom>
        </p:spPr>
        <p:txBody>
          <a:bodyPr vert="horz" lIns="0" tIns="0" rIns="0" bIns="0" rtlCol="0">
            <a:normAutofit/>
          </a:bodyPr>
          <a:lstStyle>
            <a:lvl1pPr marL="0" indent="0" algn="l" defTabSz="914400" rtl="0" eaLnBrk="1" latinLnBrk="0" hangingPunct="1">
              <a:spcBef>
                <a:spcPts val="1200"/>
              </a:spcBef>
              <a:buFont typeface="Arial" pitchFamily="34" charset="0"/>
              <a:buNone/>
              <a:defRPr sz="2000" b="0" i="0" kern="1200" baseline="0">
                <a:solidFill>
                  <a:srgbClr val="211973"/>
                </a:solidFill>
                <a:latin typeface="Verdana" panose="020B0604030504040204" pitchFamily="34" charset="0"/>
                <a:ea typeface="Verdana" panose="020B0604030504040204" pitchFamily="34" charset="0"/>
                <a:cs typeface="+mn-cs"/>
              </a:defRPr>
            </a:lvl1pPr>
            <a:lvl2pPr marL="0" indent="0" algn="l" defTabSz="914400" rtl="0" eaLnBrk="1" latinLnBrk="0" hangingPunct="1">
              <a:spcBef>
                <a:spcPts val="600"/>
              </a:spcBef>
              <a:buFontTx/>
              <a:buNone/>
              <a:defRPr sz="1800" kern="1200" baseline="0">
                <a:solidFill>
                  <a:schemeClr val="tx1"/>
                </a:solidFill>
                <a:latin typeface="Verdana" panose="020B0604030504040204" pitchFamily="34" charset="0"/>
                <a:ea typeface="Verdana" panose="020B0604030504040204" pitchFamily="34" charset="0"/>
                <a:cs typeface="+mn-cs"/>
              </a:defRPr>
            </a:lvl2pPr>
            <a:lvl3pPr marL="216000" indent="-216000" algn="l" defTabSz="914400" rtl="0" eaLnBrk="1" latinLnBrk="0" hangingPunct="1">
              <a:spcBef>
                <a:spcPts val="600"/>
              </a:spcBef>
              <a:buFont typeface="Arial" pitchFamily="34" charset="0"/>
              <a:buChar char="•"/>
              <a:defRPr sz="1800" kern="1200" baseline="0">
                <a:solidFill>
                  <a:schemeClr val="tx1"/>
                </a:solidFill>
                <a:latin typeface="Verdana" panose="020B0604030504040204" pitchFamily="34" charset="0"/>
                <a:ea typeface="Verdana" panose="020B0604030504040204" pitchFamily="34" charset="0"/>
                <a:cs typeface="+mn-cs"/>
              </a:defRPr>
            </a:lvl3pPr>
            <a:lvl4pPr marL="900000" indent="-288000" algn="l" defTabSz="914400" rtl="0" eaLnBrk="1" latinLnBrk="0" hangingPunct="1">
              <a:spcBef>
                <a:spcPts val="600"/>
              </a:spcBef>
              <a:buFont typeface="Arial" pitchFamily="34" charset="0"/>
              <a:buChar char="–"/>
              <a:defRPr sz="1600" kern="1200" baseline="0">
                <a:solidFill>
                  <a:schemeClr val="tx1"/>
                </a:solidFill>
                <a:latin typeface="Verdana" panose="020B0604030504040204" pitchFamily="34" charset="0"/>
                <a:ea typeface="Verdana" panose="020B0604030504040204" pitchFamily="34" charset="0"/>
                <a:cs typeface="+mn-cs"/>
              </a:defRPr>
            </a:lvl4pPr>
            <a:lvl5pPr marL="900000" indent="-288000" algn="l" defTabSz="914400" rtl="0" eaLnBrk="1" latinLnBrk="0" hangingPunct="1">
              <a:spcBef>
                <a:spcPct val="20000"/>
              </a:spcBef>
              <a:buFont typeface="+mj-lt"/>
              <a:buAutoNum type="arabicPeriod"/>
              <a:defRPr sz="1600" kern="1200" baseline="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GB" sz="2100" b="1" dirty="0"/>
          </a:p>
        </p:txBody>
      </p:sp>
      <p:sp>
        <p:nvSpPr>
          <p:cNvPr id="4" name="TextBox 3"/>
          <p:cNvSpPr txBox="1"/>
          <p:nvPr/>
        </p:nvSpPr>
        <p:spPr>
          <a:xfrm>
            <a:off x="92598" y="1985563"/>
            <a:ext cx="12192000" cy="1877437"/>
          </a:xfrm>
          <a:prstGeom prst="rect">
            <a:avLst/>
          </a:prstGeom>
          <a:noFill/>
        </p:spPr>
        <p:txBody>
          <a:bodyPr wrap="square" rtlCol="0">
            <a:spAutoFit/>
          </a:bodyPr>
          <a:lstStyle/>
          <a:p>
            <a:pPr marL="285750" indent="-285750">
              <a:buFont typeface="Arial" panose="020B0604020202020204" pitchFamily="34" charset="0"/>
              <a:buChar char="•"/>
            </a:pPr>
            <a:r>
              <a:rPr lang="en-GB" dirty="0" smtClean="0"/>
              <a:t>Implementation of 111 press 2 for urgent mental health issues by April 2023 – go live 25</a:t>
            </a:r>
            <a:r>
              <a:rPr lang="en-GB" baseline="30000" dirty="0" smtClean="0"/>
              <a:t>th</a:t>
            </a:r>
            <a:r>
              <a:rPr lang="en-GB" dirty="0" smtClean="0"/>
              <a:t> April 2023.</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smtClean="0"/>
              <a:t>Maintenance of delivery against adult mental health measure.</a:t>
            </a:r>
          </a:p>
          <a:p>
            <a:endParaRPr lang="en-GB" dirty="0" smtClean="0"/>
          </a:p>
          <a:p>
            <a:endParaRPr lang="en-GB" sz="800" dirty="0" smtClean="0"/>
          </a:p>
          <a:p>
            <a:pPr marL="285750" indent="-285750">
              <a:buFont typeface="Arial" panose="020B0604020202020204" pitchFamily="34" charset="0"/>
              <a:buChar char="•"/>
            </a:pPr>
            <a:r>
              <a:rPr lang="en-GB" dirty="0" smtClean="0"/>
              <a:t>CAMHS improvement trajectories:</a:t>
            </a:r>
          </a:p>
          <a:p>
            <a:pPr marL="285750" indent="-285750">
              <a:buFont typeface="Arial" panose="020B0604020202020204" pitchFamily="34" charset="0"/>
              <a:buChar char="•"/>
            </a:pPr>
            <a:endParaRPr lang="en-GB" dirty="0"/>
          </a:p>
        </p:txBody>
      </p:sp>
      <p:graphicFrame>
        <p:nvGraphicFramePr>
          <p:cNvPr id="6" name="Table 5"/>
          <p:cNvGraphicFramePr>
            <a:graphicFrameLocks noGrp="1"/>
          </p:cNvGraphicFramePr>
          <p:nvPr>
            <p:extLst>
              <p:ext uri="{D42A27DB-BD31-4B8C-83A1-F6EECF244321}">
                <p14:modId xmlns:p14="http://schemas.microsoft.com/office/powerpoint/2010/main" val="1866882160"/>
              </p:ext>
            </p:extLst>
          </p:nvPr>
        </p:nvGraphicFramePr>
        <p:xfrm>
          <a:off x="6862763" y="2631533"/>
          <a:ext cx="4818380" cy="782828"/>
        </p:xfrm>
        <a:graphic>
          <a:graphicData uri="http://schemas.openxmlformats.org/drawingml/2006/table">
            <a:tbl>
              <a:tblPr firstRow="1" firstCol="1" bandRow="1">
                <a:tableStyleId>{5C22544A-7EE6-4342-B048-85BDC9FD1C3A}</a:tableStyleId>
              </a:tblPr>
              <a:tblGrid>
                <a:gridCol w="1176020">
                  <a:extLst>
                    <a:ext uri="{9D8B030D-6E8A-4147-A177-3AD203B41FA5}">
                      <a16:colId xmlns:a16="http://schemas.microsoft.com/office/drawing/2014/main" val="3974548232"/>
                    </a:ext>
                  </a:extLst>
                </a:gridCol>
                <a:gridCol w="1075690">
                  <a:extLst>
                    <a:ext uri="{9D8B030D-6E8A-4147-A177-3AD203B41FA5}">
                      <a16:colId xmlns:a16="http://schemas.microsoft.com/office/drawing/2014/main" val="4126630367"/>
                    </a:ext>
                  </a:extLst>
                </a:gridCol>
                <a:gridCol w="1270635">
                  <a:extLst>
                    <a:ext uri="{9D8B030D-6E8A-4147-A177-3AD203B41FA5}">
                      <a16:colId xmlns:a16="http://schemas.microsoft.com/office/drawing/2014/main" val="1030912311"/>
                    </a:ext>
                  </a:extLst>
                </a:gridCol>
                <a:gridCol w="1296035">
                  <a:extLst>
                    <a:ext uri="{9D8B030D-6E8A-4147-A177-3AD203B41FA5}">
                      <a16:colId xmlns:a16="http://schemas.microsoft.com/office/drawing/2014/main" val="3283603664"/>
                    </a:ext>
                  </a:extLst>
                </a:gridCol>
              </a:tblGrid>
              <a:tr h="0">
                <a:tc>
                  <a:txBody>
                    <a:bodyPr/>
                    <a:lstStyle/>
                    <a:p>
                      <a:pPr algn="just">
                        <a:lnSpc>
                          <a:spcPct val="107000"/>
                        </a:lnSpc>
                        <a:spcAft>
                          <a:spcPts val="0"/>
                        </a:spcAft>
                      </a:pPr>
                      <a:r>
                        <a:rPr lang="en-GB" sz="1200">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n-GB" sz="1200">
                          <a:effectLst/>
                        </a:rPr>
                        <a:t>Target</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n-GB" sz="1200" dirty="0">
                          <a:effectLst/>
                        </a:rPr>
                        <a:t>January 2023</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n-GB" sz="1200">
                          <a:effectLst/>
                        </a:rPr>
                        <a:t>February 2023</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68799854"/>
                  </a:ext>
                </a:extLst>
              </a:tr>
              <a:tr h="0">
                <a:tc>
                  <a:txBody>
                    <a:bodyPr/>
                    <a:lstStyle/>
                    <a:p>
                      <a:pPr algn="just">
                        <a:lnSpc>
                          <a:spcPct val="107000"/>
                        </a:lnSpc>
                        <a:spcAft>
                          <a:spcPts val="0"/>
                        </a:spcAft>
                      </a:pPr>
                      <a:r>
                        <a:rPr lang="en-GB" sz="1200">
                          <a:effectLst/>
                        </a:rPr>
                        <a:t>Part 1A</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200">
                          <a:effectLst/>
                        </a:rPr>
                        <a:t>80%</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200">
                          <a:effectLst/>
                        </a:rPr>
                        <a:t>84%</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200">
                          <a:effectLst/>
                        </a:rPr>
                        <a:t>88%</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82971287"/>
                  </a:ext>
                </a:extLst>
              </a:tr>
              <a:tr h="0">
                <a:tc>
                  <a:txBody>
                    <a:bodyPr/>
                    <a:lstStyle/>
                    <a:p>
                      <a:pPr algn="just">
                        <a:lnSpc>
                          <a:spcPct val="107000"/>
                        </a:lnSpc>
                        <a:spcAft>
                          <a:spcPts val="0"/>
                        </a:spcAft>
                      </a:pPr>
                      <a:r>
                        <a:rPr lang="en-GB" sz="1200">
                          <a:effectLst/>
                        </a:rPr>
                        <a:t>Part 1B</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200">
                          <a:effectLst/>
                        </a:rPr>
                        <a:t>80%</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200">
                          <a:effectLst/>
                        </a:rPr>
                        <a:t>89%</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200">
                          <a:effectLst/>
                        </a:rPr>
                        <a:t>92%</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59494391"/>
                  </a:ext>
                </a:extLst>
              </a:tr>
              <a:tr h="0">
                <a:tc>
                  <a:txBody>
                    <a:bodyPr/>
                    <a:lstStyle/>
                    <a:p>
                      <a:pPr algn="just">
                        <a:lnSpc>
                          <a:spcPct val="107000"/>
                        </a:lnSpc>
                        <a:spcAft>
                          <a:spcPts val="0"/>
                        </a:spcAft>
                      </a:pPr>
                      <a:r>
                        <a:rPr lang="en-GB" sz="1200">
                          <a:effectLst/>
                        </a:rPr>
                        <a:t>Part 2</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200">
                          <a:effectLst/>
                        </a:rPr>
                        <a:t>90%</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200">
                          <a:effectLst/>
                        </a:rPr>
                        <a:t>88%</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200" dirty="0">
                          <a:effectLst/>
                        </a:rPr>
                        <a:t>88%</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81655151"/>
                  </a:ext>
                </a:extLst>
              </a:tr>
            </a:tbl>
          </a:graphicData>
        </a:graphic>
      </p:graphicFrame>
      <p:pic>
        <p:nvPicPr>
          <p:cNvPr id="8" name="Picture 7"/>
          <p:cNvPicPr>
            <a:picLocks noChangeAspect="1"/>
          </p:cNvPicPr>
          <p:nvPr/>
        </p:nvPicPr>
        <p:blipFill>
          <a:blip r:embed="rId10"/>
          <a:stretch>
            <a:fillRect/>
          </a:stretch>
        </p:blipFill>
        <p:spPr>
          <a:xfrm>
            <a:off x="272679" y="3597828"/>
            <a:ext cx="4980864" cy="2591025"/>
          </a:xfrm>
          <a:prstGeom prst="rect">
            <a:avLst/>
          </a:prstGeom>
        </p:spPr>
      </p:pic>
      <p:pic>
        <p:nvPicPr>
          <p:cNvPr id="9" name="Picture 8"/>
          <p:cNvPicPr>
            <a:picLocks noChangeAspect="1"/>
          </p:cNvPicPr>
          <p:nvPr/>
        </p:nvPicPr>
        <p:blipFill>
          <a:blip r:embed="rId11"/>
          <a:stretch>
            <a:fillRect/>
          </a:stretch>
        </p:blipFill>
        <p:spPr>
          <a:xfrm>
            <a:off x="5650299" y="3595829"/>
            <a:ext cx="4450631" cy="2593024"/>
          </a:xfrm>
          <a:prstGeom prst="rect">
            <a:avLst/>
          </a:prstGeom>
        </p:spPr>
      </p:pic>
    </p:spTree>
    <p:extLst>
      <p:ext uri="{BB962C8B-B14F-4D97-AF65-F5344CB8AC3E}">
        <p14:creationId xmlns:p14="http://schemas.microsoft.com/office/powerpoint/2010/main" val="23445832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
            <a:ext cx="12192000" cy="1250066"/>
          </a:xfrm>
          <a:prstGeom prst="rect">
            <a:avLst/>
          </a:prstGeom>
          <a:solidFill>
            <a:srgbClr val="2C4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0" name="Rectangle 9"/>
          <p:cNvSpPr/>
          <p:nvPr/>
        </p:nvSpPr>
        <p:spPr>
          <a:xfrm>
            <a:off x="3029" y="1250066"/>
            <a:ext cx="12192000" cy="100173"/>
          </a:xfrm>
          <a:prstGeom prst="rect">
            <a:avLst/>
          </a:prstGeom>
          <a:solidFill>
            <a:srgbClr val="E60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grpSp>
        <p:nvGrpSpPr>
          <p:cNvPr id="2" name="Group 1"/>
          <p:cNvGrpSpPr/>
          <p:nvPr/>
        </p:nvGrpSpPr>
        <p:grpSpPr>
          <a:xfrm>
            <a:off x="8942030" y="489821"/>
            <a:ext cx="2626453" cy="660073"/>
            <a:chOff x="7087742" y="1777994"/>
            <a:chExt cx="2626453" cy="660073"/>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3569" y="1780666"/>
              <a:ext cx="655826" cy="655826"/>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87742" y="1777995"/>
              <a:ext cx="655826" cy="655826"/>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58369" y="1777994"/>
              <a:ext cx="655826" cy="655826"/>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99394" y="1779092"/>
              <a:ext cx="658975" cy="658975"/>
            </a:xfrm>
            <a:prstGeom prst="rect">
              <a:avLst/>
            </a:prstGeom>
          </p:spPr>
        </p:pic>
      </p:grpSp>
      <p:sp>
        <p:nvSpPr>
          <p:cNvPr id="3" name="TextBox 2"/>
          <p:cNvSpPr txBox="1"/>
          <p:nvPr/>
        </p:nvSpPr>
        <p:spPr>
          <a:xfrm>
            <a:off x="10912017" y="235140"/>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CREU</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IECHYD</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5" name="TextBox 14"/>
          <p:cNvSpPr txBox="1"/>
          <p:nvPr/>
        </p:nvSpPr>
        <p:spPr>
          <a:xfrm>
            <a:off x="10283436" y="229777"/>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GWELLA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GOFAL</a:t>
            </a:r>
          </a:p>
        </p:txBody>
      </p:sp>
      <p:sp>
        <p:nvSpPr>
          <p:cNvPr id="16" name="TextBox 15"/>
          <p:cNvSpPr txBox="1"/>
          <p:nvPr/>
        </p:nvSpPr>
        <p:spPr>
          <a:xfrm>
            <a:off x="9592149" y="224414"/>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YSBRYDOLI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POBL</a:t>
            </a:r>
          </a:p>
        </p:txBody>
      </p:sp>
      <p:sp>
        <p:nvSpPr>
          <p:cNvPr id="17" name="TextBox 16"/>
          <p:cNvSpPr txBox="1"/>
          <p:nvPr/>
        </p:nvSpPr>
        <p:spPr>
          <a:xfrm>
            <a:off x="8942030" y="178247"/>
            <a:ext cx="62858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CYNNAL EIN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DYFODOL</a:t>
            </a:r>
          </a:p>
        </p:txBody>
      </p:sp>
      <p:pic>
        <p:nvPicPr>
          <p:cNvPr id="1026" name="Picture 2" descr="11446454_CTM_ValuesAndBehaviours_Launch_EmailHeader_biling_600x150_REPRO_v01_ME-022 (00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761471" y="6329871"/>
            <a:ext cx="2101292" cy="528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 name="Group 17"/>
          <p:cNvGrpSpPr/>
          <p:nvPr/>
        </p:nvGrpSpPr>
        <p:grpSpPr>
          <a:xfrm>
            <a:off x="-2516051" y="80396"/>
            <a:ext cx="6481726" cy="1169671"/>
            <a:chOff x="-2229950" y="437388"/>
            <a:chExt cx="6481726" cy="1169671"/>
          </a:xfrm>
        </p:grpSpPr>
        <p:pic>
          <p:nvPicPr>
            <p:cNvPr id="20" name="Content Placeholder 5"/>
            <p:cNvPicPr>
              <a:picLocks noChangeAspect="1"/>
            </p:cNvPicPr>
            <p:nvPr/>
          </p:nvPicPr>
          <p:blipFill rotWithShape="1">
            <a:blip r:embed="rId8" cstate="print">
              <a:extLst>
                <a:ext uri="{28A0092B-C50C-407E-A947-70E740481C1C}">
                  <a14:useLocalDpi xmlns:a14="http://schemas.microsoft.com/office/drawing/2010/main" val="0"/>
                </a:ext>
              </a:extLst>
            </a:blip>
            <a:srcRect l="3116" t="5136" r="2764" b="3318"/>
            <a:stretch/>
          </p:blipFill>
          <p:spPr>
            <a:xfrm>
              <a:off x="1846648" y="437388"/>
              <a:ext cx="2405128" cy="1169671"/>
            </a:xfrm>
            <a:prstGeom prst="rect">
              <a:avLst/>
            </a:prstGeom>
          </p:spPr>
        </p:pic>
        <p:sp>
          <p:nvSpPr>
            <p:cNvPr id="21" name="Title 1"/>
            <p:cNvSpPr txBox="1">
              <a:spLocks/>
            </p:cNvSpPr>
            <p:nvPr/>
          </p:nvSpPr>
          <p:spPr>
            <a:xfrm>
              <a:off x="-2229950" y="698187"/>
              <a:ext cx="4024769" cy="648072"/>
            </a:xfrm>
            <a:prstGeom prst="rect">
              <a:avLst/>
            </a:prstGeom>
            <a:ln>
              <a:noFill/>
            </a:ln>
          </p:spPr>
          <p:txBody>
            <a:bodyPr vert="horz" lIns="0" tIns="0" rIns="0" bIns="0" rtlCol="0" anchor="t">
              <a:noAutofit/>
            </a:bodyPr>
            <a:lstStyle>
              <a:lvl1pPr algn="l" defTabSz="914400" rtl="0" eaLnBrk="1" latinLnBrk="0" hangingPunct="1">
                <a:spcBef>
                  <a:spcPct val="0"/>
                </a:spcBef>
                <a:buNone/>
                <a:defRPr sz="4500" kern="1200" spc="-150" baseline="0">
                  <a:solidFill>
                    <a:schemeClr val="bg1"/>
                  </a:solidFill>
                  <a:latin typeface="Verdana" panose="020B0604030504040204" pitchFamily="34" charset="0"/>
                  <a:ea typeface="Verdana" panose="020B0604030504040204" pitchFamily="34" charset="0"/>
                  <a:cs typeface="+mj-cs"/>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Hiechyd</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Dyfodol</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DATBLYGU CYMUNEDAU</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IACHACH GYDA’N GILYDD</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endParaRPr kumimoji="0" lang="en-GB" sz="8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p:txBody>
        </p:sp>
        <p:pic>
          <p:nvPicPr>
            <p:cNvPr id="22" name="Content Placeholder 5"/>
            <p:cNvPicPr>
              <a:picLocks noChangeAspect="1"/>
            </p:cNvPicPr>
            <p:nvPr/>
          </p:nvPicPr>
          <p:blipFill rotWithShape="1">
            <a:blip r:embed="rId9" cstate="print">
              <a:extLst>
                <a:ext uri="{28A0092B-C50C-407E-A947-70E740481C1C}">
                  <a14:useLocalDpi xmlns:a14="http://schemas.microsoft.com/office/drawing/2010/main" val="0"/>
                </a:ext>
              </a:extLst>
            </a:blip>
            <a:srcRect l="33167" t="11551" r="43447" b="76615"/>
            <a:stretch/>
          </p:blipFill>
          <p:spPr>
            <a:xfrm>
              <a:off x="1247770" y="525387"/>
              <a:ext cx="597601" cy="151201"/>
            </a:xfrm>
            <a:prstGeom prst="rect">
              <a:avLst/>
            </a:prstGeom>
          </p:spPr>
        </p:pic>
      </p:grpSp>
      <p:sp>
        <p:nvSpPr>
          <p:cNvPr id="23" name="Footer Placeholder 3"/>
          <p:cNvSpPr txBox="1">
            <a:spLocks/>
          </p:cNvSpPr>
          <p:nvPr/>
        </p:nvSpPr>
        <p:spPr>
          <a:xfrm>
            <a:off x="836598" y="5092784"/>
            <a:ext cx="10704000" cy="1096069"/>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Arial"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E60E65"/>
              </a:solidFill>
              <a:effectLst/>
              <a:uLnTx/>
              <a:uFillTx/>
              <a:latin typeface="Arial" pitchFamily="34" charset="0"/>
              <a:ea typeface="+mn-ea"/>
              <a:cs typeface="+mn-cs"/>
            </a:endParaRPr>
          </a:p>
        </p:txBody>
      </p:sp>
      <p:sp>
        <p:nvSpPr>
          <p:cNvPr id="37" name="Title 1"/>
          <p:cNvSpPr txBox="1">
            <a:spLocks/>
          </p:cNvSpPr>
          <p:nvPr/>
        </p:nvSpPr>
        <p:spPr>
          <a:xfrm>
            <a:off x="4554126" y="224413"/>
            <a:ext cx="3268944" cy="992939"/>
          </a:xfrm>
          <a:prstGeom prst="rect">
            <a:avLst/>
          </a:prstGeom>
        </p:spPr>
        <p:txBody>
          <a:bodyPr vert="horz" lIns="0" tIns="0" rIns="0" bIns="0" rtlCol="0" anchor="t" anchorCtr="0">
            <a:noAutofit/>
          </a:bodyPr>
          <a:lstStyle>
            <a:lvl1pPr algn="l" defTabSz="914400" rtl="0" eaLnBrk="1" latinLnBrk="0" hangingPunct="1">
              <a:spcBef>
                <a:spcPct val="0"/>
              </a:spcBef>
              <a:buNone/>
              <a:defRPr sz="3600" kern="1200" spc="-150" baseline="0">
                <a:solidFill>
                  <a:srgbClr val="2C4295"/>
                </a:solidFill>
                <a:latin typeface="Verdana" panose="020B0604030504040204" pitchFamily="34" charset="0"/>
                <a:ea typeface="Verdana" panose="020B0604030504040204" pitchFamily="34" charset="0"/>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GB" b="1" dirty="0" smtClean="0">
                <a:solidFill>
                  <a:schemeClr val="bg1"/>
                </a:solidFill>
                <a:latin typeface="Verdana"/>
                <a:ea typeface="Verdana"/>
              </a:rPr>
              <a:t>Purpose</a:t>
            </a:r>
            <a:endParaRPr kumimoji="0" lang="en-GB" b="0" i="0" u="none" strike="noStrike" kern="1200" cap="none" spc="-150" normalizeH="0" baseline="0" noProof="0" dirty="0">
              <a:ln>
                <a:noFill/>
              </a:ln>
              <a:solidFill>
                <a:srgbClr val="E60E65"/>
              </a:solidFill>
              <a:effectLst/>
              <a:uLnTx/>
              <a:uFillTx/>
              <a:latin typeface="Verdana" panose="020B0604030504040204" pitchFamily="34" charset="0"/>
              <a:ea typeface="Verdana" panose="020B0604030504040204" pitchFamily="34" charset="0"/>
              <a:cs typeface="+mj-cs"/>
            </a:endParaRPr>
          </a:p>
        </p:txBody>
      </p:sp>
      <p:sp>
        <p:nvSpPr>
          <p:cNvPr id="26" name="Footer Placeholder 5">
            <a:extLst>
              <a:ext uri="{FF2B5EF4-FFF2-40B4-BE49-F238E27FC236}">
                <a16:creationId xmlns:a16="http://schemas.microsoft.com/office/drawing/2014/main" id="{79E31BD0-B25A-4D8D-8E57-3653EE6E5805}"/>
              </a:ext>
            </a:extLst>
          </p:cNvPr>
          <p:cNvSpPr txBox="1">
            <a:spLocks/>
          </p:cNvSpPr>
          <p:nvPr/>
        </p:nvSpPr>
        <p:spPr>
          <a:xfrm>
            <a:off x="836598" y="6309320"/>
            <a:ext cx="3924873"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solidFill>
                  <a:prstClr val="white"/>
                </a:solidFill>
              </a:rPr>
              <a:t>IMTP</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solidFill>
                  <a:prstClr val="white"/>
                </a:solidFill>
              </a:rPr>
              <a:t>May </a:t>
            </a:r>
            <a:r>
              <a:rPr lang="en-US" dirty="0">
                <a:solidFill>
                  <a:prstClr val="white"/>
                </a:solidFill>
              </a:rPr>
              <a:t>2023</a:t>
            </a:r>
            <a:endParaRPr kumimoji="0" lang="en-US" sz="1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
        <p:nvSpPr>
          <p:cNvPr id="4" name="Rounded Rectangle 3"/>
          <p:cNvSpPr/>
          <p:nvPr/>
        </p:nvSpPr>
        <p:spPr>
          <a:xfrm>
            <a:off x="0" y="1441766"/>
            <a:ext cx="12192000" cy="474708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dirty="0" smtClean="0">
                <a:latin typeface="+mj-lt"/>
              </a:rPr>
              <a:t>Consider </a:t>
            </a:r>
            <a:r>
              <a:rPr lang="en-GB" sz="2000" dirty="0">
                <a:latin typeface="+mj-lt"/>
              </a:rPr>
              <a:t>the </a:t>
            </a:r>
            <a:r>
              <a:rPr lang="en-GB" sz="2000" dirty="0" smtClean="0">
                <a:latin typeface="+mj-lt"/>
              </a:rPr>
              <a:t>proposed 31</a:t>
            </a:r>
            <a:r>
              <a:rPr lang="en-GB" sz="2000" baseline="30000" dirty="0" smtClean="0">
                <a:latin typeface="+mj-lt"/>
              </a:rPr>
              <a:t>st</a:t>
            </a:r>
            <a:r>
              <a:rPr lang="en-GB" sz="2000" dirty="0" smtClean="0">
                <a:latin typeface="+mj-lt"/>
              </a:rPr>
              <a:t> </a:t>
            </a:r>
            <a:r>
              <a:rPr lang="en-GB" sz="2000" dirty="0">
                <a:latin typeface="+mj-lt"/>
              </a:rPr>
              <a:t>May </a:t>
            </a:r>
            <a:r>
              <a:rPr lang="en-GB" sz="2000" dirty="0" smtClean="0">
                <a:latin typeface="+mj-lt"/>
              </a:rPr>
              <a:t>2023 submission</a:t>
            </a:r>
            <a:endParaRPr lang="en-GB" sz="2000" dirty="0" smtClean="0">
              <a:latin typeface="+mj-lt"/>
              <a:ea typeface="Verdana" panose="020B0604030504040204" pitchFamily="34" charset="0"/>
            </a:endParaRPr>
          </a:p>
          <a:p>
            <a:endParaRPr lang="en-GB" dirty="0">
              <a:latin typeface="+mj-lt"/>
              <a:ea typeface="Verdana" panose="020B0604030504040204" pitchFamily="34" charset="0"/>
            </a:endParaRPr>
          </a:p>
          <a:p>
            <a:r>
              <a:rPr lang="en-GB" dirty="0" smtClean="0">
                <a:latin typeface="+mj-lt"/>
                <a:ea typeface="Verdana" panose="020B0604030504040204" pitchFamily="34" charset="0"/>
              </a:rPr>
              <a:t>Proposal:</a:t>
            </a:r>
          </a:p>
          <a:p>
            <a:endParaRPr lang="en-GB" dirty="0" smtClean="0">
              <a:latin typeface="+mj-lt"/>
              <a:ea typeface="Verdana" panose="020B0604030504040204" pitchFamily="34" charset="0"/>
            </a:endParaRPr>
          </a:p>
          <a:p>
            <a:pPr lvl="1"/>
            <a:r>
              <a:rPr lang="en-GB" dirty="0" smtClean="0">
                <a:latin typeface="+mj-lt"/>
                <a:ea typeface="Verdana" panose="020B0604030504040204" pitchFamily="34" charset="0"/>
              </a:rPr>
              <a:t>Remain </a:t>
            </a:r>
            <a:r>
              <a:rPr lang="en-GB" dirty="0">
                <a:latin typeface="+mj-lt"/>
                <a:ea typeface="Verdana" panose="020B0604030504040204" pitchFamily="34" charset="0"/>
              </a:rPr>
              <a:t>as per the 31</a:t>
            </a:r>
            <a:r>
              <a:rPr lang="en-GB" baseline="30000" dirty="0">
                <a:latin typeface="+mj-lt"/>
                <a:ea typeface="Verdana" panose="020B0604030504040204" pitchFamily="34" charset="0"/>
              </a:rPr>
              <a:t>st</a:t>
            </a:r>
            <a:r>
              <a:rPr lang="en-GB" dirty="0">
                <a:latin typeface="+mj-lt"/>
                <a:ea typeface="Verdana" panose="020B0604030504040204" pitchFamily="34" charset="0"/>
              </a:rPr>
              <a:t> March </a:t>
            </a:r>
            <a:r>
              <a:rPr lang="en-GB" dirty="0" smtClean="0">
                <a:latin typeface="+mj-lt"/>
                <a:ea typeface="Verdana" panose="020B0604030504040204" pitchFamily="34" charset="0"/>
              </a:rPr>
              <a:t>2023 financially</a:t>
            </a:r>
          </a:p>
          <a:p>
            <a:pPr lvl="1"/>
            <a:r>
              <a:rPr lang="en-GB" dirty="0" smtClean="0">
                <a:latin typeface="+mj-lt"/>
                <a:ea typeface="Verdana" panose="020B0604030504040204" pitchFamily="34" charset="0"/>
              </a:rPr>
              <a:t>Continue to seek to </a:t>
            </a:r>
            <a:r>
              <a:rPr lang="en-GB" b="1" dirty="0" smtClean="0">
                <a:latin typeface="+mj-lt"/>
                <a:ea typeface="Verdana" panose="020B0604030504040204" pitchFamily="34" charset="0"/>
              </a:rPr>
              <a:t>de-risk the plans by improving savings position</a:t>
            </a:r>
          </a:p>
          <a:p>
            <a:pPr lvl="1"/>
            <a:r>
              <a:rPr lang="en-GB" dirty="0" smtClean="0">
                <a:latin typeface="+mj-lt"/>
                <a:ea typeface="Verdana" panose="020B0604030504040204" pitchFamily="34" charset="0"/>
              </a:rPr>
              <a:t>Submit revised ministerial templates with more detail on delivery</a:t>
            </a:r>
          </a:p>
          <a:p>
            <a:r>
              <a:rPr lang="en-GB" dirty="0">
                <a:latin typeface="+mj-lt"/>
                <a:ea typeface="Verdana" panose="020B0604030504040204" pitchFamily="34" charset="0"/>
              </a:rPr>
              <a:t> </a:t>
            </a:r>
          </a:p>
          <a:p>
            <a:pPr lvl="0"/>
            <a:endParaRPr lang="en-GB" i="1"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4241082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
            <a:ext cx="12192000" cy="1250066"/>
          </a:xfrm>
          <a:prstGeom prst="rect">
            <a:avLst/>
          </a:prstGeom>
          <a:solidFill>
            <a:srgbClr val="2C4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0" name="Rectangle 9"/>
          <p:cNvSpPr/>
          <p:nvPr/>
        </p:nvSpPr>
        <p:spPr>
          <a:xfrm>
            <a:off x="3029" y="1250066"/>
            <a:ext cx="12192000" cy="100173"/>
          </a:xfrm>
          <a:prstGeom prst="rect">
            <a:avLst/>
          </a:prstGeom>
          <a:solidFill>
            <a:srgbClr val="E60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grpSp>
        <p:nvGrpSpPr>
          <p:cNvPr id="2" name="Group 1"/>
          <p:cNvGrpSpPr/>
          <p:nvPr/>
        </p:nvGrpSpPr>
        <p:grpSpPr>
          <a:xfrm>
            <a:off x="8942030" y="489821"/>
            <a:ext cx="2626453" cy="660073"/>
            <a:chOff x="7087742" y="1777994"/>
            <a:chExt cx="2626453" cy="660073"/>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3569" y="1780666"/>
              <a:ext cx="655826" cy="655826"/>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87742" y="1777995"/>
              <a:ext cx="655826" cy="655826"/>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58369" y="1777994"/>
              <a:ext cx="655826" cy="655826"/>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99394" y="1779092"/>
              <a:ext cx="658975" cy="658975"/>
            </a:xfrm>
            <a:prstGeom prst="rect">
              <a:avLst/>
            </a:prstGeom>
          </p:spPr>
        </p:pic>
      </p:grpSp>
      <p:sp>
        <p:nvSpPr>
          <p:cNvPr id="3" name="TextBox 2"/>
          <p:cNvSpPr txBox="1"/>
          <p:nvPr/>
        </p:nvSpPr>
        <p:spPr>
          <a:xfrm>
            <a:off x="10912017" y="235140"/>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CREU</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IECHYD</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5" name="TextBox 14"/>
          <p:cNvSpPr txBox="1"/>
          <p:nvPr/>
        </p:nvSpPr>
        <p:spPr>
          <a:xfrm>
            <a:off x="10283436" y="229777"/>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GWELLA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GOFAL</a:t>
            </a:r>
          </a:p>
        </p:txBody>
      </p:sp>
      <p:sp>
        <p:nvSpPr>
          <p:cNvPr id="16" name="TextBox 15"/>
          <p:cNvSpPr txBox="1"/>
          <p:nvPr/>
        </p:nvSpPr>
        <p:spPr>
          <a:xfrm>
            <a:off x="9592149" y="224414"/>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YSBRYDOLI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POBL</a:t>
            </a:r>
          </a:p>
        </p:txBody>
      </p:sp>
      <p:sp>
        <p:nvSpPr>
          <p:cNvPr id="17" name="TextBox 16"/>
          <p:cNvSpPr txBox="1"/>
          <p:nvPr/>
        </p:nvSpPr>
        <p:spPr>
          <a:xfrm>
            <a:off x="8942030" y="178247"/>
            <a:ext cx="62858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CYNNAL EIN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DYFODOL</a:t>
            </a:r>
          </a:p>
        </p:txBody>
      </p:sp>
      <p:pic>
        <p:nvPicPr>
          <p:cNvPr id="1026" name="Picture 2" descr="11446454_CTM_ValuesAndBehaviours_Launch_EmailHeader_biling_600x150_REPRO_v01_ME-022 (00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761471" y="6329871"/>
            <a:ext cx="2101292" cy="528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 name="Group 17"/>
          <p:cNvGrpSpPr/>
          <p:nvPr/>
        </p:nvGrpSpPr>
        <p:grpSpPr>
          <a:xfrm>
            <a:off x="-2516051" y="80396"/>
            <a:ext cx="6481726" cy="1169671"/>
            <a:chOff x="-2229950" y="437388"/>
            <a:chExt cx="6481726" cy="1169671"/>
          </a:xfrm>
        </p:grpSpPr>
        <p:pic>
          <p:nvPicPr>
            <p:cNvPr id="20" name="Content Placeholder 5"/>
            <p:cNvPicPr>
              <a:picLocks noChangeAspect="1"/>
            </p:cNvPicPr>
            <p:nvPr/>
          </p:nvPicPr>
          <p:blipFill rotWithShape="1">
            <a:blip r:embed="rId8" cstate="print">
              <a:extLst>
                <a:ext uri="{28A0092B-C50C-407E-A947-70E740481C1C}">
                  <a14:useLocalDpi xmlns:a14="http://schemas.microsoft.com/office/drawing/2010/main" val="0"/>
                </a:ext>
              </a:extLst>
            </a:blip>
            <a:srcRect l="3116" t="5136" r="2764" b="3318"/>
            <a:stretch/>
          </p:blipFill>
          <p:spPr>
            <a:xfrm>
              <a:off x="1846648" y="437388"/>
              <a:ext cx="2405128" cy="1169671"/>
            </a:xfrm>
            <a:prstGeom prst="rect">
              <a:avLst/>
            </a:prstGeom>
          </p:spPr>
        </p:pic>
        <p:sp>
          <p:nvSpPr>
            <p:cNvPr id="21" name="Title 1"/>
            <p:cNvSpPr txBox="1">
              <a:spLocks/>
            </p:cNvSpPr>
            <p:nvPr/>
          </p:nvSpPr>
          <p:spPr>
            <a:xfrm>
              <a:off x="-2229950" y="698187"/>
              <a:ext cx="4024769" cy="648072"/>
            </a:xfrm>
            <a:prstGeom prst="rect">
              <a:avLst/>
            </a:prstGeom>
            <a:ln>
              <a:noFill/>
            </a:ln>
          </p:spPr>
          <p:txBody>
            <a:bodyPr vert="horz" lIns="0" tIns="0" rIns="0" bIns="0" rtlCol="0" anchor="t">
              <a:noAutofit/>
            </a:bodyPr>
            <a:lstStyle>
              <a:lvl1pPr algn="l" defTabSz="914400" rtl="0" eaLnBrk="1" latinLnBrk="0" hangingPunct="1">
                <a:spcBef>
                  <a:spcPct val="0"/>
                </a:spcBef>
                <a:buNone/>
                <a:defRPr sz="4500" kern="1200" spc="-150" baseline="0">
                  <a:solidFill>
                    <a:schemeClr val="bg1"/>
                  </a:solidFill>
                  <a:latin typeface="Verdana" panose="020B0604030504040204" pitchFamily="34" charset="0"/>
                  <a:ea typeface="Verdana" panose="020B0604030504040204" pitchFamily="34" charset="0"/>
                  <a:cs typeface="+mj-cs"/>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Hiechyd</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Dyfodol</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DATBLYGU CYMUNEDAU</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IACHACH GYDA’N GILYDD</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endParaRPr kumimoji="0" lang="en-GB" sz="8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p:txBody>
        </p:sp>
        <p:pic>
          <p:nvPicPr>
            <p:cNvPr id="22" name="Content Placeholder 5"/>
            <p:cNvPicPr>
              <a:picLocks noChangeAspect="1"/>
            </p:cNvPicPr>
            <p:nvPr/>
          </p:nvPicPr>
          <p:blipFill rotWithShape="1">
            <a:blip r:embed="rId9" cstate="print">
              <a:extLst>
                <a:ext uri="{28A0092B-C50C-407E-A947-70E740481C1C}">
                  <a14:useLocalDpi xmlns:a14="http://schemas.microsoft.com/office/drawing/2010/main" val="0"/>
                </a:ext>
              </a:extLst>
            </a:blip>
            <a:srcRect l="33167" t="11551" r="43447" b="76615"/>
            <a:stretch/>
          </p:blipFill>
          <p:spPr>
            <a:xfrm>
              <a:off x="1247770" y="525387"/>
              <a:ext cx="597601" cy="151201"/>
            </a:xfrm>
            <a:prstGeom prst="rect">
              <a:avLst/>
            </a:prstGeom>
          </p:spPr>
        </p:pic>
      </p:grpSp>
      <p:sp>
        <p:nvSpPr>
          <p:cNvPr id="23" name="Footer Placeholder 3"/>
          <p:cNvSpPr txBox="1">
            <a:spLocks/>
          </p:cNvSpPr>
          <p:nvPr/>
        </p:nvSpPr>
        <p:spPr>
          <a:xfrm>
            <a:off x="836598" y="5092784"/>
            <a:ext cx="10704000" cy="1096069"/>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Arial"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E60E65"/>
              </a:solidFill>
              <a:effectLst/>
              <a:uLnTx/>
              <a:uFillTx/>
              <a:latin typeface="Arial" pitchFamily="34" charset="0"/>
              <a:ea typeface="+mn-ea"/>
              <a:cs typeface="+mn-cs"/>
            </a:endParaRPr>
          </a:p>
        </p:txBody>
      </p:sp>
      <p:sp>
        <p:nvSpPr>
          <p:cNvPr id="37" name="Title 1"/>
          <p:cNvSpPr txBox="1">
            <a:spLocks/>
          </p:cNvSpPr>
          <p:nvPr/>
        </p:nvSpPr>
        <p:spPr>
          <a:xfrm>
            <a:off x="4554126" y="32715"/>
            <a:ext cx="3268944" cy="1184638"/>
          </a:xfrm>
          <a:prstGeom prst="rect">
            <a:avLst/>
          </a:prstGeom>
        </p:spPr>
        <p:txBody>
          <a:bodyPr vert="horz" lIns="0" tIns="0" rIns="0" bIns="0" rtlCol="0" anchor="t" anchorCtr="0">
            <a:noAutofit/>
          </a:bodyPr>
          <a:lstStyle>
            <a:lvl1pPr algn="l" defTabSz="914400" rtl="0" eaLnBrk="1" latinLnBrk="0" hangingPunct="1">
              <a:spcBef>
                <a:spcPct val="0"/>
              </a:spcBef>
              <a:buNone/>
              <a:defRPr sz="3600" kern="1200" spc="-150" baseline="0">
                <a:solidFill>
                  <a:srgbClr val="2C4295"/>
                </a:solidFill>
                <a:latin typeface="Verdana" panose="020B0604030504040204" pitchFamily="34" charset="0"/>
                <a:ea typeface="Verdana" panose="020B0604030504040204" pitchFamily="34" charset="0"/>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GB" b="0" i="0" u="none" strike="noStrike" kern="1200" cap="none" spc="-150" normalizeH="0" baseline="0" noProof="0" dirty="0">
              <a:ln>
                <a:noFill/>
              </a:ln>
              <a:solidFill>
                <a:srgbClr val="E60E65"/>
              </a:solidFill>
              <a:effectLst/>
              <a:uLnTx/>
              <a:uFillTx/>
              <a:latin typeface="Verdana" panose="020B0604030504040204" pitchFamily="34" charset="0"/>
              <a:ea typeface="Verdana" panose="020B0604030504040204" pitchFamily="34" charset="0"/>
              <a:cs typeface="+mj-cs"/>
            </a:endParaRPr>
          </a:p>
        </p:txBody>
      </p:sp>
      <p:sp>
        <p:nvSpPr>
          <p:cNvPr id="26" name="Footer Placeholder 5">
            <a:extLst>
              <a:ext uri="{FF2B5EF4-FFF2-40B4-BE49-F238E27FC236}">
                <a16:creationId xmlns:a16="http://schemas.microsoft.com/office/drawing/2014/main" id="{79E31BD0-B25A-4D8D-8E57-3653EE6E5805}"/>
              </a:ext>
            </a:extLst>
          </p:cNvPr>
          <p:cNvSpPr txBox="1">
            <a:spLocks/>
          </p:cNvSpPr>
          <p:nvPr/>
        </p:nvSpPr>
        <p:spPr>
          <a:xfrm>
            <a:off x="836598" y="6309320"/>
            <a:ext cx="3924873"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solidFill>
                  <a:prstClr val="white"/>
                </a:solidFill>
              </a:rPr>
              <a:t>IMTP</a:t>
            </a:r>
            <a:endParaRPr lang="en-US" dirty="0">
              <a:solidFill>
                <a:prstClr val="white"/>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solidFill>
                  <a:prstClr val="white"/>
                </a:solidFill>
              </a:rPr>
              <a:t>May 2023</a:t>
            </a:r>
            <a:endParaRPr kumimoji="0" lang="en-US" sz="1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
        <p:nvSpPr>
          <p:cNvPr id="6" name="Content Placeholder 5"/>
          <p:cNvSpPr>
            <a:spLocks noGrp="1"/>
          </p:cNvSpPr>
          <p:nvPr>
            <p:ph idx="1"/>
          </p:nvPr>
        </p:nvSpPr>
        <p:spPr>
          <a:xfrm>
            <a:off x="114735" y="1478494"/>
            <a:ext cx="11949446" cy="4710359"/>
          </a:xfrm>
        </p:spPr>
        <p:txBody>
          <a:bodyPr>
            <a:normAutofit fontScale="92500" lnSpcReduction="10000"/>
          </a:bodyPr>
          <a:lstStyle/>
          <a:p>
            <a:r>
              <a:rPr lang="en-GB" sz="1600" dirty="0" smtClean="0"/>
              <a:t>Executives continue to review the feasibility of a range of opportunities, including ‘difficult choices’</a:t>
            </a:r>
          </a:p>
          <a:p>
            <a:r>
              <a:rPr lang="en-GB" sz="1600" dirty="0" smtClean="0"/>
              <a:t>The final options appraisal will be shared with IMs on completion, prior to submission to WG. </a:t>
            </a:r>
          </a:p>
          <a:p>
            <a:r>
              <a:rPr lang="en-GB" sz="1600" dirty="0" smtClean="0"/>
              <a:t>Categories are as follows:</a:t>
            </a:r>
          </a:p>
          <a:p>
            <a:pPr marL="285750" indent="-285750">
              <a:buFont typeface="Arial" panose="020B0604020202020204" pitchFamily="34" charset="0"/>
              <a:buChar char="•"/>
            </a:pPr>
            <a:r>
              <a:rPr lang="en-GB" sz="1600" dirty="0" smtClean="0"/>
              <a:t>Delays to service improvements or dilution of service standards: Considered unsupportable since equality impact assessments highlight differential impact on those with the greatest burden of disease. This is counter to UHB strategic intention</a:t>
            </a:r>
          </a:p>
          <a:p>
            <a:pPr marL="285750" indent="-285750">
              <a:buFont typeface="Arial" panose="020B0604020202020204" pitchFamily="34" charset="0"/>
              <a:buChar char="•"/>
            </a:pPr>
            <a:r>
              <a:rPr lang="en-GB" sz="1600" dirty="0" smtClean="0"/>
              <a:t>Service changes: Will require due consultation processes; so benefits will be impossible to realise this year but are articulated for years 2 &amp; 3</a:t>
            </a:r>
          </a:p>
          <a:p>
            <a:pPr marL="285750" indent="-285750">
              <a:buFont typeface="Arial" panose="020B0604020202020204" pitchFamily="34" charset="0"/>
              <a:buChar char="•"/>
            </a:pPr>
            <a:r>
              <a:rPr lang="en-GB" sz="1600" dirty="0" smtClean="0"/>
              <a:t>Some temporary service changes and support service changes can be considered with potential contribution to the savings plan in year 1</a:t>
            </a:r>
          </a:p>
          <a:p>
            <a:pPr marL="285750" indent="-285750">
              <a:buFont typeface="Arial" panose="020B0604020202020204" pitchFamily="34" charset="0"/>
              <a:buChar char="•"/>
            </a:pPr>
            <a:r>
              <a:rPr lang="en-GB" sz="1600" dirty="0" smtClean="0"/>
              <a:t>More robust equitable access criteria – will be supported</a:t>
            </a:r>
          </a:p>
          <a:p>
            <a:pPr marL="285750" indent="-285750">
              <a:buFont typeface="Arial" panose="020B0604020202020204" pitchFamily="34" charset="0"/>
              <a:buChar char="•"/>
            </a:pPr>
            <a:r>
              <a:rPr lang="en-GB" sz="1600" dirty="0" smtClean="0"/>
              <a:t>Back office schemes: will be taken up to strengthen the savings plan</a:t>
            </a:r>
          </a:p>
          <a:p>
            <a:pPr marL="285750" indent="-285750">
              <a:buFont typeface="Arial" panose="020B0604020202020204" pitchFamily="34" charset="0"/>
              <a:buChar char="•"/>
            </a:pPr>
            <a:r>
              <a:rPr lang="en-GB" sz="1600" dirty="0" smtClean="0"/>
              <a:t>National policies – to continue to discuss with national colleagues</a:t>
            </a:r>
          </a:p>
          <a:p>
            <a:endParaRPr lang="en-GB" sz="1600" b="1" dirty="0" smtClean="0"/>
          </a:p>
          <a:p>
            <a:r>
              <a:rPr lang="en-GB" sz="1600" b="1" dirty="0" smtClean="0"/>
              <a:t>Outcome: Further work to arrive at plans and figures to close gap in 23/24 </a:t>
            </a:r>
            <a:r>
              <a:rPr lang="en-GB" sz="1600" b="1" dirty="0"/>
              <a:t>savings plan </a:t>
            </a:r>
            <a:endParaRPr lang="en-GB" sz="1600" b="1" dirty="0" smtClean="0"/>
          </a:p>
          <a:p>
            <a:endParaRPr lang="en-GB" dirty="0" smtClean="0"/>
          </a:p>
          <a:p>
            <a:endParaRPr lang="en-GB" dirty="0"/>
          </a:p>
        </p:txBody>
      </p:sp>
      <p:sp>
        <p:nvSpPr>
          <p:cNvPr id="24" name="Title 1"/>
          <p:cNvSpPr txBox="1">
            <a:spLocks/>
          </p:cNvSpPr>
          <p:nvPr/>
        </p:nvSpPr>
        <p:spPr>
          <a:xfrm>
            <a:off x="4554126" y="224413"/>
            <a:ext cx="3268944" cy="992939"/>
          </a:xfrm>
          <a:prstGeom prst="rect">
            <a:avLst/>
          </a:prstGeom>
        </p:spPr>
        <p:txBody>
          <a:bodyPr vert="horz" lIns="0" tIns="0" rIns="0" bIns="0" rtlCol="0" anchor="t" anchorCtr="0">
            <a:noAutofit/>
          </a:bodyPr>
          <a:lstStyle>
            <a:lvl1pPr algn="l" defTabSz="914400" rtl="0" eaLnBrk="1" latinLnBrk="0" hangingPunct="1">
              <a:spcBef>
                <a:spcPct val="0"/>
              </a:spcBef>
              <a:buNone/>
              <a:defRPr sz="3600" kern="1200" spc="-150" baseline="0">
                <a:solidFill>
                  <a:srgbClr val="2C4295"/>
                </a:solidFill>
                <a:latin typeface="Verdana" panose="020B0604030504040204" pitchFamily="34" charset="0"/>
                <a:ea typeface="Verdana" panose="020B0604030504040204" pitchFamily="34" charset="0"/>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GB" sz="2800" b="1" dirty="0" smtClean="0">
                <a:solidFill>
                  <a:schemeClr val="bg1"/>
                </a:solidFill>
                <a:latin typeface="Verdana"/>
                <a:ea typeface="Verdana"/>
              </a:rPr>
              <a:t>In-year financial opportunities</a:t>
            </a:r>
            <a:endParaRPr kumimoji="0" lang="en-GB" sz="2800" b="0" i="0" u="none" strike="noStrike" kern="1200" cap="none" spc="-150" normalizeH="0" baseline="0" noProof="0" dirty="0">
              <a:ln>
                <a:noFill/>
              </a:ln>
              <a:solidFill>
                <a:srgbClr val="E60E65"/>
              </a:solidFill>
              <a:effectLst/>
              <a:uLnTx/>
              <a:uFillTx/>
            </a:endParaRPr>
          </a:p>
        </p:txBody>
      </p:sp>
    </p:spTree>
    <p:extLst>
      <p:ext uri="{BB962C8B-B14F-4D97-AF65-F5344CB8AC3E}">
        <p14:creationId xmlns:p14="http://schemas.microsoft.com/office/powerpoint/2010/main" val="16983186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185612" y="2296661"/>
            <a:ext cx="519764" cy="231006"/>
          </a:xfrm>
          <a:prstGeom prst="rect">
            <a:avLst/>
          </a:prstGeom>
          <a:solidFill>
            <a:srgbClr val="2C4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6" name="Title 1"/>
          <p:cNvSpPr txBox="1">
            <a:spLocks/>
          </p:cNvSpPr>
          <p:nvPr/>
        </p:nvSpPr>
        <p:spPr>
          <a:xfrm>
            <a:off x="1185612" y="2540108"/>
            <a:ext cx="4024769" cy="648072"/>
          </a:xfrm>
          <a:prstGeom prst="rect">
            <a:avLst/>
          </a:prstGeom>
          <a:ln>
            <a:noFill/>
          </a:ln>
        </p:spPr>
        <p:txBody>
          <a:bodyPr vert="horz" lIns="0" tIns="0" rIns="0" bIns="0" rtlCol="0" anchor="t">
            <a:noAutofit/>
          </a:bodyPr>
          <a:lstStyle>
            <a:lvl1pPr algn="l" defTabSz="914400" rtl="0" eaLnBrk="1" latinLnBrk="0" hangingPunct="1">
              <a:spcBef>
                <a:spcPct val="0"/>
              </a:spcBef>
              <a:buNone/>
              <a:defRPr sz="4500" kern="1200" spc="-150" baseline="0">
                <a:solidFill>
                  <a:schemeClr val="bg1"/>
                </a:solidFill>
                <a:latin typeface="Verdana" panose="020B0604030504040204" pitchFamily="34" charset="0"/>
                <a:ea typeface="Verdana" panose="020B0604030504040204" pitchFamily="34" charset="0"/>
                <a:cs typeface="+mj-cs"/>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endParaRPr kumimoji="0" lang="en-GB" sz="38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p:txBody>
      </p:sp>
      <p:sp>
        <p:nvSpPr>
          <p:cNvPr id="2" name="TextBox 1"/>
          <p:cNvSpPr txBox="1"/>
          <p:nvPr/>
        </p:nvSpPr>
        <p:spPr>
          <a:xfrm>
            <a:off x="1816925" y="1953491"/>
            <a:ext cx="8805553" cy="160043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800" b="1" i="0" u="none" strike="noStrike" kern="1200" cap="none" spc="0" normalizeH="0" baseline="0" noProof="0" dirty="0" smtClean="0">
                <a:ln>
                  <a:noFill/>
                </a:ln>
                <a:solidFill>
                  <a:prstClr val="white"/>
                </a:solidFill>
                <a:effectLst/>
                <a:uLnTx/>
                <a:uFillTx/>
                <a:latin typeface="Arial" panose="020B0604020202020204"/>
                <a:ea typeface="+mn-ea"/>
                <a:cs typeface="+mn-cs"/>
              </a:rPr>
              <a:t>Financial Plan update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smtClean="0">
              <a:ln>
                <a:noFill/>
              </a:ln>
              <a:solidFill>
                <a:prstClr val="whit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smtClean="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2112540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
            <a:ext cx="12192000" cy="1250066"/>
          </a:xfrm>
          <a:prstGeom prst="rect">
            <a:avLst/>
          </a:prstGeom>
          <a:solidFill>
            <a:srgbClr val="2C4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9" name="Title 1"/>
          <p:cNvSpPr txBox="1">
            <a:spLocks/>
          </p:cNvSpPr>
          <p:nvPr/>
        </p:nvSpPr>
        <p:spPr>
          <a:xfrm>
            <a:off x="2923737" y="235140"/>
            <a:ext cx="5521752" cy="862896"/>
          </a:xfrm>
          <a:prstGeom prst="rect">
            <a:avLst/>
          </a:prstGeom>
        </p:spPr>
        <p:txBody>
          <a:bodyPr vert="horz" lIns="0" tIns="0" rIns="0" bIns="0" rtlCol="0" anchor="t" anchorCtr="0">
            <a:normAutofit fontScale="92500" lnSpcReduction="20000"/>
          </a:bodyPr>
          <a:lstStyle>
            <a:lvl1pPr algn="l" defTabSz="914400" rtl="0" eaLnBrk="1" latinLnBrk="0" hangingPunct="1">
              <a:spcBef>
                <a:spcPct val="0"/>
              </a:spcBef>
              <a:buNone/>
              <a:defRPr sz="3600" kern="1200" spc="-150" baseline="0">
                <a:solidFill>
                  <a:srgbClr val="2C4295"/>
                </a:solidFill>
                <a:latin typeface="Verdana" panose="020B0604030504040204" pitchFamily="34" charset="0"/>
                <a:ea typeface="Verdana" panose="020B0604030504040204" pitchFamily="34" charset="0"/>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3600" b="0" i="0" u="none" strike="noStrike" kern="1200" cap="none" spc="-150" normalizeH="0" baseline="0" noProof="0" dirty="0" smtClean="0">
                <a:ln>
                  <a:noFill/>
                </a:ln>
                <a:solidFill>
                  <a:prstClr val="white"/>
                </a:solidFill>
                <a:effectLst/>
                <a:uLnTx/>
                <a:uFillTx/>
                <a:latin typeface="Verdana"/>
                <a:ea typeface="Verdana"/>
                <a:cs typeface="+mj-cs"/>
              </a:rPr>
              <a:t>Month</a:t>
            </a:r>
            <a:r>
              <a:rPr kumimoji="0" lang="en-GB" sz="3600" b="0" i="0" u="none" strike="noStrike" kern="1200" cap="none" spc="-150" normalizeH="0" noProof="0" dirty="0" smtClean="0">
                <a:ln>
                  <a:noFill/>
                </a:ln>
                <a:solidFill>
                  <a:prstClr val="white"/>
                </a:solidFill>
                <a:effectLst/>
                <a:uLnTx/>
                <a:uFillTx/>
                <a:latin typeface="Verdana"/>
                <a:ea typeface="Verdana"/>
                <a:cs typeface="+mj-cs"/>
              </a:rPr>
              <a:t> 1</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3600" b="0" i="0" u="none" strike="noStrike" kern="1200" cap="none" spc="-150" normalizeH="0" noProof="0" dirty="0" smtClean="0">
                <a:ln>
                  <a:noFill/>
                </a:ln>
                <a:solidFill>
                  <a:prstClr val="white"/>
                </a:solidFill>
                <a:effectLst/>
                <a:uLnTx/>
                <a:uFillTx/>
                <a:latin typeface="Verdana"/>
                <a:ea typeface="Verdana"/>
                <a:cs typeface="+mj-cs"/>
              </a:rPr>
              <a:t>Overall </a:t>
            </a:r>
            <a:r>
              <a:rPr kumimoji="0" lang="en-GB" sz="3600" b="0" i="0" u="none" strike="noStrike" kern="1200" cap="none" spc="-150" normalizeH="0" baseline="0" noProof="0" dirty="0" smtClean="0">
                <a:ln>
                  <a:noFill/>
                </a:ln>
                <a:solidFill>
                  <a:prstClr val="white"/>
                </a:solidFill>
                <a:effectLst/>
                <a:uLnTx/>
                <a:uFillTx/>
                <a:latin typeface="Verdana"/>
                <a:ea typeface="Verdana"/>
                <a:cs typeface="+mj-cs"/>
              </a:rPr>
              <a:t>Summary</a:t>
            </a:r>
            <a:endParaRPr kumimoji="0" lang="en-GB" sz="3600" b="0" i="0" u="none" strike="noStrike" kern="1200" cap="none" spc="-150" normalizeH="0" baseline="0" noProof="0" dirty="0">
              <a:ln>
                <a:noFill/>
              </a:ln>
              <a:solidFill>
                <a:srgbClr val="E60E65"/>
              </a:solidFill>
              <a:effectLst/>
              <a:uLnTx/>
              <a:uFillTx/>
              <a:latin typeface="Verdana" panose="020B0604030504040204" pitchFamily="34" charset="0"/>
              <a:ea typeface="Verdana" panose="020B0604030504040204" pitchFamily="34" charset="0"/>
              <a:cs typeface="+mj-cs"/>
            </a:endParaRPr>
          </a:p>
        </p:txBody>
      </p:sp>
      <p:sp>
        <p:nvSpPr>
          <p:cNvPr id="10" name="Rectangle 9"/>
          <p:cNvSpPr/>
          <p:nvPr/>
        </p:nvSpPr>
        <p:spPr>
          <a:xfrm>
            <a:off x="11575" y="1250066"/>
            <a:ext cx="12192000" cy="100173"/>
          </a:xfrm>
          <a:prstGeom prst="rect">
            <a:avLst/>
          </a:prstGeom>
          <a:solidFill>
            <a:srgbClr val="E60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grpSp>
        <p:nvGrpSpPr>
          <p:cNvPr id="2" name="Group 1"/>
          <p:cNvGrpSpPr/>
          <p:nvPr/>
        </p:nvGrpSpPr>
        <p:grpSpPr>
          <a:xfrm>
            <a:off x="8942030" y="489821"/>
            <a:ext cx="2626453" cy="660073"/>
            <a:chOff x="7087742" y="1777994"/>
            <a:chExt cx="2626453" cy="660073"/>
          </a:xfrm>
        </p:grpSpPr>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43569" y="1780666"/>
              <a:ext cx="655826" cy="655826"/>
            </a:xfrm>
            <a:prstGeom prst="rect">
              <a:avLst/>
            </a:prstGeom>
          </p:spPr>
        </p:pic>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87742" y="1777995"/>
              <a:ext cx="655826" cy="655826"/>
            </a:xfrm>
            <a:prstGeom prst="rect">
              <a:avLst/>
            </a:prstGeom>
          </p:spPr>
        </p:pic>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58369" y="1777994"/>
              <a:ext cx="655826" cy="655826"/>
            </a:xfrm>
            <a:prstGeom prst="rect">
              <a:avLst/>
            </a:prstGeom>
          </p:spPr>
        </p:pic>
        <p:pic>
          <p:nvPicPr>
            <p:cNvPr id="14" name="Picture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99394" y="1779092"/>
              <a:ext cx="658975" cy="658975"/>
            </a:xfrm>
            <a:prstGeom prst="rect">
              <a:avLst/>
            </a:prstGeom>
          </p:spPr>
        </p:pic>
      </p:grpSp>
      <p:sp>
        <p:nvSpPr>
          <p:cNvPr id="3" name="TextBox 2"/>
          <p:cNvSpPr txBox="1"/>
          <p:nvPr/>
        </p:nvSpPr>
        <p:spPr>
          <a:xfrm>
            <a:off x="10912017" y="235140"/>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CREU</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IECHYD</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5" name="TextBox 14"/>
          <p:cNvSpPr txBox="1"/>
          <p:nvPr/>
        </p:nvSpPr>
        <p:spPr>
          <a:xfrm>
            <a:off x="10283436" y="229777"/>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GWELLA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GOFAL</a:t>
            </a:r>
          </a:p>
        </p:txBody>
      </p:sp>
      <p:sp>
        <p:nvSpPr>
          <p:cNvPr id="16" name="TextBox 15"/>
          <p:cNvSpPr txBox="1"/>
          <p:nvPr/>
        </p:nvSpPr>
        <p:spPr>
          <a:xfrm>
            <a:off x="9592149" y="224414"/>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YSBRYDOLI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POBL</a:t>
            </a:r>
          </a:p>
        </p:txBody>
      </p:sp>
      <p:sp>
        <p:nvSpPr>
          <p:cNvPr id="17" name="TextBox 16"/>
          <p:cNvSpPr txBox="1"/>
          <p:nvPr/>
        </p:nvSpPr>
        <p:spPr>
          <a:xfrm>
            <a:off x="8942030" y="178247"/>
            <a:ext cx="62858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CYNNAL EIN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DYFODOL</a:t>
            </a:r>
          </a:p>
        </p:txBody>
      </p:sp>
      <p:pic>
        <p:nvPicPr>
          <p:cNvPr id="1026" name="Picture 2" descr="11446454_CTM_ValuesAndBehaviours_Launch_EmailHeader_biling_600x150_REPRO_v01_ME-022 (00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761471" y="6329871"/>
            <a:ext cx="2101292" cy="528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Footer Placeholder 5"/>
          <p:cNvSpPr txBox="1">
            <a:spLocks/>
          </p:cNvSpPr>
          <p:nvPr/>
        </p:nvSpPr>
        <p:spPr>
          <a:xfrm>
            <a:off x="836598" y="6309320"/>
            <a:ext cx="3924873"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prstClr val="white"/>
                </a:solidFill>
                <a:effectLst/>
                <a:uLnTx/>
                <a:uFillTx/>
                <a:latin typeface="Verdana" panose="020B0604030504040204" pitchFamily="34" charset="0"/>
                <a:ea typeface="Verdana" panose="020B0604030504040204" pitchFamily="34" charset="0"/>
                <a:cs typeface="+mn-cs"/>
              </a:rPr>
              <a:t>2023-24 Finance Report – Month 1</a:t>
            </a:r>
          </a:p>
        </p:txBody>
      </p:sp>
      <p:grpSp>
        <p:nvGrpSpPr>
          <p:cNvPr id="18" name="Group 17"/>
          <p:cNvGrpSpPr/>
          <p:nvPr/>
        </p:nvGrpSpPr>
        <p:grpSpPr>
          <a:xfrm>
            <a:off x="-2516051" y="80396"/>
            <a:ext cx="6481726" cy="1169671"/>
            <a:chOff x="-2229950" y="437388"/>
            <a:chExt cx="6481726" cy="1169671"/>
          </a:xfrm>
        </p:grpSpPr>
        <p:pic>
          <p:nvPicPr>
            <p:cNvPr id="20" name="Content Placeholder 5"/>
            <p:cNvPicPr>
              <a:picLocks noChangeAspect="1"/>
            </p:cNvPicPr>
            <p:nvPr/>
          </p:nvPicPr>
          <p:blipFill rotWithShape="1">
            <a:blip r:embed="rId7" cstate="print">
              <a:extLst>
                <a:ext uri="{28A0092B-C50C-407E-A947-70E740481C1C}">
                  <a14:useLocalDpi xmlns:a14="http://schemas.microsoft.com/office/drawing/2010/main" val="0"/>
                </a:ext>
              </a:extLst>
            </a:blip>
            <a:srcRect l="3116" t="5136" r="2764" b="3318"/>
            <a:stretch/>
          </p:blipFill>
          <p:spPr>
            <a:xfrm>
              <a:off x="1846648" y="437388"/>
              <a:ext cx="2405128" cy="1169671"/>
            </a:xfrm>
            <a:prstGeom prst="rect">
              <a:avLst/>
            </a:prstGeom>
          </p:spPr>
        </p:pic>
        <p:sp>
          <p:nvSpPr>
            <p:cNvPr id="21" name="Title 1"/>
            <p:cNvSpPr txBox="1">
              <a:spLocks/>
            </p:cNvSpPr>
            <p:nvPr/>
          </p:nvSpPr>
          <p:spPr>
            <a:xfrm>
              <a:off x="-2229950" y="698187"/>
              <a:ext cx="4024769" cy="648072"/>
            </a:xfrm>
            <a:prstGeom prst="rect">
              <a:avLst/>
            </a:prstGeom>
            <a:ln>
              <a:noFill/>
            </a:ln>
          </p:spPr>
          <p:txBody>
            <a:bodyPr vert="horz" lIns="0" tIns="0" rIns="0" bIns="0" rtlCol="0" anchor="t">
              <a:noAutofit/>
            </a:bodyPr>
            <a:lstStyle>
              <a:lvl1pPr algn="l" defTabSz="914400" rtl="0" eaLnBrk="1" latinLnBrk="0" hangingPunct="1">
                <a:spcBef>
                  <a:spcPct val="0"/>
                </a:spcBef>
                <a:buNone/>
                <a:defRPr sz="4500" kern="1200" spc="-150" baseline="0">
                  <a:solidFill>
                    <a:schemeClr val="bg1"/>
                  </a:solidFill>
                  <a:latin typeface="Verdana" panose="020B0604030504040204" pitchFamily="34" charset="0"/>
                  <a:ea typeface="Verdana" panose="020B0604030504040204" pitchFamily="34" charset="0"/>
                  <a:cs typeface="+mj-cs"/>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Hiechyd</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Dyfodol</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DATBLYGU CYMUNEDAU</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IACHACH GYDA’N GILYDD</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endParaRPr kumimoji="0" lang="en-GB" sz="8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p:txBody>
        </p:sp>
        <p:pic>
          <p:nvPicPr>
            <p:cNvPr id="22" name="Content Placeholder 5"/>
            <p:cNvPicPr>
              <a:picLocks noChangeAspect="1"/>
            </p:cNvPicPr>
            <p:nvPr/>
          </p:nvPicPr>
          <p:blipFill rotWithShape="1">
            <a:blip r:embed="rId8" cstate="print">
              <a:extLst>
                <a:ext uri="{28A0092B-C50C-407E-A947-70E740481C1C}">
                  <a14:useLocalDpi xmlns:a14="http://schemas.microsoft.com/office/drawing/2010/main" val="0"/>
                </a:ext>
              </a:extLst>
            </a:blip>
            <a:srcRect l="33167" t="11551" r="43447" b="76615"/>
            <a:stretch/>
          </p:blipFill>
          <p:spPr>
            <a:xfrm>
              <a:off x="1247770" y="525387"/>
              <a:ext cx="597601" cy="151201"/>
            </a:xfrm>
            <a:prstGeom prst="rect">
              <a:avLst/>
            </a:prstGeom>
          </p:spPr>
        </p:pic>
      </p:grpSp>
      <p:sp>
        <p:nvSpPr>
          <p:cNvPr id="33" name="TextBox 32"/>
          <p:cNvSpPr txBox="1"/>
          <p:nvPr/>
        </p:nvSpPr>
        <p:spPr>
          <a:xfrm>
            <a:off x="1307206" y="1377554"/>
            <a:ext cx="10787386" cy="1508105"/>
          </a:xfrm>
          <a:prstGeom prst="rect">
            <a:avLst/>
          </a:prstGeom>
          <a:solidFill>
            <a:schemeClr val="tx1">
              <a:lumMod val="75000"/>
            </a:schemeClr>
          </a:solidFill>
        </p:spPr>
        <p:txBody>
          <a:bodyPr wrap="square" rtlCol="0">
            <a:spAutoFit/>
          </a:bodyPr>
          <a:lstStyle/>
          <a:p>
            <a:pPr marL="176213" marR="0" lvl="0" indent="-176213"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white"/>
                </a:solidFill>
                <a:effectLst/>
                <a:uLnTx/>
                <a:uFillTx/>
                <a:latin typeface="Arial" panose="020B0604020202020204"/>
                <a:ea typeface="+mn-ea"/>
                <a:cs typeface="+mn-cs"/>
              </a:rPr>
              <a:t>As at </a:t>
            </a:r>
            <a:r>
              <a:rPr kumimoji="0" lang="en-GB" sz="1200" b="0" i="0" u="none" strike="noStrike" kern="1200" cap="none" spc="0" normalizeH="0" baseline="0" noProof="0" dirty="0" smtClean="0">
                <a:ln>
                  <a:noFill/>
                </a:ln>
                <a:solidFill>
                  <a:prstClr val="white"/>
                </a:solidFill>
                <a:effectLst/>
                <a:uLnTx/>
                <a:uFillTx/>
                <a:latin typeface="Arial" panose="020B0604020202020204"/>
                <a:ea typeface="+mn-ea"/>
                <a:cs typeface="+mn-cs"/>
              </a:rPr>
              <a:t>M1</a:t>
            </a:r>
            <a:r>
              <a:rPr kumimoji="0" lang="en-GB" sz="1200" b="0" i="0" u="none" strike="noStrike" kern="1200" cap="none" spc="0" normalizeH="0" baseline="0" noProof="0" dirty="0">
                <a:ln>
                  <a:noFill/>
                </a:ln>
                <a:solidFill>
                  <a:prstClr val="white"/>
                </a:solidFill>
                <a:effectLst/>
                <a:uLnTx/>
                <a:uFillTx/>
                <a:latin typeface="Arial" panose="020B0604020202020204"/>
                <a:ea typeface="+mn-ea"/>
                <a:cs typeface="+mn-cs"/>
              </a:rPr>
              <a:t>, we are reporting a </a:t>
            </a:r>
            <a:r>
              <a:rPr kumimoji="0" lang="en-GB" sz="1200" b="0" i="0" u="none" strike="noStrike" kern="1200" cap="none" spc="0" normalizeH="0" baseline="0" noProof="0" dirty="0" smtClean="0">
                <a:ln>
                  <a:noFill/>
                </a:ln>
                <a:solidFill>
                  <a:prstClr val="white"/>
                </a:solidFill>
                <a:effectLst/>
                <a:uLnTx/>
                <a:uFillTx/>
                <a:latin typeface="Arial" panose="020B0604020202020204"/>
                <a:ea typeface="+mn-ea"/>
                <a:cs typeface="+mn-cs"/>
              </a:rPr>
              <a:t>total deficit </a:t>
            </a:r>
            <a:r>
              <a:rPr kumimoji="0" lang="en-GB" sz="1200" b="0" i="0" u="none" strike="noStrike" kern="1200" cap="none" spc="0" normalizeH="0" baseline="0" noProof="0" dirty="0">
                <a:ln>
                  <a:noFill/>
                </a:ln>
                <a:solidFill>
                  <a:prstClr val="white"/>
                </a:solidFill>
                <a:effectLst/>
                <a:uLnTx/>
                <a:uFillTx/>
                <a:latin typeface="Arial" panose="020B0604020202020204"/>
                <a:ea typeface="+mn-ea"/>
                <a:cs typeface="+mn-cs"/>
              </a:rPr>
              <a:t>of £6.6m, which is in line with the draft plan  of  £6.6m ( i.e. 1/2th of  the forecast deficit of £79.6m</a:t>
            </a:r>
            <a:r>
              <a:rPr kumimoji="0" lang="en-GB" sz="1200" b="0" i="0" u="none" strike="noStrike" kern="1200" cap="none" spc="0" normalizeH="0" baseline="0" noProof="0" dirty="0" smtClean="0">
                <a:ln>
                  <a:noFill/>
                </a:ln>
                <a:solidFill>
                  <a:prstClr val="white"/>
                </a:solidFill>
                <a:effectLst/>
                <a:uLnTx/>
                <a:uFillTx/>
                <a:latin typeface="Arial" panose="020B0604020202020204"/>
                <a:ea typeface="+mn-ea"/>
                <a:cs typeface="+mn-cs"/>
              </a:rPr>
              <a:t>).</a:t>
            </a:r>
          </a:p>
          <a:p>
            <a:pPr marL="176213" marR="0" lvl="0" indent="-176213"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white"/>
                </a:solidFill>
                <a:effectLst/>
                <a:uLnTx/>
                <a:uFillTx/>
                <a:latin typeface="Arial" panose="020B0604020202020204"/>
                <a:ea typeface="+mn-ea"/>
                <a:cs typeface="+mn-cs"/>
              </a:rPr>
              <a:t>The Core plan position is reporting a £5.9m deficit which is in line with 1/12th of the forecast deficit of £70.9m. This includes a £2m shortfall against the M1 savings target of £2.3m, offset by £2m of favourable operating variances across the Care Groups and Directorates </a:t>
            </a:r>
          </a:p>
          <a:p>
            <a:pPr marL="176213" marR="0" lvl="0" indent="-176213"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white"/>
                </a:solidFill>
                <a:effectLst/>
                <a:uLnTx/>
                <a:uFillTx/>
                <a:latin typeface="Arial" panose="020B0604020202020204"/>
                <a:ea typeface="+mn-ea"/>
                <a:cs typeface="+mn-cs"/>
              </a:rPr>
              <a:t>Exceptional  energy  costs is reporting a £0.7m deficit. This is consistent with 1/12th the forecast deficit of £8.7m for 23/24.</a:t>
            </a:r>
          </a:p>
          <a:p>
            <a:pPr marL="176213" marR="0" lvl="0" indent="-176213"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white"/>
                </a:solidFill>
                <a:effectLst/>
                <a:uLnTx/>
                <a:uFillTx/>
                <a:latin typeface="Arial" panose="020B0604020202020204"/>
                <a:ea typeface="+mn-ea"/>
                <a:cs typeface="+mn-cs"/>
              </a:rPr>
              <a:t>The  COVID Programme expenditure is £0.6m is matched with anticipated funding from WG to give a break-even position.</a:t>
            </a:r>
          </a:p>
          <a:p>
            <a:pPr marL="176213" marR="0" lvl="0" indent="-176213"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en-GB" sz="12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34" name="TextBox 33"/>
          <p:cNvSpPr txBox="1"/>
          <p:nvPr/>
        </p:nvSpPr>
        <p:spPr>
          <a:xfrm>
            <a:off x="83648" y="3081383"/>
            <a:ext cx="1154389" cy="1600438"/>
          </a:xfrm>
          <a:prstGeom prst="rect">
            <a:avLst/>
          </a:prstGeom>
          <a:solidFill>
            <a:schemeClr val="tx1">
              <a:lumMod val="20000"/>
              <a:lumOff val="8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700" b="0" i="0" u="none" strike="noStrike" kern="1200" cap="none" spc="0" normalizeH="0" baseline="0" noProof="0" dirty="0" smtClean="0">
                <a:ln>
                  <a:noFill/>
                </a:ln>
                <a:solidFill>
                  <a:srgbClr val="2C3E72"/>
                </a:solidFill>
                <a:effectLst/>
                <a:uLnTx/>
                <a:uFillTx/>
                <a:latin typeface="Arial" panose="020B0604020202020204"/>
                <a:ea typeface="+mn-ea"/>
                <a:cs typeface="+mn-cs"/>
              </a:rPr>
              <a:t>Forecast  Position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srgbClr val="2C3E72"/>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smtClean="0">
              <a:ln>
                <a:noFill/>
              </a:ln>
              <a:solidFill>
                <a:srgbClr val="2C3E72"/>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srgbClr val="2C3E72"/>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smtClean="0">
              <a:ln>
                <a:noFill/>
              </a:ln>
              <a:solidFill>
                <a:srgbClr val="2C3E72"/>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srgbClr val="2C3E72"/>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smtClean="0">
              <a:ln>
                <a:noFill/>
              </a:ln>
              <a:solidFill>
                <a:srgbClr val="2C3E72"/>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srgbClr val="2C3E72"/>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smtClean="0">
              <a:ln>
                <a:noFill/>
              </a:ln>
              <a:solidFill>
                <a:srgbClr val="2C3E72"/>
              </a:solidFill>
              <a:effectLst/>
              <a:uLnTx/>
              <a:uFillTx/>
              <a:latin typeface="Arial" panose="020B0604020202020204"/>
              <a:ea typeface="+mn-ea"/>
              <a:cs typeface="+mn-cs"/>
            </a:endParaRPr>
          </a:p>
        </p:txBody>
      </p:sp>
      <p:sp>
        <p:nvSpPr>
          <p:cNvPr id="27" name="TextBox 26"/>
          <p:cNvSpPr txBox="1"/>
          <p:nvPr/>
        </p:nvSpPr>
        <p:spPr>
          <a:xfrm>
            <a:off x="83648" y="1413280"/>
            <a:ext cx="1165604" cy="1554272"/>
          </a:xfrm>
          <a:prstGeom prst="rect">
            <a:avLst/>
          </a:prstGeom>
          <a:solidFill>
            <a:schemeClr val="tx1">
              <a:lumMod val="20000"/>
              <a:lumOff val="8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srgbClr val="2C3E72"/>
                </a:solidFill>
                <a:effectLst/>
                <a:uLnTx/>
                <a:uFillTx/>
                <a:latin typeface="Arial" panose="020B0604020202020204"/>
                <a:ea typeface="+mn-ea"/>
                <a:cs typeface="+mn-cs"/>
              </a:rPr>
              <a:t>Year to Date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srgbClr val="2C3E72"/>
                </a:solidFill>
                <a:effectLst/>
                <a:uLnTx/>
                <a:uFillTx/>
                <a:latin typeface="Arial" panose="020B0604020202020204"/>
                <a:ea typeface="+mn-ea"/>
                <a:cs typeface="+mn-cs"/>
              </a:rPr>
              <a:t>Position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2C3E72"/>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dirty="0">
              <a:ln>
                <a:noFill/>
              </a:ln>
              <a:solidFill>
                <a:srgbClr val="2C3E72"/>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dirty="0" smtClean="0">
              <a:ln>
                <a:noFill/>
              </a:ln>
              <a:solidFill>
                <a:srgbClr val="2C3E72"/>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dirty="0" smtClean="0">
              <a:ln>
                <a:noFill/>
              </a:ln>
              <a:solidFill>
                <a:srgbClr val="2C3E72"/>
              </a:solidFill>
              <a:effectLst/>
              <a:uLnTx/>
              <a:uFillTx/>
              <a:latin typeface="Arial" panose="020B0604020202020204"/>
              <a:ea typeface="+mn-ea"/>
              <a:cs typeface="+mn-cs"/>
            </a:endParaRPr>
          </a:p>
        </p:txBody>
      </p:sp>
      <p:sp>
        <p:nvSpPr>
          <p:cNvPr id="29" name="TextBox 28"/>
          <p:cNvSpPr txBox="1"/>
          <p:nvPr/>
        </p:nvSpPr>
        <p:spPr>
          <a:xfrm>
            <a:off x="1307206" y="3081383"/>
            <a:ext cx="10787386" cy="1508105"/>
          </a:xfrm>
          <a:prstGeom prst="rect">
            <a:avLst/>
          </a:prstGeom>
          <a:solidFill>
            <a:schemeClr val="tx1">
              <a:lumMod val="75000"/>
            </a:schemeClr>
          </a:solidFill>
        </p:spPr>
        <p:txBody>
          <a:bodyPr wrap="square" rtlCol="0">
            <a:spAutoFit/>
          </a:bodyPr>
          <a:lstStyle/>
          <a:p>
            <a:pPr marL="176213" marR="0" lvl="0" indent="-176213"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white"/>
                </a:solidFill>
                <a:effectLst/>
                <a:uLnTx/>
                <a:uFillTx/>
                <a:latin typeface="Arial" panose="020B0604020202020204"/>
                <a:ea typeface="+mn-ea"/>
                <a:cs typeface="+mn-cs"/>
              </a:rPr>
              <a:t>Forecast Core plan deficit has remained at </a:t>
            </a:r>
            <a:r>
              <a:rPr kumimoji="0" lang="en-GB" sz="1200" b="0" i="0" u="none" strike="noStrike" kern="1200" cap="none" spc="0" normalizeH="0" baseline="0" noProof="0" dirty="0" smtClean="0">
                <a:ln>
                  <a:noFill/>
                </a:ln>
                <a:solidFill>
                  <a:prstClr val="white"/>
                </a:solidFill>
                <a:effectLst/>
                <a:uLnTx/>
                <a:uFillTx/>
                <a:latin typeface="Arial" panose="020B0604020202020204"/>
                <a:ea typeface="+mn-ea"/>
                <a:cs typeface="+mn-cs"/>
              </a:rPr>
              <a:t>£70.9m.</a:t>
            </a:r>
          </a:p>
          <a:p>
            <a:pPr marL="633413" marR="0" lvl="1" indent="-176213"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200" b="0" i="0" u="none" strike="noStrike" kern="1200" cap="none" spc="0" normalizeH="0" baseline="0" noProof="0" dirty="0" smtClean="0">
                <a:ln>
                  <a:noFill/>
                </a:ln>
                <a:solidFill>
                  <a:prstClr val="white"/>
                </a:solidFill>
                <a:effectLst/>
                <a:uLnTx/>
                <a:uFillTx/>
                <a:latin typeface="Arial" panose="020B0604020202020204"/>
                <a:ea typeface="+mn-ea"/>
                <a:cs typeface="+mn-cs"/>
              </a:rPr>
              <a:t>The savings plans at M1 are reporting a shortfall of £18.3m against the target of £27.3m.</a:t>
            </a:r>
          </a:p>
          <a:p>
            <a:pPr marL="633413" marR="0" lvl="1" indent="-176213"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200" b="0" i="0" u="none" strike="noStrike" kern="1200" cap="none" spc="0" normalizeH="0" baseline="0" noProof="0" dirty="0" smtClean="0">
                <a:ln>
                  <a:noFill/>
                </a:ln>
                <a:solidFill>
                  <a:prstClr val="white"/>
                </a:solidFill>
                <a:effectLst/>
                <a:uLnTx/>
                <a:uFillTx/>
                <a:latin typeface="Arial" panose="020B0604020202020204"/>
                <a:ea typeface="+mn-ea"/>
                <a:cs typeface="+mn-cs"/>
              </a:rPr>
              <a:t>There remain further risks to the plan of £16.7m (excluding savings risks), see page 18 (Risks &amp; Opportunities)</a:t>
            </a:r>
          </a:p>
          <a:p>
            <a:pPr marL="176213" marR="0" lvl="0" indent="-176213"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200" b="0" i="0" u="none" strike="noStrike" kern="1200" cap="none" spc="0" normalizeH="0" baseline="0" noProof="0" dirty="0" smtClean="0">
                <a:ln>
                  <a:noFill/>
                </a:ln>
                <a:solidFill>
                  <a:prstClr val="white"/>
                </a:solidFill>
                <a:effectLst/>
                <a:uLnTx/>
                <a:uFillTx/>
                <a:latin typeface="Arial" panose="020B0604020202020204"/>
                <a:ea typeface="+mn-ea"/>
                <a:cs typeface="+mn-cs"/>
              </a:rPr>
              <a:t>Forecast </a:t>
            </a:r>
            <a:r>
              <a:rPr kumimoji="0" lang="en-GB" sz="1200" b="0" i="0" u="none" strike="noStrike" kern="1200" cap="none" spc="0" normalizeH="0" baseline="0" noProof="0" dirty="0">
                <a:ln>
                  <a:noFill/>
                </a:ln>
                <a:solidFill>
                  <a:prstClr val="white"/>
                </a:solidFill>
                <a:effectLst/>
                <a:uLnTx/>
                <a:uFillTx/>
                <a:latin typeface="Arial" panose="020B0604020202020204"/>
                <a:ea typeface="+mn-ea"/>
                <a:cs typeface="+mn-cs"/>
              </a:rPr>
              <a:t>Exceptional </a:t>
            </a:r>
            <a:r>
              <a:rPr kumimoji="0" lang="en-GB" sz="1200" b="0" i="0" u="none" strike="noStrike" kern="1200" cap="none" spc="0" normalizeH="0" baseline="0" noProof="0" dirty="0" smtClean="0">
                <a:ln>
                  <a:noFill/>
                </a:ln>
                <a:solidFill>
                  <a:prstClr val="white"/>
                </a:solidFill>
                <a:effectLst/>
                <a:uLnTx/>
                <a:uFillTx/>
                <a:latin typeface="Arial" panose="020B0604020202020204"/>
                <a:ea typeface="+mn-ea"/>
                <a:cs typeface="+mn-cs"/>
              </a:rPr>
              <a:t>energy costs </a:t>
            </a:r>
            <a:r>
              <a:rPr kumimoji="0" lang="en-GB" sz="1200" b="0" i="0" u="none" strike="noStrike" kern="1200" cap="none" spc="0" normalizeH="0" baseline="0" noProof="0" dirty="0">
                <a:ln>
                  <a:noFill/>
                </a:ln>
                <a:solidFill>
                  <a:prstClr val="white"/>
                </a:solidFill>
                <a:effectLst/>
                <a:uLnTx/>
                <a:uFillTx/>
                <a:latin typeface="Arial" panose="020B0604020202020204"/>
                <a:ea typeface="+mn-ea"/>
                <a:cs typeface="+mn-cs"/>
              </a:rPr>
              <a:t>have remained at </a:t>
            </a:r>
            <a:r>
              <a:rPr kumimoji="0" lang="en-GB" sz="1200" b="0" i="0" u="none" strike="noStrike" kern="1200" cap="none" spc="0" normalizeH="0" baseline="0" noProof="0" dirty="0" smtClean="0">
                <a:ln>
                  <a:noFill/>
                </a:ln>
                <a:solidFill>
                  <a:prstClr val="white"/>
                </a:solidFill>
                <a:effectLst/>
                <a:uLnTx/>
                <a:uFillTx/>
                <a:latin typeface="Arial" panose="020B0604020202020204"/>
                <a:ea typeface="+mn-ea"/>
                <a:cs typeface="+mn-cs"/>
              </a:rPr>
              <a:t>£8.7m. </a:t>
            </a:r>
            <a:endParaRPr kumimoji="0" lang="en-GB" sz="1200" b="0" i="0" u="none" strike="noStrike" kern="1200" cap="none" spc="0" normalizeH="0" baseline="0" noProof="0" dirty="0">
              <a:ln>
                <a:noFill/>
              </a:ln>
              <a:solidFill>
                <a:prstClr val="white"/>
              </a:solidFill>
              <a:effectLst/>
              <a:uLnTx/>
              <a:uFillTx/>
              <a:latin typeface="Arial" panose="020B0604020202020204"/>
              <a:ea typeface="+mn-ea"/>
              <a:cs typeface="+mn-cs"/>
            </a:endParaRPr>
          </a:p>
          <a:p>
            <a:pPr marL="176213" marR="0" lvl="0" indent="-176213"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200" b="0" i="0" u="none" strike="noStrike" kern="1200" cap="none" spc="0" normalizeH="0" baseline="0" noProof="0" dirty="0" smtClean="0">
                <a:ln>
                  <a:noFill/>
                </a:ln>
                <a:solidFill>
                  <a:prstClr val="white"/>
                </a:solidFill>
                <a:effectLst/>
                <a:uLnTx/>
                <a:uFillTx/>
                <a:latin typeface="Arial" panose="020B0604020202020204"/>
                <a:ea typeface="+mn-ea"/>
                <a:cs typeface="+mn-cs"/>
              </a:rPr>
              <a:t>Forecast COVID costs have increased to £11.7. This represents an increase of £2.6m compared to the draft  financial plan, but the increase is anticipated to be funded in full by WG.</a:t>
            </a:r>
            <a:endParaRPr kumimoji="0" lang="en-GB" sz="12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15019630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1250066"/>
          </a:xfrm>
          <a:prstGeom prst="rect">
            <a:avLst/>
          </a:prstGeom>
          <a:solidFill>
            <a:srgbClr val="2C4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9" name="Title 1"/>
          <p:cNvSpPr txBox="1">
            <a:spLocks/>
          </p:cNvSpPr>
          <p:nvPr/>
        </p:nvSpPr>
        <p:spPr>
          <a:xfrm>
            <a:off x="3987213" y="235140"/>
            <a:ext cx="4458275" cy="862896"/>
          </a:xfrm>
          <a:prstGeom prst="rect">
            <a:avLst/>
          </a:prstGeom>
        </p:spPr>
        <p:txBody>
          <a:bodyPr vert="horz" lIns="0" tIns="0" rIns="0" bIns="0" rtlCol="0" anchor="t" anchorCtr="0">
            <a:normAutofit fontScale="92500"/>
          </a:bodyPr>
          <a:lstStyle>
            <a:lvl1pPr algn="l" defTabSz="914400" rtl="0" eaLnBrk="1" latinLnBrk="0" hangingPunct="1">
              <a:spcBef>
                <a:spcPct val="0"/>
              </a:spcBef>
              <a:buNone/>
              <a:defRPr sz="3600" kern="1200" spc="-150" baseline="0">
                <a:solidFill>
                  <a:srgbClr val="2C4295"/>
                </a:solidFill>
                <a:latin typeface="Verdana" panose="020B0604030504040204" pitchFamily="34" charset="0"/>
                <a:ea typeface="Verdana" panose="020B0604030504040204" pitchFamily="34" charset="0"/>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3600" b="0" i="0" u="none" strike="noStrike" kern="1200" cap="none" spc="-150" normalizeH="0" baseline="0" noProof="0" dirty="0" smtClean="0">
                <a:ln>
                  <a:noFill/>
                </a:ln>
                <a:solidFill>
                  <a:prstClr val="white"/>
                </a:solidFill>
                <a:effectLst/>
                <a:uLnTx/>
                <a:uFillTx/>
                <a:latin typeface="Verdana"/>
                <a:ea typeface="Verdana"/>
                <a:cs typeface="+mj-cs"/>
              </a:rPr>
              <a:t>Savings - Background </a:t>
            </a:r>
            <a:endParaRPr kumimoji="0" lang="en-GB" sz="3600" b="0" i="0" u="none" strike="noStrike" kern="1200" cap="none" spc="-150" normalizeH="0" baseline="0" noProof="0" dirty="0">
              <a:ln>
                <a:noFill/>
              </a:ln>
              <a:solidFill>
                <a:srgbClr val="E60E65"/>
              </a:solidFill>
              <a:effectLst/>
              <a:uLnTx/>
              <a:uFillTx/>
              <a:latin typeface="Verdana" panose="020B0604030504040204" pitchFamily="34" charset="0"/>
              <a:ea typeface="Verdana" panose="020B0604030504040204" pitchFamily="34" charset="0"/>
              <a:cs typeface="+mj-cs"/>
            </a:endParaRPr>
          </a:p>
        </p:txBody>
      </p:sp>
      <p:sp>
        <p:nvSpPr>
          <p:cNvPr id="10" name="Rectangle 9"/>
          <p:cNvSpPr/>
          <p:nvPr/>
        </p:nvSpPr>
        <p:spPr>
          <a:xfrm>
            <a:off x="11575" y="1250066"/>
            <a:ext cx="12192000" cy="100173"/>
          </a:xfrm>
          <a:prstGeom prst="rect">
            <a:avLst/>
          </a:prstGeom>
          <a:solidFill>
            <a:srgbClr val="E60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grpSp>
        <p:nvGrpSpPr>
          <p:cNvPr id="2" name="Group 1"/>
          <p:cNvGrpSpPr/>
          <p:nvPr/>
        </p:nvGrpSpPr>
        <p:grpSpPr>
          <a:xfrm>
            <a:off x="8942030" y="489821"/>
            <a:ext cx="2626453" cy="660073"/>
            <a:chOff x="7087742" y="1777994"/>
            <a:chExt cx="2626453" cy="660073"/>
          </a:xfrm>
        </p:grpSpPr>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43569" y="1780666"/>
              <a:ext cx="655826" cy="655826"/>
            </a:xfrm>
            <a:prstGeom prst="rect">
              <a:avLst/>
            </a:prstGeom>
          </p:spPr>
        </p:pic>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87742" y="1777995"/>
              <a:ext cx="655826" cy="655826"/>
            </a:xfrm>
            <a:prstGeom prst="rect">
              <a:avLst/>
            </a:prstGeom>
          </p:spPr>
        </p:pic>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58369" y="1777994"/>
              <a:ext cx="655826" cy="655826"/>
            </a:xfrm>
            <a:prstGeom prst="rect">
              <a:avLst/>
            </a:prstGeom>
          </p:spPr>
        </p:pic>
        <p:pic>
          <p:nvPicPr>
            <p:cNvPr id="14" name="Picture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99394" y="1779092"/>
              <a:ext cx="658975" cy="658975"/>
            </a:xfrm>
            <a:prstGeom prst="rect">
              <a:avLst/>
            </a:prstGeom>
          </p:spPr>
        </p:pic>
      </p:grpSp>
      <p:sp>
        <p:nvSpPr>
          <p:cNvPr id="3" name="TextBox 2"/>
          <p:cNvSpPr txBox="1"/>
          <p:nvPr/>
        </p:nvSpPr>
        <p:spPr>
          <a:xfrm>
            <a:off x="10912017" y="235140"/>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a:ln>
                  <a:noFill/>
                </a:ln>
                <a:solidFill>
                  <a:prstClr val="white"/>
                </a:solidFill>
                <a:effectLst/>
                <a:uLnTx/>
                <a:uFillTx/>
                <a:latin typeface="Arial" panose="020B0604020202020204"/>
                <a:ea typeface="+mn-ea"/>
                <a:cs typeface="+mn-cs"/>
              </a:rPr>
              <a:t>CREU</a:t>
            </a:r>
            <a:endParaRPr kumimoji="0" lang="en-GB" sz="600" b="1" i="0" u="none" strike="noStrike" kern="1200" cap="none" spc="0" normalizeH="0" baseline="0" noProof="0">
              <a:ln>
                <a:noFill/>
              </a:ln>
              <a:solidFill>
                <a:prstClr val="whit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a:ln>
                  <a:noFill/>
                </a:ln>
                <a:solidFill>
                  <a:prstClr val="white"/>
                </a:solidFill>
                <a:effectLst/>
                <a:uLnTx/>
                <a:uFillTx/>
                <a:latin typeface="Arial" panose="020B0604020202020204"/>
                <a:ea typeface="+mn-ea"/>
                <a:cs typeface="+mn-cs"/>
              </a:rPr>
              <a:t>IECHYD</a:t>
            </a:r>
            <a:endParaRPr kumimoji="0" lang="en-GB" sz="600" b="1"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5" name="TextBox 14"/>
          <p:cNvSpPr txBox="1"/>
          <p:nvPr/>
        </p:nvSpPr>
        <p:spPr>
          <a:xfrm>
            <a:off x="10283436" y="229777"/>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a:ln>
                  <a:noFill/>
                </a:ln>
                <a:solidFill>
                  <a:prstClr val="white"/>
                </a:solidFill>
                <a:effectLst/>
                <a:uLnTx/>
                <a:uFillTx/>
                <a:latin typeface="Arial" panose="020B0604020202020204"/>
                <a:ea typeface="+mn-ea"/>
                <a:cs typeface="+mn-cs"/>
              </a:rPr>
              <a:t>GWELLA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a:ln>
                  <a:noFill/>
                </a:ln>
                <a:solidFill>
                  <a:prstClr val="white"/>
                </a:solidFill>
                <a:effectLst/>
                <a:uLnTx/>
                <a:uFillTx/>
                <a:latin typeface="Arial" panose="020B0604020202020204"/>
                <a:ea typeface="+mn-ea"/>
                <a:cs typeface="+mn-cs"/>
              </a:rPr>
              <a:t>GOFAL</a:t>
            </a:r>
          </a:p>
        </p:txBody>
      </p:sp>
      <p:sp>
        <p:nvSpPr>
          <p:cNvPr id="16" name="TextBox 15"/>
          <p:cNvSpPr txBox="1"/>
          <p:nvPr/>
        </p:nvSpPr>
        <p:spPr>
          <a:xfrm>
            <a:off x="9592149" y="224414"/>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a:ln>
                  <a:noFill/>
                </a:ln>
                <a:solidFill>
                  <a:prstClr val="white"/>
                </a:solidFill>
                <a:effectLst/>
                <a:uLnTx/>
                <a:uFillTx/>
                <a:latin typeface="Arial" panose="020B0604020202020204"/>
                <a:ea typeface="+mn-ea"/>
                <a:cs typeface="+mn-cs"/>
              </a:rPr>
              <a:t>YSBRYDOLI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a:ln>
                  <a:noFill/>
                </a:ln>
                <a:solidFill>
                  <a:prstClr val="white"/>
                </a:solidFill>
                <a:effectLst/>
                <a:uLnTx/>
                <a:uFillTx/>
                <a:latin typeface="Arial" panose="020B0604020202020204"/>
                <a:ea typeface="+mn-ea"/>
                <a:cs typeface="+mn-cs"/>
              </a:rPr>
              <a:t>POBL</a:t>
            </a:r>
          </a:p>
        </p:txBody>
      </p:sp>
      <p:sp>
        <p:nvSpPr>
          <p:cNvPr id="17" name="TextBox 16"/>
          <p:cNvSpPr txBox="1"/>
          <p:nvPr/>
        </p:nvSpPr>
        <p:spPr>
          <a:xfrm>
            <a:off x="8942030" y="178247"/>
            <a:ext cx="62858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a:ln>
                  <a:noFill/>
                </a:ln>
                <a:solidFill>
                  <a:prstClr val="white"/>
                </a:solidFill>
                <a:effectLst/>
                <a:uLnTx/>
                <a:uFillTx/>
                <a:latin typeface="Arial" panose="020B0604020202020204"/>
                <a:ea typeface="+mn-ea"/>
                <a:cs typeface="+mn-cs"/>
              </a:rPr>
              <a:t>CYNNAL EIN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a:ln>
                  <a:noFill/>
                </a:ln>
                <a:solidFill>
                  <a:prstClr val="white"/>
                </a:solidFill>
                <a:effectLst/>
                <a:uLnTx/>
                <a:uFillTx/>
                <a:latin typeface="Arial" panose="020B0604020202020204"/>
                <a:ea typeface="+mn-ea"/>
                <a:cs typeface="+mn-cs"/>
              </a:rPr>
              <a:t>DYFODOL</a:t>
            </a:r>
          </a:p>
        </p:txBody>
      </p:sp>
      <p:pic>
        <p:nvPicPr>
          <p:cNvPr id="1026" name="Picture 2" descr="11446454_CTM_ValuesAndBehaviours_Launch_EmailHeader_biling_600x150_REPRO_v01_ME-022 (00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761471" y="6329871"/>
            <a:ext cx="2101292" cy="528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Footer Placeholder 5"/>
          <p:cNvSpPr txBox="1">
            <a:spLocks/>
          </p:cNvSpPr>
          <p:nvPr/>
        </p:nvSpPr>
        <p:spPr>
          <a:xfrm>
            <a:off x="836598" y="6309320"/>
            <a:ext cx="3924873"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2023-24 </a:t>
            </a:r>
            <a:r>
              <a:rPr kumimoji="0" lang="en-US" sz="1200" b="0" i="0" u="none" strike="noStrike" kern="1200" cap="none" spc="0" normalizeH="0" baseline="0" noProof="0" dirty="0" smtClean="0">
                <a:ln>
                  <a:noFill/>
                </a:ln>
                <a:solidFill>
                  <a:prstClr val="white"/>
                </a:solidFill>
                <a:effectLst/>
                <a:uLnTx/>
                <a:uFillTx/>
                <a:latin typeface="Verdana" panose="020B0604030504040204" pitchFamily="34" charset="0"/>
                <a:ea typeface="Verdana" panose="020B0604030504040204" pitchFamily="34" charset="0"/>
                <a:cs typeface="+mn-cs"/>
              </a:rPr>
              <a:t>Savings </a:t>
            </a:r>
            <a:r>
              <a:rPr kumimoji="0" lang="en-US" sz="1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Report – Month 1</a:t>
            </a:r>
          </a:p>
        </p:txBody>
      </p:sp>
      <p:grpSp>
        <p:nvGrpSpPr>
          <p:cNvPr id="18" name="Group 17"/>
          <p:cNvGrpSpPr/>
          <p:nvPr/>
        </p:nvGrpSpPr>
        <p:grpSpPr>
          <a:xfrm>
            <a:off x="-2494513" y="28186"/>
            <a:ext cx="6481726" cy="1169671"/>
            <a:chOff x="-2229950" y="437388"/>
            <a:chExt cx="6481726" cy="1169671"/>
          </a:xfrm>
        </p:grpSpPr>
        <p:pic>
          <p:nvPicPr>
            <p:cNvPr id="20" name="Content Placeholder 5"/>
            <p:cNvPicPr>
              <a:picLocks noChangeAspect="1"/>
            </p:cNvPicPr>
            <p:nvPr/>
          </p:nvPicPr>
          <p:blipFill rotWithShape="1">
            <a:blip r:embed="rId7" cstate="print">
              <a:extLst>
                <a:ext uri="{28A0092B-C50C-407E-A947-70E740481C1C}">
                  <a14:useLocalDpi xmlns:a14="http://schemas.microsoft.com/office/drawing/2010/main" val="0"/>
                </a:ext>
              </a:extLst>
            </a:blip>
            <a:srcRect l="3116" t="5136" r="2764" b="3318"/>
            <a:stretch/>
          </p:blipFill>
          <p:spPr>
            <a:xfrm>
              <a:off x="1846648" y="437388"/>
              <a:ext cx="2405128" cy="1169671"/>
            </a:xfrm>
            <a:prstGeom prst="rect">
              <a:avLst/>
            </a:prstGeom>
          </p:spPr>
        </p:pic>
        <p:sp>
          <p:nvSpPr>
            <p:cNvPr id="21" name="Title 1"/>
            <p:cNvSpPr txBox="1">
              <a:spLocks/>
            </p:cNvSpPr>
            <p:nvPr/>
          </p:nvSpPr>
          <p:spPr>
            <a:xfrm>
              <a:off x="-2229950" y="698187"/>
              <a:ext cx="4024769" cy="648072"/>
            </a:xfrm>
            <a:prstGeom prst="rect">
              <a:avLst/>
            </a:prstGeom>
            <a:ln>
              <a:noFill/>
            </a:ln>
          </p:spPr>
          <p:txBody>
            <a:bodyPr vert="horz" lIns="0" tIns="0" rIns="0" bIns="0" rtlCol="0" anchor="t">
              <a:noAutofit/>
            </a:bodyPr>
            <a:lstStyle>
              <a:lvl1pPr algn="l" defTabSz="914400" rtl="0" eaLnBrk="1" latinLnBrk="0" hangingPunct="1">
                <a:spcBef>
                  <a:spcPct val="0"/>
                </a:spcBef>
                <a:buNone/>
                <a:defRPr sz="4500" kern="1200" spc="-150" baseline="0">
                  <a:solidFill>
                    <a:schemeClr val="bg1"/>
                  </a:solidFill>
                  <a:latin typeface="Verdana" panose="020B0604030504040204" pitchFamily="34" charset="0"/>
                  <a:ea typeface="Verdana" panose="020B0604030504040204" pitchFamily="34" charset="0"/>
                  <a:cs typeface="+mj-cs"/>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a:ln>
                    <a:noFill/>
                  </a:ln>
                  <a:solidFill>
                    <a:prstClr val="white"/>
                  </a:solidFill>
                  <a:effectLst/>
                  <a:uLnTx/>
                  <a:uFillTx/>
                  <a:latin typeface="Arial" panose="020B0604020202020204"/>
                  <a:ea typeface="Verdana" panose="020B0604030504040204" pitchFamily="34" charset="0"/>
                  <a:cs typeface="+mj-cs"/>
                </a:rPr>
                <a:t>Ein Hiechyd</a:t>
              </a:r>
              <a:endParaRPr kumimoji="0" lang="en-GB" sz="1600" b="1" i="0" u="none" strike="noStrike" kern="1200" cap="none" spc="0" normalizeH="0" baseline="0" noProof="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a:ln>
                    <a:noFill/>
                  </a:ln>
                  <a:solidFill>
                    <a:prstClr val="white"/>
                  </a:solidFill>
                  <a:effectLst/>
                  <a:uLnTx/>
                  <a:uFillTx/>
                  <a:latin typeface="Arial" panose="020B0604020202020204"/>
                  <a:ea typeface="Verdana" panose="020B0604030504040204" pitchFamily="34" charset="0"/>
                  <a:cs typeface="+mj-cs"/>
                </a:rPr>
                <a:t>Ein Dyfodol</a:t>
              </a:r>
              <a:endParaRPr kumimoji="0" lang="en-GB" sz="1600" b="1" i="0" u="none" strike="noStrike" kern="1200" cap="none" spc="0" normalizeH="0" baseline="0" noProof="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a:ln>
                    <a:noFill/>
                  </a:ln>
                  <a:solidFill>
                    <a:srgbClr val="DD931E"/>
                  </a:solidFill>
                  <a:effectLst/>
                  <a:uLnTx/>
                  <a:uFillTx/>
                  <a:latin typeface="Arial" panose="020B0604020202020204"/>
                  <a:ea typeface="Verdana" panose="020B0604030504040204" pitchFamily="34" charset="0"/>
                  <a:cs typeface="+mj-cs"/>
                </a:rPr>
                <a:t>DATBLYGU CYMUNEDAU</a:t>
              </a:r>
              <a:endParaRPr kumimoji="0" lang="en-GB" sz="800" b="1" i="0" u="none" strike="noStrike" kern="1200" cap="none" spc="0" normalizeH="0" baseline="0" noProof="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a:ln>
                    <a:noFill/>
                  </a:ln>
                  <a:solidFill>
                    <a:srgbClr val="DD931E"/>
                  </a:solidFill>
                  <a:effectLst/>
                  <a:uLnTx/>
                  <a:uFillTx/>
                  <a:latin typeface="Arial" panose="020B0604020202020204"/>
                  <a:ea typeface="Verdana" panose="020B0604030504040204" pitchFamily="34" charset="0"/>
                  <a:cs typeface="+mj-cs"/>
                </a:rPr>
                <a:t>IACHACH GYDA’N GILYDD</a:t>
              </a:r>
              <a:endParaRPr kumimoji="0" lang="en-GB" sz="800" b="1" i="0" u="none" strike="noStrike" kern="1200" cap="none" spc="0" normalizeH="0" baseline="0" noProof="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endParaRPr kumimoji="0" lang="en-GB" sz="800" b="1" i="0" u="none" strike="noStrike" kern="1200" cap="none" spc="0" normalizeH="0" baseline="0" noProof="0">
                <a:ln>
                  <a:noFill/>
                </a:ln>
                <a:solidFill>
                  <a:prstClr val="white"/>
                </a:solidFill>
                <a:effectLst/>
                <a:uLnTx/>
                <a:uFillTx/>
                <a:latin typeface="Arial" panose="020B0604020202020204"/>
                <a:ea typeface="Verdana" panose="020B0604030504040204" pitchFamily="34" charset="0"/>
                <a:cs typeface="+mj-cs"/>
              </a:endParaRPr>
            </a:p>
          </p:txBody>
        </p:sp>
        <p:pic>
          <p:nvPicPr>
            <p:cNvPr id="22" name="Content Placeholder 5"/>
            <p:cNvPicPr>
              <a:picLocks noChangeAspect="1"/>
            </p:cNvPicPr>
            <p:nvPr/>
          </p:nvPicPr>
          <p:blipFill rotWithShape="1">
            <a:blip r:embed="rId8" cstate="print">
              <a:extLst>
                <a:ext uri="{28A0092B-C50C-407E-A947-70E740481C1C}">
                  <a14:useLocalDpi xmlns:a14="http://schemas.microsoft.com/office/drawing/2010/main" val="0"/>
                </a:ext>
              </a:extLst>
            </a:blip>
            <a:srcRect l="33167" t="11551" r="43447" b="76615"/>
            <a:stretch/>
          </p:blipFill>
          <p:spPr>
            <a:xfrm>
              <a:off x="1247770" y="525387"/>
              <a:ext cx="597601" cy="151201"/>
            </a:xfrm>
            <a:prstGeom prst="rect">
              <a:avLst/>
            </a:prstGeom>
          </p:spPr>
        </p:pic>
      </p:grpSp>
      <p:sp>
        <p:nvSpPr>
          <p:cNvPr id="7" name="TextBox 6"/>
          <p:cNvSpPr txBox="1"/>
          <p:nvPr/>
        </p:nvSpPr>
        <p:spPr>
          <a:xfrm>
            <a:off x="206188" y="1434353"/>
            <a:ext cx="11860306" cy="4324261"/>
          </a:xfrm>
          <a:prstGeom prst="rect">
            <a:avLst/>
          </a:prstGeom>
          <a:noFill/>
          <a:ln>
            <a:solidFill>
              <a:schemeClr val="tx2"/>
            </a:solidFill>
          </a:ln>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5EB8"/>
                </a:solidFill>
                <a:effectLst/>
                <a:uLnTx/>
                <a:uFillTx/>
                <a:latin typeface="Arial" panose="020B0604020202020204"/>
                <a:ea typeface="+mn-ea"/>
                <a:cs typeface="+mn-cs"/>
              </a:rPr>
              <a:t>The </a:t>
            </a:r>
            <a:r>
              <a:rPr kumimoji="0" lang="en-GB" sz="1200" b="0" i="0" u="none" strike="noStrike" kern="1200" cap="none" spc="0" normalizeH="0" baseline="0" noProof="0" dirty="0" smtClean="0">
                <a:ln>
                  <a:noFill/>
                </a:ln>
                <a:solidFill>
                  <a:srgbClr val="005EB8"/>
                </a:solidFill>
                <a:effectLst/>
                <a:uLnTx/>
                <a:uFillTx/>
                <a:latin typeface="Arial" panose="020B0604020202020204"/>
                <a:ea typeface="+mn-ea"/>
                <a:cs typeface="+mn-cs"/>
              </a:rPr>
              <a:t>draft financial </a:t>
            </a:r>
            <a:r>
              <a:rPr kumimoji="0" lang="en-GB" sz="1200" b="0" i="0" u="none" strike="noStrike" kern="1200" cap="none" spc="0" normalizeH="0" baseline="0" noProof="0" dirty="0">
                <a:ln>
                  <a:noFill/>
                </a:ln>
                <a:solidFill>
                  <a:srgbClr val="005EB8"/>
                </a:solidFill>
                <a:effectLst/>
                <a:uLnTx/>
                <a:uFillTx/>
                <a:latin typeface="Arial" panose="020B0604020202020204"/>
                <a:ea typeface="+mn-ea"/>
                <a:cs typeface="+mn-cs"/>
              </a:rPr>
              <a:t>plan for 23/24 is based on a ‘Control Total’ approach which requires the Care Groups and Directorates  to deliver a  maximum allowable overspend of £</a:t>
            </a:r>
            <a:r>
              <a:rPr kumimoji="0" lang="en-GB" sz="1200" b="0" i="0" u="none" strike="noStrike" kern="1200" cap="none" spc="0" normalizeH="0" baseline="0" noProof="0" dirty="0" smtClean="0">
                <a:ln>
                  <a:noFill/>
                </a:ln>
                <a:solidFill>
                  <a:srgbClr val="005EB8"/>
                </a:solidFill>
                <a:effectLst/>
                <a:uLnTx/>
                <a:uFillTx/>
                <a:latin typeface="Arial" panose="020B0604020202020204"/>
                <a:ea typeface="+mn-ea"/>
                <a:cs typeface="+mn-cs"/>
              </a:rPr>
              <a:t>23.8m.To </a:t>
            </a:r>
            <a:r>
              <a:rPr kumimoji="0" lang="en-GB" sz="1200" b="0" i="0" u="none" strike="noStrike" kern="1200" cap="none" spc="0" normalizeH="0" baseline="0" noProof="0" dirty="0">
                <a:ln>
                  <a:noFill/>
                </a:ln>
                <a:solidFill>
                  <a:srgbClr val="005EB8"/>
                </a:solidFill>
                <a:effectLst/>
                <a:uLnTx/>
                <a:uFillTx/>
                <a:latin typeface="Arial" panose="020B0604020202020204"/>
                <a:ea typeface="+mn-ea"/>
                <a:cs typeface="+mn-cs"/>
              </a:rPr>
              <a:t>meet the Control Total Care Groups and Directorates will need to deliver a £28.3m Savings </a:t>
            </a:r>
            <a:r>
              <a:rPr kumimoji="0" lang="en-GB" sz="1200" b="0" i="0" u="none" strike="noStrike" kern="1200" cap="none" spc="0" normalizeH="0" baseline="0" noProof="0" dirty="0" smtClean="0">
                <a:ln>
                  <a:noFill/>
                </a:ln>
                <a:solidFill>
                  <a:srgbClr val="005EB8"/>
                </a:solidFill>
                <a:effectLst/>
                <a:uLnTx/>
                <a:uFillTx/>
                <a:latin typeface="Arial" panose="020B0604020202020204"/>
                <a:ea typeface="+mn-ea"/>
                <a:cs typeface="+mn-cs"/>
              </a:rPr>
              <a:t>target </a:t>
            </a:r>
            <a:r>
              <a:rPr kumimoji="0" lang="en-GB" sz="1200" b="0" i="0" u="none" strike="noStrike" kern="1200" cap="none" spc="0" normalizeH="0" baseline="0" noProof="0" dirty="0">
                <a:ln>
                  <a:noFill/>
                </a:ln>
                <a:solidFill>
                  <a:srgbClr val="005EB8"/>
                </a:solidFill>
                <a:effectLst/>
                <a:uLnTx/>
                <a:uFillTx/>
                <a:latin typeface="Arial" panose="020B0604020202020204"/>
                <a:ea typeface="+mn-ea"/>
                <a:cs typeface="+mn-cs"/>
              </a:rPr>
              <a:t>from their M11 forecast out-turn positions for 22/23. In addition, since their forecast recurrent positions were greater than the In year positions, the Care Groups and Directorates will also need to deliver £11.7m of savings to cover the Non Recurrent benefits reported in 22/23.In summary:</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005EB8"/>
              </a:solidFill>
              <a:effectLst/>
              <a:uLnTx/>
              <a:uFillTx/>
              <a:latin typeface="Arial" panose="020B060402020202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005EB8"/>
              </a:solidFill>
              <a:effectLst/>
              <a:uLnTx/>
              <a:uFillTx/>
              <a:latin typeface="Arial" panose="020B060402020202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005EB8"/>
              </a:solidFill>
              <a:effectLst/>
              <a:uLnTx/>
              <a:uFillTx/>
              <a:latin typeface="Arial" panose="020B060402020202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smtClean="0">
              <a:ln>
                <a:noFill/>
              </a:ln>
              <a:solidFill>
                <a:srgbClr val="005EB8"/>
              </a:solidFill>
              <a:effectLst/>
              <a:uLnTx/>
              <a:uFillTx/>
              <a:latin typeface="Arial" panose="020B060402020202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005EB8"/>
              </a:solidFill>
              <a:effectLst/>
              <a:uLnTx/>
              <a:uFillTx/>
              <a:latin typeface="Arial" panose="020B060402020202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smtClean="0">
              <a:ln>
                <a:noFill/>
              </a:ln>
              <a:solidFill>
                <a:srgbClr val="005EB8"/>
              </a:solidFill>
              <a:effectLst/>
              <a:uLnTx/>
              <a:uFillTx/>
              <a:latin typeface="Arial" panose="020B060402020202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005EB8"/>
              </a:solidFill>
              <a:effectLst/>
              <a:uLnTx/>
              <a:uFillTx/>
              <a:latin typeface="Arial" panose="020B060402020202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smtClean="0">
              <a:ln>
                <a:noFill/>
              </a:ln>
              <a:solidFill>
                <a:srgbClr val="005EB8"/>
              </a:solidFill>
              <a:effectLst/>
              <a:uLnTx/>
              <a:uFillTx/>
              <a:latin typeface="Arial" panose="020B060402020202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005EB8"/>
              </a:solidFill>
              <a:effectLst/>
              <a:uLnTx/>
              <a:uFillTx/>
              <a:latin typeface="Arial" panose="020B060402020202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smtClean="0">
              <a:ln>
                <a:noFill/>
              </a:ln>
              <a:solidFill>
                <a:srgbClr val="005EB8"/>
              </a:solidFill>
              <a:effectLst/>
              <a:uLnTx/>
              <a:uFillTx/>
              <a:latin typeface="Arial" panose="020B060402020202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005EB8"/>
              </a:solidFill>
              <a:effectLst/>
              <a:uLnTx/>
              <a:uFillTx/>
              <a:latin typeface="Arial" panose="020B060402020202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005EB8"/>
              </a:solidFill>
              <a:effectLst/>
              <a:uLnTx/>
              <a:uFillTx/>
              <a:latin typeface="Arial" panose="020B060402020202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smtClean="0">
              <a:ln>
                <a:noFill/>
              </a:ln>
              <a:solidFill>
                <a:srgbClr val="005EB8"/>
              </a:solidFill>
              <a:effectLst/>
              <a:uLnTx/>
              <a:uFillTx/>
              <a:latin typeface="Arial" panose="020B060402020202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smtClean="0">
                <a:ln>
                  <a:noFill/>
                </a:ln>
                <a:solidFill>
                  <a:srgbClr val="005EB8"/>
                </a:solidFill>
                <a:effectLst/>
                <a:uLnTx/>
                <a:uFillTx/>
                <a:latin typeface="Arial" panose="020B0604020202020204"/>
                <a:ea typeface="+mn-ea"/>
                <a:cs typeface="+mn-cs"/>
              </a:rPr>
              <a:t>Any </a:t>
            </a:r>
            <a:r>
              <a:rPr kumimoji="0" lang="en-GB" sz="1200" b="0" i="0" u="none" strike="noStrike" kern="1200" cap="none" spc="0" normalizeH="0" baseline="0" noProof="0" dirty="0">
                <a:ln>
                  <a:noFill/>
                </a:ln>
                <a:solidFill>
                  <a:srgbClr val="005EB8"/>
                </a:solidFill>
                <a:effectLst/>
                <a:uLnTx/>
                <a:uFillTx/>
                <a:latin typeface="Arial" panose="020B0604020202020204"/>
                <a:ea typeface="+mn-ea"/>
                <a:cs typeface="+mn-cs"/>
              </a:rPr>
              <a:t>reported overspends against the Delegated Control Total will therefore be due to.:</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005EB8"/>
                </a:solidFill>
                <a:effectLst/>
                <a:uLnTx/>
                <a:uFillTx/>
                <a:latin typeface="Arial" panose="020B0604020202020204"/>
                <a:ea typeface="+mn-ea"/>
                <a:cs typeface="+mn-cs"/>
              </a:rPr>
              <a:t>Shortfalls in savings to meet the £28.3m target for 23/24</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005EB8"/>
                </a:solidFill>
                <a:effectLst/>
                <a:uLnTx/>
                <a:uFillTx/>
                <a:latin typeface="Arial" panose="020B0604020202020204"/>
                <a:ea typeface="+mn-ea"/>
                <a:cs typeface="+mn-cs"/>
              </a:rPr>
              <a:t>Shortfalls in savings to cover the £11.7m of NR benefits reported in 22/23</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005EB8"/>
                </a:solidFill>
                <a:effectLst/>
                <a:uLnTx/>
                <a:uFillTx/>
                <a:latin typeface="Arial" panose="020B0604020202020204"/>
                <a:ea typeface="+mn-ea"/>
                <a:cs typeface="+mn-cs"/>
              </a:rPr>
              <a:t>Other operating variances</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5EB8"/>
              </a:solidFill>
              <a:effectLst/>
              <a:uLnTx/>
              <a:uFillTx/>
              <a:latin typeface="Arial" panose="020B060402020202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smtClean="0">
                <a:ln>
                  <a:noFill/>
                </a:ln>
                <a:solidFill>
                  <a:srgbClr val="005EB8"/>
                </a:solidFill>
                <a:effectLst/>
                <a:uLnTx/>
                <a:uFillTx/>
                <a:latin typeface="Arial" panose="020B0604020202020204"/>
                <a:ea typeface="+mn-ea"/>
                <a:cs typeface="+mn-cs"/>
              </a:rPr>
              <a:t>Delegated savings </a:t>
            </a:r>
            <a:r>
              <a:rPr kumimoji="0" lang="en-GB" sz="1200" b="0" i="0" u="none" strike="noStrike" kern="1200" cap="none" spc="0" normalizeH="0" baseline="0" noProof="0" dirty="0">
                <a:ln>
                  <a:noFill/>
                </a:ln>
                <a:solidFill>
                  <a:srgbClr val="005EB8"/>
                </a:solidFill>
                <a:effectLst/>
                <a:uLnTx/>
                <a:uFillTx/>
                <a:latin typeface="Arial" panose="020B0604020202020204"/>
                <a:ea typeface="+mn-ea"/>
                <a:cs typeface="+mn-cs"/>
              </a:rPr>
              <a:t>plans </a:t>
            </a:r>
            <a:r>
              <a:rPr kumimoji="0" lang="en-GB" sz="1200" b="0" i="0" u="none" strike="noStrike" kern="1200" cap="none" spc="0" normalizeH="0" baseline="0" noProof="0" dirty="0" smtClean="0">
                <a:ln>
                  <a:noFill/>
                </a:ln>
                <a:solidFill>
                  <a:srgbClr val="005EB8"/>
                </a:solidFill>
                <a:effectLst/>
                <a:uLnTx/>
                <a:uFillTx/>
                <a:latin typeface="Arial" panose="020B0604020202020204"/>
                <a:ea typeface="+mn-ea"/>
                <a:cs typeface="+mn-cs"/>
              </a:rPr>
              <a:t>should only be reported </a:t>
            </a:r>
            <a:r>
              <a:rPr kumimoji="0" lang="en-GB" sz="1200" b="0" i="0" u="none" strike="noStrike" kern="1200" cap="none" spc="0" normalizeH="0" baseline="0" noProof="0" dirty="0">
                <a:ln>
                  <a:noFill/>
                </a:ln>
                <a:solidFill>
                  <a:srgbClr val="005EB8"/>
                </a:solidFill>
                <a:effectLst/>
                <a:uLnTx/>
                <a:uFillTx/>
                <a:latin typeface="Arial" panose="020B0604020202020204"/>
                <a:ea typeface="+mn-ea"/>
                <a:cs typeface="+mn-cs"/>
              </a:rPr>
              <a:t>against the 23/24 Savings target </a:t>
            </a:r>
            <a:r>
              <a:rPr kumimoji="0" lang="en-GB" sz="1200" b="0" i="0" u="none" strike="noStrike" kern="1200" cap="none" spc="0" normalizeH="0" baseline="0" noProof="0" dirty="0" smtClean="0">
                <a:ln>
                  <a:noFill/>
                </a:ln>
                <a:solidFill>
                  <a:srgbClr val="005EB8"/>
                </a:solidFill>
                <a:effectLst/>
                <a:uLnTx/>
                <a:uFillTx/>
                <a:latin typeface="Arial" panose="020B0604020202020204"/>
                <a:ea typeface="+mn-ea"/>
                <a:cs typeface="+mn-cs"/>
              </a:rPr>
              <a:t>of £28.3m once </a:t>
            </a:r>
            <a:r>
              <a:rPr kumimoji="0" lang="en-GB" sz="1200" b="0" i="0" u="none" strike="noStrike" kern="1200" cap="none" spc="0" normalizeH="0" baseline="0" noProof="0" dirty="0">
                <a:ln>
                  <a:noFill/>
                </a:ln>
                <a:solidFill>
                  <a:srgbClr val="005EB8"/>
                </a:solidFill>
                <a:effectLst/>
                <a:uLnTx/>
                <a:uFillTx/>
                <a:latin typeface="Arial" panose="020B0604020202020204"/>
                <a:ea typeface="+mn-ea"/>
                <a:cs typeface="+mn-cs"/>
              </a:rPr>
              <a:t>the </a:t>
            </a:r>
            <a:r>
              <a:rPr kumimoji="0" lang="en-GB" sz="1200" b="0" i="0" u="none" strike="noStrike" kern="1200" cap="none" spc="0" normalizeH="0" baseline="0" noProof="0" dirty="0" smtClean="0">
                <a:ln>
                  <a:noFill/>
                </a:ln>
                <a:solidFill>
                  <a:srgbClr val="005EB8"/>
                </a:solidFill>
                <a:effectLst/>
                <a:uLnTx/>
                <a:uFillTx/>
                <a:latin typeface="Arial" panose="020B0604020202020204"/>
                <a:ea typeface="+mn-ea"/>
                <a:cs typeface="+mn-cs"/>
              </a:rPr>
              <a:t>£11.7m of NR </a:t>
            </a:r>
            <a:r>
              <a:rPr kumimoji="0" lang="en-GB" sz="1200" b="0" i="0" u="none" strike="noStrike" kern="1200" cap="none" spc="0" normalizeH="0" baseline="0" noProof="0" dirty="0">
                <a:ln>
                  <a:noFill/>
                </a:ln>
                <a:solidFill>
                  <a:srgbClr val="005EB8"/>
                </a:solidFill>
                <a:effectLst/>
                <a:uLnTx/>
                <a:uFillTx/>
                <a:latin typeface="Arial" panose="020B0604020202020204"/>
                <a:ea typeface="+mn-ea"/>
                <a:cs typeface="+mn-cs"/>
              </a:rPr>
              <a:t>benefits reported in 22/23 have been covered</a:t>
            </a:r>
            <a:r>
              <a:rPr kumimoji="0" lang="en-GB" sz="1200" b="0" i="0" u="none" strike="noStrike" kern="1200" cap="none" spc="0" normalizeH="0" baseline="0" noProof="0" dirty="0" smtClean="0">
                <a:ln>
                  <a:noFill/>
                </a:ln>
                <a:solidFill>
                  <a:srgbClr val="005EB8"/>
                </a:solidFill>
                <a:effectLst/>
                <a:uLnTx/>
                <a:uFillTx/>
                <a:latin typeface="Arial" panose="020B0604020202020204"/>
                <a:ea typeface="+mn-ea"/>
                <a:cs typeface="+mn-cs"/>
              </a:rPr>
              <a:t>.</a:t>
            </a:r>
            <a:endParaRPr kumimoji="0" lang="en-GB" sz="1200" b="0" i="0" u="none" strike="noStrike" kern="1200" cap="none" spc="0" normalizeH="0" baseline="0" noProof="0" dirty="0">
              <a:ln>
                <a:noFill/>
              </a:ln>
              <a:solidFill>
                <a:srgbClr val="005EB8"/>
              </a:solidFill>
              <a:effectLst/>
              <a:uLnTx/>
              <a:uFillTx/>
              <a:latin typeface="Arial" panose="020B060402020202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5EB8"/>
              </a:solidFill>
              <a:effectLst/>
              <a:uLnTx/>
              <a:uFillTx/>
              <a:latin typeface="Arial" panose="020B0604020202020204"/>
              <a:ea typeface="+mn-ea"/>
              <a:cs typeface="+mn-cs"/>
            </a:endParaRPr>
          </a:p>
        </p:txBody>
      </p:sp>
      <p:graphicFrame>
        <p:nvGraphicFramePr>
          <p:cNvPr id="23" name="Table 22"/>
          <p:cNvGraphicFramePr>
            <a:graphicFrameLocks noGrp="1"/>
          </p:cNvGraphicFramePr>
          <p:nvPr>
            <p:extLst/>
          </p:nvPr>
        </p:nvGraphicFramePr>
        <p:xfrm>
          <a:off x="485963" y="2332919"/>
          <a:ext cx="8064499" cy="1898838"/>
        </p:xfrm>
        <a:graphic>
          <a:graphicData uri="http://schemas.openxmlformats.org/drawingml/2006/table">
            <a:tbl>
              <a:tblPr/>
              <a:tblGrid>
                <a:gridCol w="3913234">
                  <a:extLst>
                    <a:ext uri="{9D8B030D-6E8A-4147-A177-3AD203B41FA5}">
                      <a16:colId xmlns:a16="http://schemas.microsoft.com/office/drawing/2014/main" val="3488762290"/>
                    </a:ext>
                  </a:extLst>
                </a:gridCol>
                <a:gridCol w="1383755">
                  <a:extLst>
                    <a:ext uri="{9D8B030D-6E8A-4147-A177-3AD203B41FA5}">
                      <a16:colId xmlns:a16="http://schemas.microsoft.com/office/drawing/2014/main" val="1105243575"/>
                    </a:ext>
                  </a:extLst>
                </a:gridCol>
                <a:gridCol w="1383755">
                  <a:extLst>
                    <a:ext uri="{9D8B030D-6E8A-4147-A177-3AD203B41FA5}">
                      <a16:colId xmlns:a16="http://schemas.microsoft.com/office/drawing/2014/main" val="307675395"/>
                    </a:ext>
                  </a:extLst>
                </a:gridCol>
                <a:gridCol w="1383755">
                  <a:extLst>
                    <a:ext uri="{9D8B030D-6E8A-4147-A177-3AD203B41FA5}">
                      <a16:colId xmlns:a16="http://schemas.microsoft.com/office/drawing/2014/main" val="1594251234"/>
                    </a:ext>
                  </a:extLst>
                </a:gridCol>
              </a:tblGrid>
              <a:tr h="299696">
                <a:tc>
                  <a:txBody>
                    <a:bodyPr/>
                    <a:lstStyle/>
                    <a:p>
                      <a:pPr algn="l" fontAlgn="b"/>
                      <a:endParaRPr lang="en-GB" sz="1000" b="0" i="0" u="none" strike="noStrike" dirty="0">
                        <a:solidFill>
                          <a:srgbClr val="000000"/>
                        </a:solidFill>
                        <a:effectLst/>
                        <a:latin typeface="+mn-lt"/>
                      </a:endParaRP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GB" sz="1000" b="1" i="0" u="none" strike="noStrike">
                          <a:solidFill>
                            <a:srgbClr val="000000"/>
                          </a:solidFill>
                          <a:effectLst/>
                          <a:latin typeface="+mn-lt"/>
                        </a:rPr>
                        <a:t>Delegated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GB" sz="1000" b="1" i="0" u="none" strike="noStrike">
                          <a:solidFill>
                            <a:srgbClr val="000000"/>
                          </a:solidFill>
                          <a:effectLst/>
                          <a:latin typeface="+mn-lt"/>
                        </a:rPr>
                        <a:t>Non Delegated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GB" sz="1000" b="1" i="0" u="none" strike="noStrike">
                          <a:solidFill>
                            <a:srgbClr val="000000"/>
                          </a:solidFill>
                          <a:effectLst/>
                          <a:latin typeface="+mn-lt"/>
                        </a:rPr>
                        <a:t>Total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452144866"/>
                  </a:ext>
                </a:extLst>
              </a:tr>
              <a:tr h="224998">
                <a:tc>
                  <a:txBody>
                    <a:bodyPr/>
                    <a:lstStyle/>
                    <a:p>
                      <a:pPr algn="l" fontAlgn="b"/>
                      <a:endParaRPr lang="en-GB" sz="1000" b="0" i="0" u="none" strike="noStrike" dirty="0">
                        <a:solidFill>
                          <a:srgbClr val="000000"/>
                        </a:solidFill>
                        <a:effectLst/>
                        <a:latin typeface="+mn-lt"/>
                      </a:endParaRPr>
                    </a:p>
                  </a:txBody>
                  <a:tcPr marL="9525" marR="9525" marT="952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GB" sz="1000" b="1" i="0" u="none" strike="noStrike">
                          <a:solidFill>
                            <a:srgbClr val="000000"/>
                          </a:solidFill>
                          <a:effectLst/>
                          <a:latin typeface="+mn-lt"/>
                        </a:rPr>
                        <a:t>£'m</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GB" sz="1000" b="1" i="0" u="none" strike="noStrike">
                          <a:solidFill>
                            <a:srgbClr val="000000"/>
                          </a:solidFill>
                          <a:effectLst/>
                          <a:latin typeface="+mn-lt"/>
                        </a:rPr>
                        <a:t>£'m</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GB" sz="1000" b="1" i="0" u="none" strike="noStrike">
                          <a:solidFill>
                            <a:srgbClr val="000000"/>
                          </a:solidFill>
                          <a:effectLst/>
                          <a:latin typeface="+mn-lt"/>
                        </a:rPr>
                        <a:t>£'m</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44077410"/>
                  </a:ext>
                </a:extLst>
              </a:tr>
              <a:tr h="343536">
                <a:tc>
                  <a:txBody>
                    <a:bodyPr/>
                    <a:lstStyle/>
                    <a:p>
                      <a:pPr algn="l" fontAlgn="b"/>
                      <a:r>
                        <a:rPr lang="en-GB" sz="1000" b="1" i="0" u="none" strike="noStrike" dirty="0">
                          <a:solidFill>
                            <a:srgbClr val="000000"/>
                          </a:solidFill>
                          <a:effectLst/>
                          <a:latin typeface="+mn-lt"/>
                        </a:rPr>
                        <a:t>Assessed Underlying Position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dirty="0">
                          <a:solidFill>
                            <a:srgbClr val="000000"/>
                          </a:solidFill>
                          <a:effectLst/>
                          <a:latin typeface="+mn-lt"/>
                        </a:rPr>
                        <a:t>63.8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a:solidFill>
                            <a:srgbClr val="000000"/>
                          </a:solidFill>
                          <a:effectLst/>
                          <a:latin typeface="+mn-lt"/>
                        </a:rPr>
                        <a:t>-29.6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dirty="0">
                          <a:solidFill>
                            <a:srgbClr val="000000"/>
                          </a:solidFill>
                          <a:effectLst/>
                          <a:latin typeface="+mn-lt"/>
                        </a:rPr>
                        <a:t>34.2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60452717"/>
                  </a:ext>
                </a:extLst>
              </a:tr>
              <a:tr h="343536">
                <a:tc>
                  <a:txBody>
                    <a:bodyPr/>
                    <a:lstStyle/>
                    <a:p>
                      <a:pPr algn="l" fontAlgn="b"/>
                      <a:r>
                        <a:rPr lang="en-GB" sz="1000" b="1" i="0" u="none" strike="noStrike" dirty="0">
                          <a:solidFill>
                            <a:srgbClr val="000000"/>
                          </a:solidFill>
                          <a:effectLst/>
                          <a:latin typeface="+mn-lt"/>
                        </a:rPr>
                        <a:t>Savings required to cover the NR Benefits </a:t>
                      </a:r>
                      <a:r>
                        <a:rPr lang="en-GB" sz="1000" b="1" i="0" u="none" strike="noStrike" dirty="0" smtClean="0">
                          <a:solidFill>
                            <a:srgbClr val="000000"/>
                          </a:solidFill>
                          <a:effectLst/>
                          <a:latin typeface="+mn-lt"/>
                        </a:rPr>
                        <a:t>from </a:t>
                      </a:r>
                      <a:r>
                        <a:rPr lang="en-GB" sz="1000" b="1" i="0" u="none" strike="noStrike" dirty="0">
                          <a:solidFill>
                            <a:srgbClr val="000000"/>
                          </a:solidFill>
                          <a:effectLst/>
                          <a:latin typeface="+mn-lt"/>
                        </a:rPr>
                        <a:t>22/23 assumed to be delivered in 23/24 plan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dirty="0">
                          <a:solidFill>
                            <a:srgbClr val="000000"/>
                          </a:solidFill>
                          <a:effectLst/>
                          <a:latin typeface="+mn-lt"/>
                        </a:rPr>
                        <a:t>-11.7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dirty="0">
                          <a:solidFill>
                            <a:srgbClr val="000000"/>
                          </a:solidFill>
                          <a:effectLst/>
                          <a:latin typeface="+mn-lt"/>
                        </a:rPr>
                        <a:t>4.8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dirty="0">
                          <a:solidFill>
                            <a:srgbClr val="000000"/>
                          </a:solidFill>
                          <a:effectLst/>
                          <a:latin typeface="+mn-lt"/>
                        </a:rPr>
                        <a:t>-6.9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14860538"/>
                  </a:ext>
                </a:extLst>
              </a:tr>
              <a:tr h="343536">
                <a:tc>
                  <a:txBody>
                    <a:bodyPr/>
                    <a:lstStyle/>
                    <a:p>
                      <a:pPr algn="l" fontAlgn="b"/>
                      <a:r>
                        <a:rPr lang="en-GB" sz="1000" b="1" i="0" u="none" strike="noStrike" dirty="0">
                          <a:solidFill>
                            <a:srgbClr val="000000"/>
                          </a:solidFill>
                          <a:effectLst/>
                          <a:latin typeface="+mn-lt"/>
                        </a:rPr>
                        <a:t>New 23/24 Savings Target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a:solidFill>
                            <a:srgbClr val="000000"/>
                          </a:solidFill>
                          <a:effectLst/>
                          <a:latin typeface="+mn-lt"/>
                        </a:rPr>
                        <a:t>-28.3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dirty="0">
                          <a:solidFill>
                            <a:srgbClr val="000000"/>
                          </a:solidFill>
                          <a:effectLst/>
                          <a:latin typeface="+mn-lt"/>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dirty="0">
                          <a:solidFill>
                            <a:srgbClr val="000000"/>
                          </a:solidFill>
                          <a:effectLst/>
                          <a:latin typeface="+mn-lt"/>
                        </a:rPr>
                        <a:t>-27.3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168876"/>
                  </a:ext>
                </a:extLst>
              </a:tr>
              <a:tr h="343536">
                <a:tc>
                  <a:txBody>
                    <a:bodyPr/>
                    <a:lstStyle/>
                    <a:p>
                      <a:pPr algn="l" fontAlgn="b"/>
                      <a:r>
                        <a:rPr lang="en-GB" sz="1000" b="1" i="0" u="none" strike="noStrike" dirty="0">
                          <a:solidFill>
                            <a:srgbClr val="000000"/>
                          </a:solidFill>
                          <a:effectLst/>
                          <a:latin typeface="+mn-lt"/>
                        </a:rPr>
                        <a:t>Control Total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a:solidFill>
                            <a:srgbClr val="000000"/>
                          </a:solidFill>
                          <a:effectLst/>
                          <a:latin typeface="+mn-lt"/>
                        </a:rPr>
                        <a:t>23.8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a:solidFill>
                            <a:srgbClr val="000000"/>
                          </a:solidFill>
                          <a:effectLst/>
                          <a:latin typeface="+mn-lt"/>
                        </a:rPr>
                        <a:t>-23.8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dirty="0">
                          <a:solidFill>
                            <a:srgbClr val="000000"/>
                          </a:solidFill>
                          <a:effectLst/>
                          <a:latin typeface="+mn-lt"/>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38915233"/>
                  </a:ext>
                </a:extLst>
              </a:tr>
            </a:tbl>
          </a:graphicData>
        </a:graphic>
      </p:graphicFrame>
    </p:spTree>
    <p:extLst>
      <p:ext uri="{BB962C8B-B14F-4D97-AF65-F5344CB8AC3E}">
        <p14:creationId xmlns:p14="http://schemas.microsoft.com/office/powerpoint/2010/main" val="15711705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
            <a:ext cx="12192000" cy="1250066"/>
          </a:xfrm>
          <a:prstGeom prst="rect">
            <a:avLst/>
          </a:prstGeom>
          <a:solidFill>
            <a:srgbClr val="2C4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9" name="Title 1"/>
          <p:cNvSpPr txBox="1">
            <a:spLocks/>
          </p:cNvSpPr>
          <p:nvPr/>
        </p:nvSpPr>
        <p:spPr>
          <a:xfrm>
            <a:off x="2923737" y="449964"/>
            <a:ext cx="5521752" cy="648072"/>
          </a:xfrm>
          <a:prstGeom prst="rect">
            <a:avLst/>
          </a:prstGeom>
        </p:spPr>
        <p:txBody>
          <a:bodyPr vert="horz" lIns="0" tIns="0" rIns="0" bIns="0" rtlCol="0" anchor="t" anchorCtr="0">
            <a:normAutofit fontScale="70000" lnSpcReduction="20000"/>
          </a:bodyPr>
          <a:lstStyle>
            <a:lvl1pPr algn="l" defTabSz="914400" rtl="0" eaLnBrk="1" latinLnBrk="0" hangingPunct="1">
              <a:spcBef>
                <a:spcPct val="0"/>
              </a:spcBef>
              <a:buNone/>
              <a:defRPr sz="3600" kern="1200" spc="-150" baseline="0">
                <a:solidFill>
                  <a:srgbClr val="2C4295"/>
                </a:solidFill>
                <a:latin typeface="Verdana" panose="020B0604030504040204" pitchFamily="34" charset="0"/>
                <a:ea typeface="Verdana" panose="020B0604030504040204" pitchFamily="34" charset="0"/>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3600" b="1" i="0" u="none" strike="noStrike" kern="1200" cap="none" spc="-150" normalizeH="0" baseline="0" noProof="0" dirty="0" smtClean="0">
                <a:ln>
                  <a:noFill/>
                </a:ln>
                <a:solidFill>
                  <a:prstClr val="white"/>
                </a:solidFill>
                <a:effectLst/>
                <a:uLnTx/>
                <a:uFillTx/>
                <a:latin typeface="Verdana"/>
                <a:ea typeface="Verdana"/>
                <a:cs typeface="+mj-cs"/>
              </a:rPr>
              <a:t>Month 1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3600" b="1" i="0" u="none" strike="noStrike" kern="1200" cap="none" spc="-150" normalizeH="0" baseline="0" noProof="0" dirty="0" smtClean="0">
                <a:ln>
                  <a:noFill/>
                </a:ln>
                <a:solidFill>
                  <a:prstClr val="white"/>
                </a:solidFill>
                <a:effectLst/>
                <a:uLnTx/>
                <a:uFillTx/>
                <a:latin typeface="Verdana"/>
                <a:ea typeface="Verdana"/>
                <a:cs typeface="+mj-cs"/>
              </a:rPr>
              <a:t>Savings Summary</a:t>
            </a:r>
            <a:endParaRPr kumimoji="0" lang="en-GB" sz="3600" b="1" i="0" u="none" strike="noStrike" kern="1200" cap="none" spc="-150" normalizeH="0" baseline="0" noProof="0" dirty="0">
              <a:ln>
                <a:noFill/>
              </a:ln>
              <a:solidFill>
                <a:srgbClr val="E60E65"/>
              </a:solidFill>
              <a:effectLst/>
              <a:uLnTx/>
              <a:uFillTx/>
              <a:latin typeface="Verdana" panose="020B0604030504040204" pitchFamily="34" charset="0"/>
              <a:ea typeface="Verdana" panose="020B0604030504040204" pitchFamily="34" charset="0"/>
              <a:cs typeface="+mj-cs"/>
            </a:endParaRPr>
          </a:p>
        </p:txBody>
      </p:sp>
      <p:sp>
        <p:nvSpPr>
          <p:cNvPr id="10" name="Rectangle 9"/>
          <p:cNvSpPr/>
          <p:nvPr/>
        </p:nvSpPr>
        <p:spPr>
          <a:xfrm>
            <a:off x="11575" y="1250066"/>
            <a:ext cx="12192000" cy="100173"/>
          </a:xfrm>
          <a:prstGeom prst="rect">
            <a:avLst/>
          </a:prstGeom>
          <a:solidFill>
            <a:srgbClr val="E60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grpSp>
        <p:nvGrpSpPr>
          <p:cNvPr id="2" name="Group 1"/>
          <p:cNvGrpSpPr/>
          <p:nvPr/>
        </p:nvGrpSpPr>
        <p:grpSpPr>
          <a:xfrm>
            <a:off x="8942030" y="489821"/>
            <a:ext cx="2626453" cy="660073"/>
            <a:chOff x="7087742" y="1777994"/>
            <a:chExt cx="2626453" cy="660073"/>
          </a:xfrm>
        </p:grpSpPr>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43569" y="1780666"/>
              <a:ext cx="655826" cy="655826"/>
            </a:xfrm>
            <a:prstGeom prst="rect">
              <a:avLst/>
            </a:prstGeom>
          </p:spPr>
        </p:pic>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87742" y="1777995"/>
              <a:ext cx="655826" cy="655826"/>
            </a:xfrm>
            <a:prstGeom prst="rect">
              <a:avLst/>
            </a:prstGeom>
          </p:spPr>
        </p:pic>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58369" y="1777994"/>
              <a:ext cx="655826" cy="655826"/>
            </a:xfrm>
            <a:prstGeom prst="rect">
              <a:avLst/>
            </a:prstGeom>
          </p:spPr>
        </p:pic>
        <p:pic>
          <p:nvPicPr>
            <p:cNvPr id="14" name="Picture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99394" y="1779092"/>
              <a:ext cx="658975" cy="658975"/>
            </a:xfrm>
            <a:prstGeom prst="rect">
              <a:avLst/>
            </a:prstGeom>
          </p:spPr>
        </p:pic>
      </p:grpSp>
      <p:sp>
        <p:nvSpPr>
          <p:cNvPr id="3" name="TextBox 2"/>
          <p:cNvSpPr txBox="1"/>
          <p:nvPr/>
        </p:nvSpPr>
        <p:spPr>
          <a:xfrm>
            <a:off x="10912017" y="235140"/>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a:ln>
                  <a:noFill/>
                </a:ln>
                <a:solidFill>
                  <a:prstClr val="white"/>
                </a:solidFill>
                <a:effectLst/>
                <a:uLnTx/>
                <a:uFillTx/>
                <a:latin typeface="Arial" panose="020B0604020202020204"/>
                <a:ea typeface="+mn-ea"/>
                <a:cs typeface="+mn-cs"/>
              </a:rPr>
              <a:t>CREU</a:t>
            </a:r>
            <a:endParaRPr kumimoji="0" lang="en-GB" sz="600" b="1" i="0" u="none" strike="noStrike" kern="1200" cap="none" spc="0" normalizeH="0" baseline="0" noProof="0">
              <a:ln>
                <a:noFill/>
              </a:ln>
              <a:solidFill>
                <a:prstClr val="whit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a:ln>
                  <a:noFill/>
                </a:ln>
                <a:solidFill>
                  <a:prstClr val="white"/>
                </a:solidFill>
                <a:effectLst/>
                <a:uLnTx/>
                <a:uFillTx/>
                <a:latin typeface="Arial" panose="020B0604020202020204"/>
                <a:ea typeface="+mn-ea"/>
                <a:cs typeface="+mn-cs"/>
              </a:rPr>
              <a:t>IECHYD</a:t>
            </a:r>
            <a:endParaRPr kumimoji="0" lang="en-GB" sz="600" b="1"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5" name="TextBox 14"/>
          <p:cNvSpPr txBox="1"/>
          <p:nvPr/>
        </p:nvSpPr>
        <p:spPr>
          <a:xfrm>
            <a:off x="10283436" y="229777"/>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a:ln>
                  <a:noFill/>
                </a:ln>
                <a:solidFill>
                  <a:prstClr val="white"/>
                </a:solidFill>
                <a:effectLst/>
                <a:uLnTx/>
                <a:uFillTx/>
                <a:latin typeface="Arial" panose="020B0604020202020204"/>
                <a:ea typeface="+mn-ea"/>
                <a:cs typeface="+mn-cs"/>
              </a:rPr>
              <a:t>GWELLA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a:ln>
                  <a:noFill/>
                </a:ln>
                <a:solidFill>
                  <a:prstClr val="white"/>
                </a:solidFill>
                <a:effectLst/>
                <a:uLnTx/>
                <a:uFillTx/>
                <a:latin typeface="Arial" panose="020B0604020202020204"/>
                <a:ea typeface="+mn-ea"/>
                <a:cs typeface="+mn-cs"/>
              </a:rPr>
              <a:t>GOFAL</a:t>
            </a:r>
          </a:p>
        </p:txBody>
      </p:sp>
      <p:sp>
        <p:nvSpPr>
          <p:cNvPr id="16" name="TextBox 15"/>
          <p:cNvSpPr txBox="1"/>
          <p:nvPr/>
        </p:nvSpPr>
        <p:spPr>
          <a:xfrm>
            <a:off x="9592149" y="224414"/>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a:ln>
                  <a:noFill/>
                </a:ln>
                <a:solidFill>
                  <a:prstClr val="white"/>
                </a:solidFill>
                <a:effectLst/>
                <a:uLnTx/>
                <a:uFillTx/>
                <a:latin typeface="Arial" panose="020B0604020202020204"/>
                <a:ea typeface="+mn-ea"/>
                <a:cs typeface="+mn-cs"/>
              </a:rPr>
              <a:t>YSBRYDOLI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a:ln>
                  <a:noFill/>
                </a:ln>
                <a:solidFill>
                  <a:prstClr val="white"/>
                </a:solidFill>
                <a:effectLst/>
                <a:uLnTx/>
                <a:uFillTx/>
                <a:latin typeface="Arial" panose="020B0604020202020204"/>
                <a:ea typeface="+mn-ea"/>
                <a:cs typeface="+mn-cs"/>
              </a:rPr>
              <a:t>POBL</a:t>
            </a:r>
          </a:p>
        </p:txBody>
      </p:sp>
      <p:sp>
        <p:nvSpPr>
          <p:cNvPr id="17" name="TextBox 16"/>
          <p:cNvSpPr txBox="1"/>
          <p:nvPr/>
        </p:nvSpPr>
        <p:spPr>
          <a:xfrm>
            <a:off x="8942030" y="178247"/>
            <a:ext cx="62858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a:ln>
                  <a:noFill/>
                </a:ln>
                <a:solidFill>
                  <a:prstClr val="white"/>
                </a:solidFill>
                <a:effectLst/>
                <a:uLnTx/>
                <a:uFillTx/>
                <a:latin typeface="Arial" panose="020B0604020202020204"/>
                <a:ea typeface="+mn-ea"/>
                <a:cs typeface="+mn-cs"/>
              </a:rPr>
              <a:t>CYNNAL EIN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a:ln>
                  <a:noFill/>
                </a:ln>
                <a:solidFill>
                  <a:prstClr val="white"/>
                </a:solidFill>
                <a:effectLst/>
                <a:uLnTx/>
                <a:uFillTx/>
                <a:latin typeface="Arial" panose="020B0604020202020204"/>
                <a:ea typeface="+mn-ea"/>
                <a:cs typeface="+mn-cs"/>
              </a:rPr>
              <a:t>DYFODOL</a:t>
            </a:r>
          </a:p>
        </p:txBody>
      </p:sp>
      <p:pic>
        <p:nvPicPr>
          <p:cNvPr id="1026" name="Picture 2" descr="11446454_CTM_ValuesAndBehaviours_Launch_EmailHeader_biling_600x150_REPRO_v01_ME-022 (00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761471" y="6329871"/>
            <a:ext cx="2101292" cy="528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Footer Placeholder 5"/>
          <p:cNvSpPr txBox="1">
            <a:spLocks/>
          </p:cNvSpPr>
          <p:nvPr/>
        </p:nvSpPr>
        <p:spPr>
          <a:xfrm>
            <a:off x="836598" y="6309320"/>
            <a:ext cx="3924873"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2023-24 </a:t>
            </a:r>
            <a:r>
              <a:rPr kumimoji="0" lang="en-US" sz="1200" b="0" i="0" u="none" strike="noStrike" kern="1200" cap="none" spc="0" normalizeH="0" baseline="0" noProof="0" dirty="0" smtClean="0">
                <a:ln>
                  <a:noFill/>
                </a:ln>
                <a:solidFill>
                  <a:prstClr val="white"/>
                </a:solidFill>
                <a:effectLst/>
                <a:uLnTx/>
                <a:uFillTx/>
                <a:latin typeface="Verdana" panose="020B0604030504040204" pitchFamily="34" charset="0"/>
                <a:ea typeface="Verdana" panose="020B0604030504040204" pitchFamily="34" charset="0"/>
                <a:cs typeface="+mn-cs"/>
              </a:rPr>
              <a:t>Savings </a:t>
            </a:r>
            <a:r>
              <a:rPr kumimoji="0" lang="en-US" sz="1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Report – Month 1</a:t>
            </a:r>
          </a:p>
        </p:txBody>
      </p:sp>
      <p:grpSp>
        <p:nvGrpSpPr>
          <p:cNvPr id="18" name="Group 17"/>
          <p:cNvGrpSpPr/>
          <p:nvPr/>
        </p:nvGrpSpPr>
        <p:grpSpPr>
          <a:xfrm>
            <a:off x="-2516051" y="80396"/>
            <a:ext cx="6481726" cy="1169671"/>
            <a:chOff x="-2229950" y="437388"/>
            <a:chExt cx="6481726" cy="1169671"/>
          </a:xfrm>
        </p:grpSpPr>
        <p:pic>
          <p:nvPicPr>
            <p:cNvPr id="20" name="Content Placeholder 5"/>
            <p:cNvPicPr>
              <a:picLocks noChangeAspect="1"/>
            </p:cNvPicPr>
            <p:nvPr/>
          </p:nvPicPr>
          <p:blipFill rotWithShape="1">
            <a:blip r:embed="rId7" cstate="print">
              <a:extLst>
                <a:ext uri="{28A0092B-C50C-407E-A947-70E740481C1C}">
                  <a14:useLocalDpi xmlns:a14="http://schemas.microsoft.com/office/drawing/2010/main" val="0"/>
                </a:ext>
              </a:extLst>
            </a:blip>
            <a:srcRect l="3116" t="5136" r="2764" b="3318"/>
            <a:stretch/>
          </p:blipFill>
          <p:spPr>
            <a:xfrm>
              <a:off x="1846648" y="437388"/>
              <a:ext cx="2405128" cy="1169671"/>
            </a:xfrm>
            <a:prstGeom prst="rect">
              <a:avLst/>
            </a:prstGeom>
          </p:spPr>
        </p:pic>
        <p:sp>
          <p:nvSpPr>
            <p:cNvPr id="21" name="Title 1"/>
            <p:cNvSpPr txBox="1">
              <a:spLocks/>
            </p:cNvSpPr>
            <p:nvPr/>
          </p:nvSpPr>
          <p:spPr>
            <a:xfrm>
              <a:off x="-2229950" y="698187"/>
              <a:ext cx="4024769" cy="648072"/>
            </a:xfrm>
            <a:prstGeom prst="rect">
              <a:avLst/>
            </a:prstGeom>
            <a:ln>
              <a:noFill/>
            </a:ln>
          </p:spPr>
          <p:txBody>
            <a:bodyPr vert="horz" lIns="0" tIns="0" rIns="0" bIns="0" rtlCol="0" anchor="t">
              <a:noAutofit/>
            </a:bodyPr>
            <a:lstStyle>
              <a:lvl1pPr algn="l" defTabSz="914400" rtl="0" eaLnBrk="1" latinLnBrk="0" hangingPunct="1">
                <a:spcBef>
                  <a:spcPct val="0"/>
                </a:spcBef>
                <a:buNone/>
                <a:defRPr sz="4500" kern="1200" spc="-150" baseline="0">
                  <a:solidFill>
                    <a:schemeClr val="bg1"/>
                  </a:solidFill>
                  <a:latin typeface="Verdana" panose="020B0604030504040204" pitchFamily="34" charset="0"/>
                  <a:ea typeface="Verdana" panose="020B0604030504040204" pitchFamily="34" charset="0"/>
                  <a:cs typeface="+mj-cs"/>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a:ln>
                    <a:noFill/>
                  </a:ln>
                  <a:solidFill>
                    <a:prstClr val="white"/>
                  </a:solidFill>
                  <a:effectLst/>
                  <a:uLnTx/>
                  <a:uFillTx/>
                  <a:latin typeface="Arial" panose="020B0604020202020204"/>
                  <a:ea typeface="Verdana" panose="020B0604030504040204" pitchFamily="34" charset="0"/>
                  <a:cs typeface="+mj-cs"/>
                </a:rPr>
                <a:t>Ein Hiechyd</a:t>
              </a:r>
              <a:endParaRPr kumimoji="0" lang="en-GB" sz="1600" b="1" i="0" u="none" strike="noStrike" kern="1200" cap="none" spc="0" normalizeH="0" baseline="0" noProof="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a:ln>
                    <a:noFill/>
                  </a:ln>
                  <a:solidFill>
                    <a:prstClr val="white"/>
                  </a:solidFill>
                  <a:effectLst/>
                  <a:uLnTx/>
                  <a:uFillTx/>
                  <a:latin typeface="Arial" panose="020B0604020202020204"/>
                  <a:ea typeface="Verdana" panose="020B0604030504040204" pitchFamily="34" charset="0"/>
                  <a:cs typeface="+mj-cs"/>
                </a:rPr>
                <a:t>Ein Dyfodol</a:t>
              </a:r>
              <a:endParaRPr kumimoji="0" lang="en-GB" sz="1600" b="1" i="0" u="none" strike="noStrike" kern="1200" cap="none" spc="0" normalizeH="0" baseline="0" noProof="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a:ln>
                    <a:noFill/>
                  </a:ln>
                  <a:solidFill>
                    <a:srgbClr val="DD931E"/>
                  </a:solidFill>
                  <a:effectLst/>
                  <a:uLnTx/>
                  <a:uFillTx/>
                  <a:latin typeface="Arial" panose="020B0604020202020204"/>
                  <a:ea typeface="Verdana" panose="020B0604030504040204" pitchFamily="34" charset="0"/>
                  <a:cs typeface="+mj-cs"/>
                </a:rPr>
                <a:t>DATBLYGU CYMUNEDAU</a:t>
              </a:r>
              <a:endParaRPr kumimoji="0" lang="en-GB" sz="800" b="1" i="0" u="none" strike="noStrike" kern="1200" cap="none" spc="0" normalizeH="0" baseline="0" noProof="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a:ln>
                    <a:noFill/>
                  </a:ln>
                  <a:solidFill>
                    <a:srgbClr val="DD931E"/>
                  </a:solidFill>
                  <a:effectLst/>
                  <a:uLnTx/>
                  <a:uFillTx/>
                  <a:latin typeface="Arial" panose="020B0604020202020204"/>
                  <a:ea typeface="Verdana" panose="020B0604030504040204" pitchFamily="34" charset="0"/>
                  <a:cs typeface="+mj-cs"/>
                </a:rPr>
                <a:t>IACHACH GYDA’N GILYDD</a:t>
              </a:r>
              <a:endParaRPr kumimoji="0" lang="en-GB" sz="800" b="1" i="0" u="none" strike="noStrike" kern="1200" cap="none" spc="0" normalizeH="0" baseline="0" noProof="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endParaRPr kumimoji="0" lang="en-GB" sz="800" b="1" i="0" u="none" strike="noStrike" kern="1200" cap="none" spc="0" normalizeH="0" baseline="0" noProof="0">
                <a:ln>
                  <a:noFill/>
                </a:ln>
                <a:solidFill>
                  <a:prstClr val="white"/>
                </a:solidFill>
                <a:effectLst/>
                <a:uLnTx/>
                <a:uFillTx/>
                <a:latin typeface="Arial" panose="020B0604020202020204"/>
                <a:ea typeface="Verdana" panose="020B0604030504040204" pitchFamily="34" charset="0"/>
                <a:cs typeface="+mj-cs"/>
              </a:endParaRPr>
            </a:p>
          </p:txBody>
        </p:sp>
        <p:pic>
          <p:nvPicPr>
            <p:cNvPr id="22" name="Content Placeholder 5"/>
            <p:cNvPicPr>
              <a:picLocks noChangeAspect="1"/>
            </p:cNvPicPr>
            <p:nvPr/>
          </p:nvPicPr>
          <p:blipFill rotWithShape="1">
            <a:blip r:embed="rId8" cstate="print">
              <a:extLst>
                <a:ext uri="{28A0092B-C50C-407E-A947-70E740481C1C}">
                  <a14:useLocalDpi xmlns:a14="http://schemas.microsoft.com/office/drawing/2010/main" val="0"/>
                </a:ext>
              </a:extLst>
            </a:blip>
            <a:srcRect l="33167" t="11551" r="43447" b="76615"/>
            <a:stretch/>
          </p:blipFill>
          <p:spPr>
            <a:xfrm>
              <a:off x="1247770" y="525387"/>
              <a:ext cx="597601" cy="151201"/>
            </a:xfrm>
            <a:prstGeom prst="rect">
              <a:avLst/>
            </a:prstGeom>
          </p:spPr>
        </p:pic>
      </p:grpSp>
      <p:sp>
        <p:nvSpPr>
          <p:cNvPr id="6" name="TextBox 5"/>
          <p:cNvSpPr txBox="1"/>
          <p:nvPr/>
        </p:nvSpPr>
        <p:spPr>
          <a:xfrm>
            <a:off x="190500" y="1495425"/>
            <a:ext cx="2162175" cy="1477328"/>
          </a:xfrm>
          <a:prstGeom prst="rect">
            <a:avLst/>
          </a:prstGeom>
          <a:solidFill>
            <a:schemeClr val="tx1">
              <a:lumMod val="75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prstClr val="white"/>
                </a:solidFill>
                <a:effectLst/>
                <a:uLnTx/>
                <a:uFillTx/>
                <a:latin typeface="Arial" panose="020B0604020202020204"/>
                <a:ea typeface="+mn-ea"/>
                <a:cs typeface="+mn-cs"/>
              </a:rPr>
              <a:t>Year to Date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smtClean="0">
              <a:ln>
                <a:noFill/>
              </a:ln>
              <a:solidFill>
                <a:prstClr val="white"/>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26" name="TextBox 25"/>
          <p:cNvSpPr txBox="1"/>
          <p:nvPr/>
        </p:nvSpPr>
        <p:spPr>
          <a:xfrm>
            <a:off x="175217" y="3133556"/>
            <a:ext cx="2162175" cy="1477328"/>
          </a:xfrm>
          <a:prstGeom prst="rect">
            <a:avLst/>
          </a:prstGeom>
          <a:solidFill>
            <a:schemeClr val="tx1">
              <a:lumMod val="75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prstClr val="white"/>
                </a:solidFill>
                <a:effectLst/>
                <a:uLnTx/>
                <a:uFillTx/>
                <a:latin typeface="Arial" panose="020B0604020202020204"/>
                <a:ea typeface="+mn-ea"/>
                <a:cs typeface="+mn-cs"/>
              </a:rPr>
              <a:t>23/24 Savings Forecast</a:t>
            </a: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smtClean="0">
              <a:ln>
                <a:noFill/>
              </a:ln>
              <a:solidFill>
                <a:prstClr val="white"/>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27" name="TextBox 26"/>
          <p:cNvSpPr txBox="1"/>
          <p:nvPr/>
        </p:nvSpPr>
        <p:spPr>
          <a:xfrm>
            <a:off x="175218" y="4756070"/>
            <a:ext cx="2162175" cy="1477328"/>
          </a:xfrm>
          <a:prstGeom prst="rect">
            <a:avLst/>
          </a:prstGeom>
          <a:solidFill>
            <a:schemeClr val="tx1">
              <a:lumMod val="75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prstClr val="white"/>
                </a:solidFill>
                <a:effectLst/>
                <a:uLnTx/>
                <a:uFillTx/>
                <a:latin typeface="Arial" panose="020B0604020202020204"/>
                <a:ea typeface="+mn-ea"/>
                <a:cs typeface="+mn-cs"/>
              </a:rPr>
              <a:t>Brought Forward Savings Forecast</a:t>
            </a: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smtClean="0">
              <a:ln>
                <a:noFill/>
              </a:ln>
              <a:solidFill>
                <a:prstClr val="white"/>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28" name="TextBox 27"/>
          <p:cNvSpPr txBox="1"/>
          <p:nvPr/>
        </p:nvSpPr>
        <p:spPr>
          <a:xfrm>
            <a:off x="2599296" y="1510228"/>
            <a:ext cx="9350812" cy="1415772"/>
          </a:xfrm>
          <a:prstGeom prst="rect">
            <a:avLst/>
          </a:prstGeom>
          <a:noFill/>
          <a:ln>
            <a:solidFill>
              <a:schemeClr val="tx2"/>
            </a:solidFill>
          </a:ln>
        </p:spPr>
        <p:txBody>
          <a:bodyPr wrap="square" rtlCol="0">
            <a:spAutoFit/>
          </a:bodyPr>
          <a:lstStyle/>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5EB8"/>
                </a:solidFill>
                <a:effectLst/>
                <a:uLnTx/>
                <a:uFillTx/>
                <a:latin typeface="Arial" panose="020B0604020202020204"/>
                <a:ea typeface="+mn-ea"/>
                <a:cs typeface="+mn-cs"/>
              </a:rPr>
              <a:t>The </a:t>
            </a:r>
            <a:r>
              <a:rPr kumimoji="0" lang="en-GB" sz="1100" b="0" i="0" u="none" strike="noStrike" kern="1200" cap="none" spc="0" normalizeH="0" baseline="0" noProof="0" dirty="0" smtClean="0">
                <a:ln>
                  <a:noFill/>
                </a:ln>
                <a:solidFill>
                  <a:srgbClr val="005EB8"/>
                </a:solidFill>
                <a:effectLst/>
                <a:uLnTx/>
                <a:uFillTx/>
                <a:latin typeface="Arial" panose="020B0604020202020204"/>
                <a:ea typeface="+mn-ea"/>
                <a:cs typeface="+mn-cs"/>
              </a:rPr>
              <a:t>M1 YTD </a:t>
            </a:r>
            <a:r>
              <a:rPr kumimoji="0" lang="en-GB" sz="1100" b="0" i="0" u="none" strike="noStrike" kern="1200" cap="none" spc="0" normalizeH="0" baseline="0" noProof="0" dirty="0">
                <a:ln>
                  <a:noFill/>
                </a:ln>
                <a:solidFill>
                  <a:srgbClr val="005EB8"/>
                </a:solidFill>
                <a:effectLst/>
                <a:uLnTx/>
                <a:uFillTx/>
                <a:latin typeface="Arial" panose="020B0604020202020204"/>
                <a:ea typeface="+mn-ea"/>
                <a:cs typeface="+mn-cs"/>
              </a:rPr>
              <a:t>position </a:t>
            </a:r>
            <a:r>
              <a:rPr kumimoji="0" lang="en-GB" sz="1100" b="0" i="0" u="none" strike="noStrike" kern="1200" cap="none" spc="0" normalizeH="0" baseline="0" noProof="0" dirty="0" smtClean="0">
                <a:ln>
                  <a:noFill/>
                </a:ln>
                <a:solidFill>
                  <a:srgbClr val="005EB8"/>
                </a:solidFill>
                <a:effectLst/>
                <a:uLnTx/>
                <a:uFillTx/>
                <a:latin typeface="Arial" panose="020B0604020202020204"/>
                <a:ea typeface="+mn-ea"/>
                <a:cs typeface="+mn-cs"/>
              </a:rPr>
              <a:t>is </a:t>
            </a:r>
            <a:r>
              <a:rPr kumimoji="0" lang="en-GB" sz="1100" b="0" i="0" u="none" strike="noStrike" kern="1200" cap="none" spc="0" normalizeH="0" baseline="0" noProof="0" dirty="0">
                <a:ln>
                  <a:noFill/>
                </a:ln>
                <a:solidFill>
                  <a:srgbClr val="005EB8"/>
                </a:solidFill>
                <a:effectLst/>
                <a:uLnTx/>
                <a:uFillTx/>
                <a:latin typeface="Arial" panose="020B0604020202020204"/>
                <a:ea typeface="+mn-ea"/>
                <a:cs typeface="+mn-cs"/>
              </a:rPr>
              <a:t>reporting an adverse variance against </a:t>
            </a:r>
            <a:r>
              <a:rPr kumimoji="0" lang="en-GB" sz="1100" b="0" i="0" u="none" strike="noStrike" kern="1200" cap="none" spc="0" normalizeH="0" baseline="0" noProof="0" dirty="0" smtClean="0">
                <a:ln>
                  <a:noFill/>
                </a:ln>
                <a:solidFill>
                  <a:srgbClr val="005EB8"/>
                </a:solidFill>
                <a:effectLst/>
                <a:uLnTx/>
                <a:uFillTx/>
                <a:latin typeface="Arial" panose="020B0604020202020204"/>
                <a:ea typeface="+mn-ea"/>
                <a:cs typeface="+mn-cs"/>
              </a:rPr>
              <a:t>the Control </a:t>
            </a:r>
            <a:r>
              <a:rPr kumimoji="0" lang="en-GB" sz="1100" b="0" i="0" u="none" strike="noStrike" kern="1200" cap="none" spc="0" normalizeH="0" baseline="0" noProof="0" dirty="0">
                <a:ln>
                  <a:noFill/>
                </a:ln>
                <a:solidFill>
                  <a:srgbClr val="005EB8"/>
                </a:solidFill>
                <a:effectLst/>
                <a:uLnTx/>
                <a:uFillTx/>
                <a:latin typeface="Arial" panose="020B0604020202020204"/>
                <a:ea typeface="+mn-ea"/>
                <a:cs typeface="+mn-cs"/>
              </a:rPr>
              <a:t>T</a:t>
            </a:r>
            <a:r>
              <a:rPr kumimoji="0" lang="en-GB" sz="1100" b="0" i="0" u="none" strike="noStrike" kern="1200" cap="none" spc="0" normalizeH="0" baseline="0" noProof="0" dirty="0" smtClean="0">
                <a:ln>
                  <a:noFill/>
                </a:ln>
                <a:solidFill>
                  <a:srgbClr val="005EB8"/>
                </a:solidFill>
                <a:effectLst/>
                <a:uLnTx/>
                <a:uFillTx/>
                <a:latin typeface="Arial" panose="020B0604020202020204"/>
                <a:ea typeface="+mn-ea"/>
                <a:cs typeface="+mn-cs"/>
              </a:rPr>
              <a:t>otal for </a:t>
            </a:r>
            <a:r>
              <a:rPr kumimoji="0" lang="en-GB" sz="1100" b="0" i="0" u="none" strike="noStrike" kern="1200" cap="none" spc="0" normalizeH="0" baseline="0" noProof="0" dirty="0">
                <a:ln>
                  <a:noFill/>
                </a:ln>
                <a:solidFill>
                  <a:srgbClr val="005EB8"/>
                </a:solidFill>
                <a:effectLst/>
                <a:uLnTx/>
                <a:uFillTx/>
                <a:latin typeface="Arial" panose="020B0604020202020204"/>
                <a:ea typeface="+mn-ea"/>
                <a:cs typeface="+mn-cs"/>
              </a:rPr>
              <a:t>delegated </a:t>
            </a:r>
            <a:r>
              <a:rPr kumimoji="0" lang="en-GB" sz="1100" b="0" i="0" u="none" strike="noStrike" kern="1200" cap="none" spc="0" normalizeH="0" baseline="0" noProof="0" dirty="0" smtClean="0">
                <a:ln>
                  <a:noFill/>
                </a:ln>
                <a:solidFill>
                  <a:srgbClr val="005EB8"/>
                </a:solidFill>
                <a:effectLst/>
                <a:uLnTx/>
                <a:uFillTx/>
                <a:latin typeface="Arial" panose="020B0604020202020204"/>
                <a:ea typeface="+mn-ea"/>
                <a:cs typeface="+mn-cs"/>
              </a:rPr>
              <a:t>budgets of £56k. This is offset by a £75k </a:t>
            </a:r>
            <a:r>
              <a:rPr kumimoji="0" lang="en-GB" sz="1100" b="0" i="0" u="none" strike="noStrike" kern="1200" cap="none" spc="0" normalizeH="0" baseline="0" noProof="0" dirty="0">
                <a:ln>
                  <a:noFill/>
                </a:ln>
                <a:solidFill>
                  <a:srgbClr val="005EB8"/>
                </a:solidFill>
                <a:effectLst/>
                <a:uLnTx/>
                <a:uFillTx/>
                <a:latin typeface="Arial" panose="020B0604020202020204"/>
                <a:ea typeface="+mn-ea"/>
                <a:cs typeface="+mn-cs"/>
              </a:rPr>
              <a:t>favourable variance for Non Delegated </a:t>
            </a:r>
            <a:r>
              <a:rPr kumimoji="0" lang="en-GB" sz="1100" b="0" i="0" u="none" strike="noStrike" kern="1200" cap="none" spc="0" normalizeH="0" baseline="0" noProof="0" dirty="0" smtClean="0">
                <a:ln>
                  <a:noFill/>
                </a:ln>
                <a:solidFill>
                  <a:srgbClr val="005EB8"/>
                </a:solidFill>
                <a:effectLst/>
                <a:uLnTx/>
                <a:uFillTx/>
                <a:latin typeface="Arial" panose="020B0604020202020204"/>
                <a:ea typeface="+mn-ea"/>
                <a:cs typeface="+mn-cs"/>
              </a:rPr>
              <a:t>budgets to </a:t>
            </a:r>
            <a:r>
              <a:rPr kumimoji="0" lang="en-GB" sz="1100" b="0" i="0" u="none" strike="noStrike" kern="1200" cap="none" spc="0" normalizeH="0" baseline="0" noProof="0" dirty="0">
                <a:ln>
                  <a:noFill/>
                </a:ln>
                <a:solidFill>
                  <a:srgbClr val="005EB8"/>
                </a:solidFill>
                <a:effectLst/>
                <a:uLnTx/>
                <a:uFillTx/>
                <a:latin typeface="Arial" panose="020B0604020202020204"/>
                <a:ea typeface="+mn-ea"/>
                <a:cs typeface="+mn-cs"/>
              </a:rPr>
              <a:t>give a </a:t>
            </a:r>
            <a:r>
              <a:rPr kumimoji="0" lang="en-GB" sz="1100" b="0" i="0" u="none" strike="noStrike" kern="1200" cap="none" spc="0" normalizeH="0" baseline="0" noProof="0" dirty="0" smtClean="0">
                <a:ln>
                  <a:noFill/>
                </a:ln>
                <a:solidFill>
                  <a:srgbClr val="005EB8"/>
                </a:solidFill>
                <a:effectLst/>
                <a:uLnTx/>
                <a:uFillTx/>
                <a:latin typeface="Arial" panose="020B0604020202020204"/>
                <a:ea typeface="+mn-ea"/>
                <a:cs typeface="+mn-cs"/>
              </a:rPr>
              <a:t>£</a:t>
            </a:r>
            <a:r>
              <a:rPr kumimoji="0" lang="en-GB" sz="1100" b="0" i="0" u="none" strike="noStrike" kern="1200" cap="none" spc="0" normalizeH="0" baseline="0" noProof="0" dirty="0">
                <a:ln>
                  <a:noFill/>
                </a:ln>
                <a:solidFill>
                  <a:srgbClr val="005EB8"/>
                </a:solidFill>
                <a:effectLst/>
                <a:uLnTx/>
                <a:uFillTx/>
                <a:latin typeface="Arial" panose="020B0604020202020204"/>
                <a:ea typeface="+mn-ea"/>
                <a:cs typeface="+mn-cs"/>
              </a:rPr>
              <a:t>19k favourable position against the </a:t>
            </a:r>
            <a:r>
              <a:rPr kumimoji="0" lang="en-GB" sz="1100" b="0" i="0" u="none" strike="noStrike" kern="1200" cap="none" spc="0" normalizeH="0" baseline="0" noProof="0" dirty="0" smtClean="0">
                <a:ln>
                  <a:noFill/>
                </a:ln>
                <a:solidFill>
                  <a:srgbClr val="005EB8"/>
                </a:solidFill>
                <a:effectLst/>
                <a:uLnTx/>
                <a:uFillTx/>
                <a:latin typeface="Arial" panose="020B0604020202020204"/>
                <a:ea typeface="+mn-ea"/>
                <a:cs typeface="+mn-cs"/>
              </a:rPr>
              <a:t>M1 Control Total.</a:t>
            </a:r>
            <a:r>
              <a:rPr kumimoji="0" lang="en-GB" sz="1200" b="0" i="0" u="none" strike="noStrike" kern="1200" cap="none" spc="0" normalizeH="0" baseline="0" noProof="0" dirty="0">
                <a:ln>
                  <a:noFill/>
                </a:ln>
                <a:solidFill>
                  <a:srgbClr val="005EB8"/>
                </a:solidFill>
                <a:effectLst/>
                <a:uLnTx/>
                <a:uFillTx/>
                <a:latin typeface="Arial" panose="020B0604020202020204"/>
                <a:ea typeface="+mn-ea"/>
                <a:cs typeface="+mn-cs"/>
              </a:rPr>
              <a:t> The M1 Delegated overspend of £56k includes:</a:t>
            </a:r>
          </a:p>
          <a:p>
            <a:pPr marL="742950" marR="0" lvl="1"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005EB8"/>
                </a:solidFill>
                <a:effectLst/>
                <a:uLnTx/>
                <a:uFillTx/>
                <a:latin typeface="Arial" panose="020B0604020202020204"/>
                <a:ea typeface="+mn-ea"/>
                <a:cs typeface="+mn-cs"/>
              </a:rPr>
              <a:t>A shortfall against the M1 YTD Delegated 23/24 savings target of £2.1m. </a:t>
            </a:r>
          </a:p>
          <a:p>
            <a:pPr marL="742950" marR="0" lvl="1"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005EB8"/>
                </a:solidFill>
                <a:effectLst/>
                <a:uLnTx/>
                <a:uFillTx/>
                <a:latin typeface="Arial" panose="020B0604020202020204"/>
                <a:ea typeface="+mn-ea"/>
                <a:cs typeface="+mn-cs"/>
              </a:rPr>
              <a:t>A shortfall against the M1 YTD Delegated B/</a:t>
            </a:r>
            <a:r>
              <a:rPr kumimoji="0" lang="en-GB" sz="1200" b="0" i="0" u="none" strike="noStrike" kern="1200" cap="none" spc="0" normalizeH="0" baseline="0" noProof="0" dirty="0" err="1">
                <a:ln>
                  <a:noFill/>
                </a:ln>
                <a:solidFill>
                  <a:srgbClr val="005EB8"/>
                </a:solidFill>
                <a:effectLst/>
                <a:uLnTx/>
                <a:uFillTx/>
                <a:latin typeface="Arial" panose="020B0604020202020204"/>
                <a:ea typeface="+mn-ea"/>
                <a:cs typeface="+mn-cs"/>
              </a:rPr>
              <a:t>Fwd</a:t>
            </a:r>
            <a:r>
              <a:rPr kumimoji="0" lang="en-GB" sz="1200" b="0" i="0" u="none" strike="noStrike" kern="1200" cap="none" spc="0" normalizeH="0" baseline="0" noProof="0" dirty="0">
                <a:ln>
                  <a:noFill/>
                </a:ln>
                <a:solidFill>
                  <a:srgbClr val="005EB8"/>
                </a:solidFill>
                <a:effectLst/>
                <a:uLnTx/>
                <a:uFillTx/>
                <a:latin typeface="Arial" panose="020B0604020202020204"/>
                <a:ea typeface="+mn-ea"/>
                <a:cs typeface="+mn-cs"/>
              </a:rPr>
              <a:t> savings target of £0.5m. </a:t>
            </a:r>
          </a:p>
          <a:p>
            <a:pPr marL="742950" marR="0" lvl="1"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005EB8"/>
                </a:solidFill>
                <a:effectLst/>
                <a:uLnTx/>
                <a:uFillTx/>
                <a:latin typeface="Arial" panose="020B0604020202020204"/>
                <a:ea typeface="+mn-ea"/>
                <a:cs typeface="+mn-cs"/>
              </a:rPr>
              <a:t>Other favourable Operating Variances of £2.6m which have not yet been recognised as savings</a:t>
            </a:r>
            <a:r>
              <a:rPr kumimoji="0" lang="en-GB" sz="1200" b="0" i="0" u="none" strike="noStrike" kern="1200" cap="none" spc="0" normalizeH="0" baseline="0" noProof="0" dirty="0" smtClean="0">
                <a:ln>
                  <a:noFill/>
                </a:ln>
                <a:solidFill>
                  <a:srgbClr val="005EB8"/>
                </a:solidFill>
                <a:effectLst/>
                <a:uLnTx/>
                <a:uFillTx/>
                <a:latin typeface="Arial" panose="020B0604020202020204"/>
                <a:ea typeface="+mn-ea"/>
                <a:cs typeface="+mn-cs"/>
              </a:rPr>
              <a:t>.</a:t>
            </a:r>
            <a:endParaRPr kumimoji="0" lang="en-GB" sz="600" b="0" i="0" u="none" strike="noStrike" kern="1200" cap="none" spc="0" normalizeH="0" baseline="0" noProof="0" dirty="0">
              <a:ln>
                <a:noFill/>
              </a:ln>
              <a:solidFill>
                <a:srgbClr val="2C3E72"/>
              </a:solidFill>
              <a:effectLst/>
              <a:uLnTx/>
              <a:uFillTx/>
              <a:latin typeface="Arial" panose="020B0604020202020204"/>
              <a:ea typeface="+mn-ea"/>
              <a:cs typeface="+mn-cs"/>
            </a:endParaRPr>
          </a:p>
        </p:txBody>
      </p:sp>
      <p:sp>
        <p:nvSpPr>
          <p:cNvPr id="29" name="TextBox 28"/>
          <p:cNvSpPr txBox="1"/>
          <p:nvPr/>
        </p:nvSpPr>
        <p:spPr>
          <a:xfrm>
            <a:off x="2584013" y="3148359"/>
            <a:ext cx="9350812" cy="1461939"/>
          </a:xfrm>
          <a:prstGeom prst="rect">
            <a:avLst/>
          </a:prstGeom>
          <a:noFill/>
          <a:ln>
            <a:solidFill>
              <a:schemeClr val="tx2"/>
            </a:solidFill>
          </a:ln>
        </p:spPr>
        <p:txBody>
          <a:bodyPr wrap="square" rtlCol="0">
            <a:spAutoFit/>
          </a:bodyPr>
          <a:lstStyle/>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5EB8"/>
                </a:solidFill>
                <a:effectLst/>
                <a:uLnTx/>
                <a:uFillTx/>
                <a:latin typeface="Arial" panose="020B0604020202020204"/>
                <a:ea typeface="+mn-ea"/>
                <a:cs typeface="+mn-cs"/>
              </a:rPr>
              <a:t>T</a:t>
            </a:r>
            <a:r>
              <a:rPr kumimoji="0" lang="en-GB" sz="1100" b="0" i="0" u="none" strike="noStrike" kern="1200" cap="none" spc="0" normalizeH="0" baseline="0" noProof="0" dirty="0" smtClean="0">
                <a:ln>
                  <a:noFill/>
                </a:ln>
                <a:solidFill>
                  <a:srgbClr val="005EB8"/>
                </a:solidFill>
                <a:effectLst/>
                <a:uLnTx/>
                <a:uFillTx/>
                <a:latin typeface="Arial" panose="020B0604020202020204"/>
                <a:ea typeface="+mn-ea"/>
                <a:cs typeface="+mn-cs"/>
              </a:rPr>
              <a:t>he </a:t>
            </a:r>
            <a:r>
              <a:rPr kumimoji="0" lang="en-GB" sz="1100" b="0" i="0" u="none" strike="noStrike" kern="1200" cap="none" spc="0" normalizeH="0" baseline="0" noProof="0" dirty="0">
                <a:ln>
                  <a:noFill/>
                </a:ln>
                <a:solidFill>
                  <a:srgbClr val="005EB8"/>
                </a:solidFill>
                <a:effectLst/>
                <a:uLnTx/>
                <a:uFillTx/>
                <a:latin typeface="Arial" panose="020B0604020202020204"/>
                <a:ea typeface="+mn-ea"/>
                <a:cs typeface="+mn-cs"/>
              </a:rPr>
              <a:t>forecast delegated 23/24 WG Savings achievement is £</a:t>
            </a:r>
            <a:r>
              <a:rPr kumimoji="0" lang="en-GB" sz="1100" b="0" i="0" u="none" strike="noStrike" kern="1200" cap="none" spc="0" normalizeH="0" baseline="0" noProof="0" dirty="0" smtClean="0">
                <a:ln>
                  <a:noFill/>
                </a:ln>
                <a:solidFill>
                  <a:srgbClr val="005EB8"/>
                </a:solidFill>
                <a:effectLst/>
                <a:uLnTx/>
                <a:uFillTx/>
                <a:latin typeface="Arial" panose="020B0604020202020204"/>
                <a:ea typeface="+mn-ea"/>
                <a:cs typeface="+mn-cs"/>
              </a:rPr>
              <a:t>9.0m </a:t>
            </a:r>
            <a:r>
              <a:rPr kumimoji="0" lang="en-GB" sz="1100" b="0" i="0" u="none" strike="noStrike" kern="1200" cap="none" spc="0" normalizeH="0" baseline="0" noProof="0" dirty="0">
                <a:ln>
                  <a:noFill/>
                </a:ln>
                <a:solidFill>
                  <a:srgbClr val="005EB8"/>
                </a:solidFill>
                <a:effectLst/>
                <a:uLnTx/>
                <a:uFillTx/>
                <a:latin typeface="Arial" panose="020B0604020202020204"/>
                <a:ea typeface="+mn-ea"/>
                <a:cs typeface="+mn-cs"/>
              </a:rPr>
              <a:t>compared to the £28.3m savings target </a:t>
            </a:r>
            <a:r>
              <a:rPr kumimoji="0" lang="en-GB" sz="1100" b="0" i="0" u="none" strike="noStrike" kern="1200" cap="none" spc="0" normalizeH="0" baseline="0" noProof="0" dirty="0" smtClean="0">
                <a:ln>
                  <a:noFill/>
                </a:ln>
                <a:solidFill>
                  <a:srgbClr val="005EB8"/>
                </a:solidFill>
                <a:effectLst/>
                <a:uLnTx/>
                <a:uFillTx/>
                <a:latin typeface="Arial" panose="020B0604020202020204"/>
                <a:ea typeface="+mn-ea"/>
                <a:cs typeface="+mn-cs"/>
              </a:rPr>
              <a:t>,giving </a:t>
            </a:r>
            <a:r>
              <a:rPr kumimoji="0" lang="en-GB" sz="1100" b="0" i="0" u="none" strike="noStrike" kern="1200" cap="none" spc="0" normalizeH="0" baseline="0" noProof="0" dirty="0">
                <a:ln>
                  <a:noFill/>
                </a:ln>
                <a:solidFill>
                  <a:srgbClr val="005EB8"/>
                </a:solidFill>
                <a:effectLst/>
                <a:uLnTx/>
                <a:uFillTx/>
                <a:latin typeface="Arial" panose="020B0604020202020204"/>
                <a:ea typeface="+mn-ea"/>
                <a:cs typeface="+mn-cs"/>
              </a:rPr>
              <a:t>an adverse variance of £19.3m for delegated budgets</a:t>
            </a:r>
            <a:r>
              <a:rPr kumimoji="0" lang="en-GB" sz="1100" b="0" i="0" u="none" strike="noStrike" kern="1200" cap="none" spc="0" normalizeH="0" baseline="0" noProof="0" dirty="0" smtClean="0">
                <a:ln>
                  <a:noFill/>
                </a:ln>
                <a:solidFill>
                  <a:srgbClr val="005EB8"/>
                </a:solidFill>
                <a:effectLst/>
                <a:uLnTx/>
                <a:uFillTx/>
                <a:latin typeface="Arial" panose="020B0604020202020204"/>
                <a:ea typeface="+mn-ea"/>
                <a:cs typeface="+mn-cs"/>
              </a:rPr>
              <a:t>.</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5EB8"/>
                </a:solidFill>
                <a:effectLst/>
                <a:uLnTx/>
                <a:uFillTx/>
                <a:latin typeface="Arial" panose="020B0604020202020204"/>
                <a:ea typeface="+mn-ea"/>
                <a:cs typeface="+mn-cs"/>
              </a:rPr>
              <a:t>The </a:t>
            </a:r>
            <a:r>
              <a:rPr kumimoji="0" lang="en-GB" sz="1100" b="0" i="0" u="none" strike="noStrike" kern="1200" cap="none" spc="0" normalizeH="0" baseline="0" noProof="0" dirty="0" smtClean="0">
                <a:ln>
                  <a:noFill/>
                </a:ln>
                <a:solidFill>
                  <a:srgbClr val="005EB8"/>
                </a:solidFill>
                <a:effectLst/>
                <a:uLnTx/>
                <a:uFillTx/>
                <a:latin typeface="Arial" panose="020B0604020202020204"/>
                <a:ea typeface="+mn-ea"/>
                <a:cs typeface="+mn-cs"/>
              </a:rPr>
              <a:t>M1 savings plans </a:t>
            </a:r>
            <a:r>
              <a:rPr kumimoji="0" lang="en-GB" sz="1100" b="0" i="0" u="none" strike="noStrike" kern="1200" cap="none" spc="0" normalizeH="0" baseline="0" noProof="0" dirty="0">
                <a:ln>
                  <a:noFill/>
                </a:ln>
                <a:solidFill>
                  <a:srgbClr val="005EB8"/>
                </a:solidFill>
                <a:effectLst/>
                <a:uLnTx/>
                <a:uFillTx/>
                <a:latin typeface="Arial" panose="020B0604020202020204"/>
                <a:ea typeface="+mn-ea"/>
                <a:cs typeface="+mn-cs"/>
              </a:rPr>
              <a:t>are reporting a deterioration of £7.9m compared to the submitted IMTP at the 31st March 2023 (£16.9m</a:t>
            </a:r>
            <a:r>
              <a:rPr kumimoji="0" lang="en-GB" sz="1100" b="0" i="0" u="none" strike="noStrike" kern="1200" cap="none" spc="0" normalizeH="0" baseline="0" noProof="0" dirty="0" smtClean="0">
                <a:ln>
                  <a:noFill/>
                </a:ln>
                <a:solidFill>
                  <a:srgbClr val="005EB8"/>
                </a:solidFill>
                <a:effectLst/>
                <a:uLnTx/>
                <a:uFillTx/>
                <a:latin typeface="Arial" panose="020B0604020202020204"/>
                <a:ea typeface="+mn-ea"/>
                <a:cs typeface="+mn-cs"/>
              </a:rPr>
              <a:t>).</a:t>
            </a:r>
            <a:endParaRPr kumimoji="0" lang="en-GB" sz="1100" b="0" i="0" u="none" strike="noStrike" kern="1200" cap="none" spc="0" normalizeH="0" baseline="0" noProof="0" dirty="0">
              <a:ln>
                <a:noFill/>
              </a:ln>
              <a:solidFill>
                <a:srgbClr val="005EB8"/>
              </a:solidFill>
              <a:effectLst/>
              <a:uLnTx/>
              <a:uFillTx/>
              <a:latin typeface="Arial" panose="020B0604020202020204"/>
              <a:ea typeface="+mn-ea"/>
              <a:cs typeface="+mn-cs"/>
            </a:endParaRP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5EB8"/>
                </a:solidFill>
                <a:effectLst/>
                <a:uLnTx/>
                <a:uFillTx/>
                <a:latin typeface="Arial" panose="020B0604020202020204"/>
                <a:ea typeface="+mn-ea"/>
                <a:cs typeface="+mn-cs"/>
              </a:rPr>
              <a:t>T</a:t>
            </a:r>
            <a:r>
              <a:rPr kumimoji="0" lang="en-GB" sz="1100" b="0" i="0" u="none" strike="noStrike" kern="1200" cap="none" spc="0" normalizeH="0" baseline="0" noProof="0" dirty="0" smtClean="0">
                <a:ln>
                  <a:noFill/>
                </a:ln>
                <a:solidFill>
                  <a:srgbClr val="005EB8"/>
                </a:solidFill>
                <a:effectLst/>
                <a:uLnTx/>
                <a:uFillTx/>
                <a:latin typeface="Arial" panose="020B0604020202020204"/>
                <a:ea typeface="+mn-ea"/>
                <a:cs typeface="+mn-cs"/>
              </a:rPr>
              <a:t>he </a:t>
            </a:r>
            <a:r>
              <a:rPr kumimoji="0" lang="en-GB" sz="1100" b="0" i="0" u="none" strike="noStrike" kern="1200" cap="none" spc="0" normalizeH="0" baseline="0" noProof="0" dirty="0">
                <a:ln>
                  <a:noFill/>
                </a:ln>
                <a:solidFill>
                  <a:srgbClr val="005EB8"/>
                </a:solidFill>
                <a:effectLst/>
                <a:uLnTx/>
                <a:uFillTx/>
                <a:latin typeface="Arial" panose="020B0604020202020204"/>
                <a:ea typeface="+mn-ea"/>
                <a:cs typeface="+mn-cs"/>
              </a:rPr>
              <a:t>forecast recurrent delegated savings achievement is </a:t>
            </a:r>
            <a:r>
              <a:rPr kumimoji="0" lang="en-GB" sz="1100" b="0" i="0" u="none" strike="noStrike" kern="1200" cap="none" spc="0" normalizeH="0" baseline="0" noProof="0" dirty="0" smtClean="0">
                <a:ln>
                  <a:noFill/>
                </a:ln>
                <a:solidFill>
                  <a:srgbClr val="005EB8"/>
                </a:solidFill>
                <a:effectLst/>
                <a:uLnTx/>
                <a:uFillTx/>
                <a:latin typeface="Arial" panose="020B0604020202020204"/>
                <a:ea typeface="+mn-ea"/>
                <a:cs typeface="+mn-cs"/>
              </a:rPr>
              <a:t>£9.3m </a:t>
            </a:r>
            <a:r>
              <a:rPr kumimoji="0" lang="en-GB" sz="1100" b="0" i="0" u="none" strike="noStrike" kern="1200" cap="none" spc="0" normalizeH="0" baseline="0" noProof="0" dirty="0">
                <a:ln>
                  <a:noFill/>
                </a:ln>
                <a:solidFill>
                  <a:srgbClr val="005EB8"/>
                </a:solidFill>
                <a:effectLst/>
                <a:uLnTx/>
                <a:uFillTx/>
                <a:latin typeface="Arial" panose="020B0604020202020204"/>
                <a:ea typeface="+mn-ea"/>
                <a:cs typeface="+mn-cs"/>
              </a:rPr>
              <a:t>compared to the recurrent target of £28.3m, giving a recurrent adverse variance of £</a:t>
            </a:r>
            <a:r>
              <a:rPr kumimoji="0" lang="en-GB" sz="1100" b="0" i="0" u="none" strike="noStrike" kern="1200" cap="none" spc="0" normalizeH="0" baseline="0" noProof="0" dirty="0" smtClean="0">
                <a:ln>
                  <a:noFill/>
                </a:ln>
                <a:solidFill>
                  <a:srgbClr val="005EB8"/>
                </a:solidFill>
                <a:effectLst/>
                <a:uLnTx/>
                <a:uFillTx/>
                <a:latin typeface="Arial" panose="020B0604020202020204"/>
                <a:ea typeface="+mn-ea"/>
                <a:cs typeface="+mn-cs"/>
              </a:rPr>
              <a:t>19.0m</a:t>
            </a:r>
            <a:r>
              <a:rPr kumimoji="0" lang="en-GB" sz="1100" b="0" i="0" u="none" strike="noStrike" kern="1200" cap="none" spc="0" normalizeH="0" baseline="0" noProof="0" dirty="0">
                <a:ln>
                  <a:noFill/>
                </a:ln>
                <a:solidFill>
                  <a:srgbClr val="005EB8"/>
                </a:solidFill>
                <a:effectLst/>
                <a:uLnTx/>
                <a:uFillTx/>
                <a:latin typeface="Arial" panose="020B0604020202020204"/>
                <a:ea typeface="+mn-ea"/>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smtClean="0">
                <a:ln>
                  <a:noFill/>
                </a:ln>
                <a:solidFill>
                  <a:srgbClr val="005EB8"/>
                </a:solidFill>
                <a:effectLst/>
                <a:uLnTx/>
                <a:uFillTx/>
                <a:latin typeface="Arial" panose="020B0604020202020204"/>
                <a:ea typeface="+mn-ea"/>
                <a:cs typeface="+mn-cs"/>
              </a:rPr>
              <a:t>Only </a:t>
            </a:r>
            <a:r>
              <a:rPr kumimoji="0" lang="en-GB" sz="1100" b="0" i="0" u="none" strike="noStrike" kern="1200" cap="none" spc="0" normalizeH="0" baseline="0" noProof="0" dirty="0">
                <a:ln>
                  <a:noFill/>
                </a:ln>
                <a:solidFill>
                  <a:srgbClr val="005EB8"/>
                </a:solidFill>
                <a:effectLst/>
                <a:uLnTx/>
                <a:uFillTx/>
                <a:latin typeface="Arial" panose="020B0604020202020204"/>
                <a:ea typeface="+mn-ea"/>
                <a:cs typeface="+mn-cs"/>
              </a:rPr>
              <a:t>32% of the savings target has been identified in plans, with the recurrent plans being 33</a:t>
            </a:r>
            <a:r>
              <a:rPr kumimoji="0" lang="en-GB" sz="1100" b="0" i="0" u="none" strike="noStrike" kern="1200" cap="none" spc="0" normalizeH="0" baseline="0" noProof="0" dirty="0" smtClean="0">
                <a:ln>
                  <a:noFill/>
                </a:ln>
                <a:solidFill>
                  <a:srgbClr val="005EB8"/>
                </a:solidFill>
                <a:effectLst/>
                <a:uLnTx/>
                <a:uFillTx/>
                <a:latin typeface="Arial" panose="020B060402020202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smtClean="0">
              <a:ln>
                <a:noFill/>
              </a:ln>
              <a:solidFill>
                <a:srgbClr val="005EB8"/>
              </a:solidFill>
              <a:effectLst/>
              <a:uLnTx/>
              <a:uFillTx/>
              <a:latin typeface="Arial" panose="020B0604020202020204"/>
              <a:ea typeface="+mn-ea"/>
              <a:cs typeface="+mn-cs"/>
            </a:endParaRPr>
          </a:p>
        </p:txBody>
      </p:sp>
      <p:sp>
        <p:nvSpPr>
          <p:cNvPr id="30" name="TextBox 29"/>
          <p:cNvSpPr txBox="1"/>
          <p:nvPr/>
        </p:nvSpPr>
        <p:spPr>
          <a:xfrm>
            <a:off x="2599295" y="4752371"/>
            <a:ext cx="9350812" cy="1308050"/>
          </a:xfrm>
          <a:prstGeom prst="rect">
            <a:avLst/>
          </a:prstGeom>
          <a:noFill/>
          <a:ln>
            <a:solidFill>
              <a:schemeClr val="tx2"/>
            </a:solidFill>
          </a:ln>
        </p:spPr>
        <p:txBody>
          <a:bodyPr wrap="square" rtlCol="0">
            <a:spAutoFit/>
          </a:bodyPr>
          <a:lstStyle/>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5EB8"/>
                </a:solidFill>
                <a:effectLst/>
                <a:uLnTx/>
                <a:uFillTx/>
                <a:latin typeface="Arial" panose="020B0604020202020204"/>
                <a:ea typeface="+mn-ea"/>
                <a:cs typeface="+mn-cs"/>
              </a:rPr>
              <a:t>T</a:t>
            </a:r>
            <a:r>
              <a:rPr kumimoji="0" lang="en-GB" sz="1100" b="0" i="0" u="none" strike="noStrike" kern="1200" cap="none" spc="0" normalizeH="0" baseline="0" noProof="0" dirty="0" smtClean="0">
                <a:ln>
                  <a:noFill/>
                </a:ln>
                <a:solidFill>
                  <a:srgbClr val="005EB8"/>
                </a:solidFill>
                <a:effectLst/>
                <a:uLnTx/>
                <a:uFillTx/>
                <a:latin typeface="Arial" panose="020B0604020202020204"/>
                <a:ea typeface="+mn-ea"/>
                <a:cs typeface="+mn-cs"/>
              </a:rPr>
              <a:t>he </a:t>
            </a:r>
            <a:r>
              <a:rPr kumimoji="0" lang="en-GB" sz="1100" b="0" i="0" u="none" strike="noStrike" kern="1200" cap="none" spc="0" normalizeH="0" baseline="0" noProof="0" dirty="0">
                <a:ln>
                  <a:noFill/>
                </a:ln>
                <a:solidFill>
                  <a:srgbClr val="005EB8"/>
                </a:solidFill>
                <a:effectLst/>
                <a:uLnTx/>
                <a:uFillTx/>
                <a:latin typeface="Arial" panose="020B0604020202020204"/>
                <a:ea typeface="+mn-ea"/>
                <a:cs typeface="+mn-cs"/>
              </a:rPr>
              <a:t>forecast delegated brought forward savings achievement is £</a:t>
            </a:r>
            <a:r>
              <a:rPr kumimoji="0" lang="en-GB" sz="1100" b="0" i="0" u="none" strike="noStrike" kern="1200" cap="none" spc="0" normalizeH="0" baseline="0" noProof="0" dirty="0" smtClean="0">
                <a:ln>
                  <a:noFill/>
                </a:ln>
                <a:solidFill>
                  <a:srgbClr val="005EB8"/>
                </a:solidFill>
                <a:effectLst/>
                <a:uLnTx/>
                <a:uFillTx/>
                <a:latin typeface="Arial" panose="020B0604020202020204"/>
                <a:ea typeface="+mn-ea"/>
                <a:cs typeface="+mn-cs"/>
              </a:rPr>
              <a:t>7.0m </a:t>
            </a:r>
            <a:r>
              <a:rPr kumimoji="0" lang="en-GB" sz="1100" b="0" i="0" u="none" strike="noStrike" kern="1200" cap="none" spc="0" normalizeH="0" baseline="0" noProof="0" dirty="0">
                <a:ln>
                  <a:noFill/>
                </a:ln>
                <a:solidFill>
                  <a:srgbClr val="005EB8"/>
                </a:solidFill>
                <a:effectLst/>
                <a:uLnTx/>
                <a:uFillTx/>
                <a:latin typeface="Arial" panose="020B0604020202020204"/>
                <a:ea typeface="+mn-ea"/>
                <a:cs typeface="+mn-cs"/>
              </a:rPr>
              <a:t>compared to the £11.7m savings </a:t>
            </a:r>
            <a:r>
              <a:rPr kumimoji="0" lang="en-GB" sz="1100" b="0" i="0" u="none" strike="noStrike" kern="1200" cap="none" spc="0" normalizeH="0" baseline="0" noProof="0" dirty="0" smtClean="0">
                <a:ln>
                  <a:noFill/>
                </a:ln>
                <a:solidFill>
                  <a:srgbClr val="005EB8"/>
                </a:solidFill>
                <a:effectLst/>
                <a:uLnTx/>
                <a:uFillTx/>
                <a:latin typeface="Arial" panose="020B0604020202020204"/>
                <a:ea typeface="+mn-ea"/>
                <a:cs typeface="+mn-cs"/>
              </a:rPr>
              <a:t>target, </a:t>
            </a:r>
            <a:r>
              <a:rPr kumimoji="0" lang="en-GB" sz="1100" b="0" i="0" u="none" strike="noStrike" kern="1200" cap="none" spc="0" normalizeH="0" baseline="0" noProof="0" dirty="0">
                <a:ln>
                  <a:noFill/>
                </a:ln>
                <a:solidFill>
                  <a:srgbClr val="005EB8"/>
                </a:solidFill>
                <a:effectLst/>
                <a:uLnTx/>
                <a:uFillTx/>
                <a:latin typeface="Arial" panose="020B0604020202020204"/>
                <a:ea typeface="+mn-ea"/>
                <a:cs typeface="+mn-cs"/>
              </a:rPr>
              <a:t>giving an adverse variance of £4.7m for delegated budgets.</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5EB8"/>
                </a:solidFill>
                <a:effectLst/>
                <a:uLnTx/>
                <a:uFillTx/>
                <a:latin typeface="Arial" panose="020B0604020202020204"/>
                <a:ea typeface="+mn-ea"/>
                <a:cs typeface="+mn-cs"/>
              </a:rPr>
              <a:t>T</a:t>
            </a:r>
            <a:r>
              <a:rPr kumimoji="0" lang="en-GB" sz="1100" b="0" i="0" u="none" strike="noStrike" kern="1200" cap="none" spc="0" normalizeH="0" baseline="0" noProof="0" dirty="0" smtClean="0">
                <a:ln>
                  <a:noFill/>
                </a:ln>
                <a:solidFill>
                  <a:srgbClr val="005EB8"/>
                </a:solidFill>
                <a:effectLst/>
                <a:uLnTx/>
                <a:uFillTx/>
                <a:latin typeface="Arial" panose="020B0604020202020204"/>
                <a:ea typeface="+mn-ea"/>
                <a:cs typeface="+mn-cs"/>
              </a:rPr>
              <a:t>he </a:t>
            </a:r>
            <a:r>
              <a:rPr kumimoji="0" lang="en-GB" sz="1100" b="0" i="0" u="none" strike="noStrike" kern="1200" cap="none" spc="0" normalizeH="0" baseline="0" noProof="0" dirty="0">
                <a:ln>
                  <a:noFill/>
                </a:ln>
                <a:solidFill>
                  <a:srgbClr val="005EB8"/>
                </a:solidFill>
                <a:effectLst/>
                <a:uLnTx/>
                <a:uFillTx/>
                <a:latin typeface="Arial" panose="020B0604020202020204"/>
                <a:ea typeface="+mn-ea"/>
                <a:cs typeface="+mn-cs"/>
              </a:rPr>
              <a:t>forecast recurrent delegated savings achievement is £2.1m compared to the recurrent target of £11.7m, giving a recurrent adverse variance of £9.6m.</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100" b="0" i="0" u="none" strike="noStrike" kern="1200" cap="none" spc="0" normalizeH="0" baseline="0" noProof="0" dirty="0" smtClean="0">
                <a:ln>
                  <a:noFill/>
                </a:ln>
                <a:solidFill>
                  <a:srgbClr val="005EB8"/>
                </a:solidFill>
                <a:effectLst/>
                <a:uLnTx/>
                <a:uFillTx/>
                <a:latin typeface="Arial" panose="020B0604020202020204"/>
                <a:ea typeface="+mn-ea"/>
                <a:cs typeface="+mn-cs"/>
              </a:rPr>
              <a:t>Only 60</a:t>
            </a:r>
            <a:r>
              <a:rPr kumimoji="0" lang="en-GB" sz="1100" b="0" i="0" u="none" strike="noStrike" kern="1200" cap="none" spc="0" normalizeH="0" baseline="0" noProof="0" dirty="0">
                <a:ln>
                  <a:noFill/>
                </a:ln>
                <a:solidFill>
                  <a:srgbClr val="005EB8"/>
                </a:solidFill>
                <a:effectLst/>
                <a:uLnTx/>
                <a:uFillTx/>
                <a:latin typeface="Arial" panose="020B0604020202020204"/>
                <a:ea typeface="+mn-ea"/>
                <a:cs typeface="+mn-cs"/>
              </a:rPr>
              <a:t>% of the savings target has been identified in plans, with the recurrent plans falling to 18</a:t>
            </a:r>
            <a:r>
              <a:rPr kumimoji="0" lang="en-GB" sz="1100" b="0" i="0" u="none" strike="noStrike" kern="1200" cap="none" spc="0" normalizeH="0" baseline="0" noProof="0" dirty="0" smtClean="0">
                <a:ln>
                  <a:noFill/>
                </a:ln>
                <a:solidFill>
                  <a:srgbClr val="005EB8"/>
                </a:solidFill>
                <a:effectLst/>
                <a:uLnTx/>
                <a:uFillTx/>
                <a:latin typeface="Arial" panose="020B0604020202020204"/>
                <a:ea typeface="+mn-ea"/>
                <a:cs typeface="+mn-cs"/>
              </a:rPr>
              <a:t>%.</a:t>
            </a:r>
            <a:endParaRPr kumimoji="0" lang="en-GB" sz="900" b="0" i="0" u="none" strike="noStrike" kern="1200" cap="none" spc="0" normalizeH="0" baseline="0" noProof="0" dirty="0" smtClean="0">
              <a:ln>
                <a:noFill/>
              </a:ln>
              <a:solidFill>
                <a:srgbClr val="2C3E72"/>
              </a:solidFill>
              <a:effectLst/>
              <a:uLnTx/>
              <a:uFillTx/>
              <a:latin typeface="Arial" panose="020B060402020202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900" b="0" i="0" u="none" strike="noStrike" kern="1200" cap="none" spc="0" normalizeH="0" baseline="0" noProof="0" dirty="0">
              <a:ln>
                <a:noFill/>
              </a:ln>
              <a:solidFill>
                <a:srgbClr val="2C3E72"/>
              </a:solidFill>
              <a:effectLst/>
              <a:uLnTx/>
              <a:uFillTx/>
              <a:latin typeface="Arial" panose="020B0604020202020204"/>
              <a:ea typeface="+mn-ea"/>
              <a:cs typeface="+mn-cs"/>
            </a:endParaRPr>
          </a:p>
        </p:txBody>
      </p:sp>
    </p:spTree>
    <p:extLst>
      <p:ext uri="{BB962C8B-B14F-4D97-AF65-F5344CB8AC3E}">
        <p14:creationId xmlns:p14="http://schemas.microsoft.com/office/powerpoint/2010/main" val="28584816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
            <a:ext cx="12192000" cy="1250066"/>
          </a:xfrm>
          <a:prstGeom prst="rect">
            <a:avLst/>
          </a:prstGeom>
          <a:solidFill>
            <a:srgbClr val="2C4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9" name="Title 1"/>
          <p:cNvSpPr txBox="1">
            <a:spLocks/>
          </p:cNvSpPr>
          <p:nvPr/>
        </p:nvSpPr>
        <p:spPr>
          <a:xfrm>
            <a:off x="4017503" y="235140"/>
            <a:ext cx="4427985" cy="862896"/>
          </a:xfrm>
          <a:prstGeom prst="rect">
            <a:avLst/>
          </a:prstGeom>
        </p:spPr>
        <p:txBody>
          <a:bodyPr vert="horz" lIns="0" tIns="0" rIns="0" bIns="0" rtlCol="0" anchor="t" anchorCtr="0">
            <a:normAutofit fontScale="92500" lnSpcReduction="20000"/>
          </a:bodyPr>
          <a:lstStyle>
            <a:lvl1pPr algn="l" defTabSz="914400" rtl="0" eaLnBrk="1" latinLnBrk="0" hangingPunct="1">
              <a:spcBef>
                <a:spcPct val="0"/>
              </a:spcBef>
              <a:buNone/>
              <a:defRPr sz="3600" kern="1200" spc="-150" baseline="0">
                <a:solidFill>
                  <a:srgbClr val="2C4295"/>
                </a:solidFill>
                <a:latin typeface="Verdana" panose="020B0604030504040204" pitchFamily="34" charset="0"/>
                <a:ea typeface="Verdana" panose="020B0604030504040204" pitchFamily="34" charset="0"/>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3600" b="0" i="0" u="none" strike="noStrike" kern="1200" cap="none" spc="-150" normalizeH="0" baseline="0" noProof="0" dirty="0" smtClean="0">
                <a:ln>
                  <a:noFill/>
                </a:ln>
                <a:solidFill>
                  <a:prstClr val="white"/>
                </a:solidFill>
                <a:effectLst/>
                <a:uLnTx/>
                <a:uFillTx/>
                <a:latin typeface="Verdana"/>
                <a:ea typeface="Verdana"/>
                <a:cs typeface="+mj-cs"/>
              </a:rPr>
              <a:t>Month 1 </a:t>
            </a:r>
          </a:p>
          <a:p>
            <a:pPr marL="0" marR="0" lvl="0" indent="0" algn="ctr" defTabSz="914400" rtl="0" eaLnBrk="1" fontAlgn="auto" latinLnBrk="0" hangingPunct="1">
              <a:lnSpc>
                <a:spcPct val="100000"/>
              </a:lnSpc>
              <a:spcBef>
                <a:spcPct val="0"/>
              </a:spcBef>
              <a:spcAft>
                <a:spcPts val="0"/>
              </a:spcAft>
              <a:buClrTx/>
              <a:buSzTx/>
              <a:buFontTx/>
              <a:buNone/>
              <a:tabLst/>
              <a:defRPr/>
            </a:pPr>
            <a:r>
              <a:rPr lang="en-GB" dirty="0" smtClean="0">
                <a:solidFill>
                  <a:prstClr val="white"/>
                </a:solidFill>
                <a:latin typeface="Verdana"/>
                <a:ea typeface="Verdana"/>
              </a:rPr>
              <a:t>Savings P</a:t>
            </a:r>
            <a:r>
              <a:rPr kumimoji="0" lang="en-GB" sz="3600" b="0" i="0" u="none" strike="noStrike" kern="1200" cap="none" spc="-150" normalizeH="0" baseline="0" noProof="0" dirty="0" err="1" smtClean="0">
                <a:ln>
                  <a:noFill/>
                </a:ln>
                <a:solidFill>
                  <a:prstClr val="white"/>
                </a:solidFill>
                <a:effectLst/>
                <a:uLnTx/>
                <a:uFillTx/>
                <a:latin typeface="Verdana"/>
                <a:ea typeface="Verdana"/>
                <a:cs typeface="+mj-cs"/>
              </a:rPr>
              <a:t>erformance</a:t>
            </a:r>
            <a:r>
              <a:rPr kumimoji="0" lang="en-GB" sz="3600" b="0" i="0" u="none" strike="noStrike" kern="1200" cap="none" spc="-150" normalizeH="0" baseline="0" noProof="0" dirty="0" smtClean="0">
                <a:ln>
                  <a:noFill/>
                </a:ln>
                <a:solidFill>
                  <a:prstClr val="white"/>
                </a:solidFill>
                <a:effectLst/>
                <a:uLnTx/>
                <a:uFillTx/>
                <a:latin typeface="Verdana"/>
                <a:ea typeface="Verdana"/>
                <a:cs typeface="+mj-cs"/>
              </a:rPr>
              <a:t> </a:t>
            </a:r>
            <a:endParaRPr kumimoji="0" lang="en-GB" sz="3600" b="0" i="0" u="none" strike="noStrike" kern="1200" cap="none" spc="-150" normalizeH="0" baseline="0" noProof="0" dirty="0">
              <a:ln>
                <a:noFill/>
              </a:ln>
              <a:solidFill>
                <a:srgbClr val="E60E65"/>
              </a:solidFill>
              <a:effectLst/>
              <a:uLnTx/>
              <a:uFillTx/>
              <a:latin typeface="Verdana" panose="020B0604030504040204" pitchFamily="34" charset="0"/>
              <a:ea typeface="Verdana" panose="020B0604030504040204" pitchFamily="34" charset="0"/>
              <a:cs typeface="+mj-cs"/>
            </a:endParaRPr>
          </a:p>
        </p:txBody>
      </p:sp>
      <p:sp>
        <p:nvSpPr>
          <p:cNvPr id="10" name="Rectangle 9"/>
          <p:cNvSpPr/>
          <p:nvPr/>
        </p:nvSpPr>
        <p:spPr>
          <a:xfrm>
            <a:off x="11575" y="1250066"/>
            <a:ext cx="12192000" cy="100173"/>
          </a:xfrm>
          <a:prstGeom prst="rect">
            <a:avLst/>
          </a:prstGeom>
          <a:solidFill>
            <a:srgbClr val="E60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grpSp>
        <p:nvGrpSpPr>
          <p:cNvPr id="2" name="Group 1"/>
          <p:cNvGrpSpPr/>
          <p:nvPr/>
        </p:nvGrpSpPr>
        <p:grpSpPr>
          <a:xfrm>
            <a:off x="8942030" y="489821"/>
            <a:ext cx="2626453" cy="660073"/>
            <a:chOff x="7087742" y="1777994"/>
            <a:chExt cx="2626453" cy="660073"/>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3569" y="1780666"/>
              <a:ext cx="655826" cy="655826"/>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87742" y="1777995"/>
              <a:ext cx="655826" cy="655826"/>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58369" y="1777994"/>
              <a:ext cx="655826" cy="655826"/>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99394" y="1779092"/>
              <a:ext cx="658975" cy="658975"/>
            </a:xfrm>
            <a:prstGeom prst="rect">
              <a:avLst/>
            </a:prstGeom>
          </p:spPr>
        </p:pic>
      </p:grpSp>
      <p:sp>
        <p:nvSpPr>
          <p:cNvPr id="3" name="TextBox 2"/>
          <p:cNvSpPr txBox="1"/>
          <p:nvPr/>
        </p:nvSpPr>
        <p:spPr>
          <a:xfrm>
            <a:off x="10912017" y="235140"/>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a:ln>
                  <a:noFill/>
                </a:ln>
                <a:solidFill>
                  <a:prstClr val="white"/>
                </a:solidFill>
                <a:effectLst/>
                <a:uLnTx/>
                <a:uFillTx/>
                <a:latin typeface="Arial" panose="020B0604020202020204"/>
                <a:ea typeface="+mn-ea"/>
                <a:cs typeface="+mn-cs"/>
              </a:rPr>
              <a:t>CREU</a:t>
            </a:r>
            <a:endParaRPr kumimoji="0" lang="en-GB" sz="600" b="1" i="0" u="none" strike="noStrike" kern="1200" cap="none" spc="0" normalizeH="0" baseline="0" noProof="0">
              <a:ln>
                <a:noFill/>
              </a:ln>
              <a:solidFill>
                <a:prstClr val="whit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a:ln>
                  <a:noFill/>
                </a:ln>
                <a:solidFill>
                  <a:prstClr val="white"/>
                </a:solidFill>
                <a:effectLst/>
                <a:uLnTx/>
                <a:uFillTx/>
                <a:latin typeface="Arial" panose="020B0604020202020204"/>
                <a:ea typeface="+mn-ea"/>
                <a:cs typeface="+mn-cs"/>
              </a:rPr>
              <a:t>IECHYD</a:t>
            </a:r>
            <a:endParaRPr kumimoji="0" lang="en-GB" sz="600" b="1"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5" name="TextBox 14"/>
          <p:cNvSpPr txBox="1"/>
          <p:nvPr/>
        </p:nvSpPr>
        <p:spPr>
          <a:xfrm>
            <a:off x="10283436" y="229777"/>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a:ln>
                  <a:noFill/>
                </a:ln>
                <a:solidFill>
                  <a:prstClr val="white"/>
                </a:solidFill>
                <a:effectLst/>
                <a:uLnTx/>
                <a:uFillTx/>
                <a:latin typeface="Arial" panose="020B0604020202020204"/>
                <a:ea typeface="+mn-ea"/>
                <a:cs typeface="+mn-cs"/>
              </a:rPr>
              <a:t>GWELLA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a:ln>
                  <a:noFill/>
                </a:ln>
                <a:solidFill>
                  <a:prstClr val="white"/>
                </a:solidFill>
                <a:effectLst/>
                <a:uLnTx/>
                <a:uFillTx/>
                <a:latin typeface="Arial" panose="020B0604020202020204"/>
                <a:ea typeface="+mn-ea"/>
                <a:cs typeface="+mn-cs"/>
              </a:rPr>
              <a:t>GOFAL</a:t>
            </a:r>
          </a:p>
        </p:txBody>
      </p:sp>
      <p:sp>
        <p:nvSpPr>
          <p:cNvPr id="16" name="TextBox 15"/>
          <p:cNvSpPr txBox="1"/>
          <p:nvPr/>
        </p:nvSpPr>
        <p:spPr>
          <a:xfrm>
            <a:off x="9592149" y="224414"/>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a:ln>
                  <a:noFill/>
                </a:ln>
                <a:solidFill>
                  <a:prstClr val="white"/>
                </a:solidFill>
                <a:effectLst/>
                <a:uLnTx/>
                <a:uFillTx/>
                <a:latin typeface="Arial" panose="020B0604020202020204"/>
                <a:ea typeface="+mn-ea"/>
                <a:cs typeface="+mn-cs"/>
              </a:rPr>
              <a:t>YSBRYDOLI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a:ln>
                  <a:noFill/>
                </a:ln>
                <a:solidFill>
                  <a:prstClr val="white"/>
                </a:solidFill>
                <a:effectLst/>
                <a:uLnTx/>
                <a:uFillTx/>
                <a:latin typeface="Arial" panose="020B0604020202020204"/>
                <a:ea typeface="+mn-ea"/>
                <a:cs typeface="+mn-cs"/>
              </a:rPr>
              <a:t>POBL</a:t>
            </a:r>
          </a:p>
        </p:txBody>
      </p:sp>
      <p:sp>
        <p:nvSpPr>
          <p:cNvPr id="17" name="TextBox 16"/>
          <p:cNvSpPr txBox="1"/>
          <p:nvPr/>
        </p:nvSpPr>
        <p:spPr>
          <a:xfrm>
            <a:off x="8942030" y="178247"/>
            <a:ext cx="62858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a:ln>
                  <a:noFill/>
                </a:ln>
                <a:solidFill>
                  <a:prstClr val="white"/>
                </a:solidFill>
                <a:effectLst/>
                <a:uLnTx/>
                <a:uFillTx/>
                <a:latin typeface="Arial" panose="020B0604020202020204"/>
                <a:ea typeface="+mn-ea"/>
                <a:cs typeface="+mn-cs"/>
              </a:rPr>
              <a:t>CYNNAL EIN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a:ln>
                  <a:noFill/>
                </a:ln>
                <a:solidFill>
                  <a:prstClr val="white"/>
                </a:solidFill>
                <a:effectLst/>
                <a:uLnTx/>
                <a:uFillTx/>
                <a:latin typeface="Arial" panose="020B0604020202020204"/>
                <a:ea typeface="+mn-ea"/>
                <a:cs typeface="+mn-cs"/>
              </a:rPr>
              <a:t>DYFODOL</a:t>
            </a:r>
          </a:p>
        </p:txBody>
      </p:sp>
      <p:pic>
        <p:nvPicPr>
          <p:cNvPr id="1026" name="Picture 2" descr="11446454_CTM_ValuesAndBehaviours_Launch_EmailHeader_biling_600x150_REPRO_v01_ME-022 (00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761471" y="6329871"/>
            <a:ext cx="2101292" cy="528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Footer Placeholder 5"/>
          <p:cNvSpPr txBox="1">
            <a:spLocks/>
          </p:cNvSpPr>
          <p:nvPr/>
        </p:nvSpPr>
        <p:spPr>
          <a:xfrm>
            <a:off x="836598" y="6309320"/>
            <a:ext cx="3924873"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2023-24 </a:t>
            </a:r>
            <a:r>
              <a:rPr kumimoji="0" lang="en-US" sz="1200" b="0" i="0" u="none" strike="noStrike" kern="1200" cap="none" spc="0" normalizeH="0" baseline="0" noProof="0" dirty="0" smtClean="0">
                <a:ln>
                  <a:noFill/>
                </a:ln>
                <a:solidFill>
                  <a:prstClr val="white"/>
                </a:solidFill>
                <a:effectLst/>
                <a:uLnTx/>
                <a:uFillTx/>
                <a:latin typeface="Verdana" panose="020B0604030504040204" pitchFamily="34" charset="0"/>
                <a:ea typeface="Verdana" panose="020B0604030504040204" pitchFamily="34" charset="0"/>
                <a:cs typeface="+mn-cs"/>
              </a:rPr>
              <a:t>Savings </a:t>
            </a:r>
            <a:r>
              <a:rPr kumimoji="0" lang="en-US" sz="1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Report – Month 1</a:t>
            </a:r>
          </a:p>
        </p:txBody>
      </p:sp>
      <p:grpSp>
        <p:nvGrpSpPr>
          <p:cNvPr id="18" name="Group 17"/>
          <p:cNvGrpSpPr/>
          <p:nvPr/>
        </p:nvGrpSpPr>
        <p:grpSpPr>
          <a:xfrm>
            <a:off x="-2516051" y="80396"/>
            <a:ext cx="6481726" cy="1169671"/>
            <a:chOff x="-2229950" y="437388"/>
            <a:chExt cx="6481726" cy="1169671"/>
          </a:xfrm>
        </p:grpSpPr>
        <p:pic>
          <p:nvPicPr>
            <p:cNvPr id="20" name="Content Placeholder 5"/>
            <p:cNvPicPr>
              <a:picLocks noChangeAspect="1"/>
            </p:cNvPicPr>
            <p:nvPr/>
          </p:nvPicPr>
          <p:blipFill rotWithShape="1">
            <a:blip r:embed="rId8" cstate="print">
              <a:extLst>
                <a:ext uri="{28A0092B-C50C-407E-A947-70E740481C1C}">
                  <a14:useLocalDpi xmlns:a14="http://schemas.microsoft.com/office/drawing/2010/main" val="0"/>
                </a:ext>
              </a:extLst>
            </a:blip>
            <a:srcRect l="3116" t="5136" r="2764" b="3318"/>
            <a:stretch/>
          </p:blipFill>
          <p:spPr>
            <a:xfrm>
              <a:off x="1846648" y="437388"/>
              <a:ext cx="2405128" cy="1169671"/>
            </a:xfrm>
            <a:prstGeom prst="rect">
              <a:avLst/>
            </a:prstGeom>
          </p:spPr>
        </p:pic>
        <p:sp>
          <p:nvSpPr>
            <p:cNvPr id="21" name="Title 1"/>
            <p:cNvSpPr txBox="1">
              <a:spLocks/>
            </p:cNvSpPr>
            <p:nvPr/>
          </p:nvSpPr>
          <p:spPr>
            <a:xfrm>
              <a:off x="-2229950" y="698187"/>
              <a:ext cx="4024769" cy="648072"/>
            </a:xfrm>
            <a:prstGeom prst="rect">
              <a:avLst/>
            </a:prstGeom>
            <a:ln>
              <a:noFill/>
            </a:ln>
          </p:spPr>
          <p:txBody>
            <a:bodyPr vert="horz" lIns="0" tIns="0" rIns="0" bIns="0" rtlCol="0" anchor="t">
              <a:noAutofit/>
            </a:bodyPr>
            <a:lstStyle>
              <a:lvl1pPr algn="l" defTabSz="914400" rtl="0" eaLnBrk="1" latinLnBrk="0" hangingPunct="1">
                <a:spcBef>
                  <a:spcPct val="0"/>
                </a:spcBef>
                <a:buNone/>
                <a:defRPr sz="4500" kern="1200" spc="-150" baseline="0">
                  <a:solidFill>
                    <a:schemeClr val="bg1"/>
                  </a:solidFill>
                  <a:latin typeface="Verdana" panose="020B0604030504040204" pitchFamily="34" charset="0"/>
                  <a:ea typeface="Verdana" panose="020B0604030504040204" pitchFamily="34" charset="0"/>
                  <a:cs typeface="+mj-cs"/>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a:ln>
                    <a:noFill/>
                  </a:ln>
                  <a:solidFill>
                    <a:prstClr val="white"/>
                  </a:solidFill>
                  <a:effectLst/>
                  <a:uLnTx/>
                  <a:uFillTx/>
                  <a:latin typeface="Arial" panose="020B0604020202020204"/>
                  <a:ea typeface="Verdana" panose="020B0604030504040204" pitchFamily="34" charset="0"/>
                  <a:cs typeface="+mj-cs"/>
                </a:rPr>
                <a:t>Ein Hiechyd</a:t>
              </a:r>
              <a:endParaRPr kumimoji="0" lang="en-GB" sz="1600" b="1" i="0" u="none" strike="noStrike" kern="1200" cap="none" spc="0" normalizeH="0" baseline="0" noProof="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a:ln>
                    <a:noFill/>
                  </a:ln>
                  <a:solidFill>
                    <a:prstClr val="white"/>
                  </a:solidFill>
                  <a:effectLst/>
                  <a:uLnTx/>
                  <a:uFillTx/>
                  <a:latin typeface="Arial" panose="020B0604020202020204"/>
                  <a:ea typeface="Verdana" panose="020B0604030504040204" pitchFamily="34" charset="0"/>
                  <a:cs typeface="+mj-cs"/>
                </a:rPr>
                <a:t>Ein Dyfodol</a:t>
              </a:r>
              <a:endParaRPr kumimoji="0" lang="en-GB" sz="1600" b="1" i="0" u="none" strike="noStrike" kern="1200" cap="none" spc="0" normalizeH="0" baseline="0" noProof="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a:ln>
                    <a:noFill/>
                  </a:ln>
                  <a:solidFill>
                    <a:srgbClr val="DD931E"/>
                  </a:solidFill>
                  <a:effectLst/>
                  <a:uLnTx/>
                  <a:uFillTx/>
                  <a:latin typeface="Arial" panose="020B0604020202020204"/>
                  <a:ea typeface="Verdana" panose="020B0604030504040204" pitchFamily="34" charset="0"/>
                  <a:cs typeface="+mj-cs"/>
                </a:rPr>
                <a:t>DATBLYGU CYMUNEDAU</a:t>
              </a:r>
              <a:endParaRPr kumimoji="0" lang="en-GB" sz="800" b="1" i="0" u="none" strike="noStrike" kern="1200" cap="none" spc="0" normalizeH="0" baseline="0" noProof="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a:ln>
                    <a:noFill/>
                  </a:ln>
                  <a:solidFill>
                    <a:srgbClr val="DD931E"/>
                  </a:solidFill>
                  <a:effectLst/>
                  <a:uLnTx/>
                  <a:uFillTx/>
                  <a:latin typeface="Arial" panose="020B0604020202020204"/>
                  <a:ea typeface="Verdana" panose="020B0604030504040204" pitchFamily="34" charset="0"/>
                  <a:cs typeface="+mj-cs"/>
                </a:rPr>
                <a:t>IACHACH GYDA’N GILYDD</a:t>
              </a:r>
              <a:endParaRPr kumimoji="0" lang="en-GB" sz="800" b="1" i="0" u="none" strike="noStrike" kern="1200" cap="none" spc="0" normalizeH="0" baseline="0" noProof="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endParaRPr kumimoji="0" lang="en-GB" sz="800" b="1" i="0" u="none" strike="noStrike" kern="1200" cap="none" spc="0" normalizeH="0" baseline="0" noProof="0">
                <a:ln>
                  <a:noFill/>
                </a:ln>
                <a:solidFill>
                  <a:prstClr val="white"/>
                </a:solidFill>
                <a:effectLst/>
                <a:uLnTx/>
                <a:uFillTx/>
                <a:latin typeface="Arial" panose="020B0604020202020204"/>
                <a:ea typeface="Verdana" panose="020B0604030504040204" pitchFamily="34" charset="0"/>
                <a:cs typeface="+mj-cs"/>
              </a:endParaRPr>
            </a:p>
          </p:txBody>
        </p:sp>
        <p:pic>
          <p:nvPicPr>
            <p:cNvPr id="22" name="Content Placeholder 5"/>
            <p:cNvPicPr>
              <a:picLocks noChangeAspect="1"/>
            </p:cNvPicPr>
            <p:nvPr/>
          </p:nvPicPr>
          <p:blipFill rotWithShape="1">
            <a:blip r:embed="rId9" cstate="print">
              <a:extLst>
                <a:ext uri="{28A0092B-C50C-407E-A947-70E740481C1C}">
                  <a14:useLocalDpi xmlns:a14="http://schemas.microsoft.com/office/drawing/2010/main" val="0"/>
                </a:ext>
              </a:extLst>
            </a:blip>
            <a:srcRect l="33167" t="11551" r="43447" b="76615"/>
            <a:stretch/>
          </p:blipFill>
          <p:spPr>
            <a:xfrm>
              <a:off x="1247770" y="525387"/>
              <a:ext cx="597601" cy="151201"/>
            </a:xfrm>
            <a:prstGeom prst="rect">
              <a:avLst/>
            </a:prstGeom>
          </p:spPr>
        </p:pic>
      </p:grpSp>
      <p:sp>
        <p:nvSpPr>
          <p:cNvPr id="28" name="TextBox 27"/>
          <p:cNvSpPr txBox="1"/>
          <p:nvPr/>
        </p:nvSpPr>
        <p:spPr>
          <a:xfrm>
            <a:off x="7134305" y="1587856"/>
            <a:ext cx="4872612" cy="2954655"/>
          </a:xfrm>
          <a:prstGeom prst="rect">
            <a:avLst/>
          </a:prstGeom>
          <a:noFill/>
          <a:ln>
            <a:solidFill>
              <a:schemeClr val="tx2"/>
            </a:solidFill>
          </a:ln>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200" b="1" i="0" u="none" strike="noStrike" kern="1200" cap="none" spc="0" normalizeH="0" baseline="0" noProof="0" dirty="0">
                <a:ln>
                  <a:noFill/>
                </a:ln>
                <a:solidFill>
                  <a:srgbClr val="005EB8"/>
                </a:solidFill>
                <a:effectLst/>
                <a:uLnTx/>
                <a:uFillTx/>
                <a:latin typeface="Arial" panose="020B0604020202020204"/>
                <a:ea typeface="+mn-ea"/>
                <a:cs typeface="+mn-cs"/>
              </a:rPr>
              <a:t>Key Points :</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200" b="0" i="0" u="none" strike="noStrike" kern="1200" cap="none" spc="0" normalizeH="0" baseline="0" noProof="0" dirty="0" smtClean="0">
                <a:ln>
                  <a:noFill/>
                </a:ln>
                <a:solidFill>
                  <a:srgbClr val="005EB8"/>
                </a:solidFill>
                <a:effectLst/>
                <a:uLnTx/>
                <a:uFillTx/>
                <a:latin typeface="Arial" panose="020B0604020202020204"/>
                <a:ea typeface="+mn-ea"/>
                <a:cs typeface="+mn-cs"/>
              </a:rPr>
              <a:t>The M1 YTD position is reporting an adverse variance against the Delegated Control Total of £56k. This is offset by a £75k favourable variance for Non Delegated budgets to give a total M1  favourable variance of £19k. </a:t>
            </a:r>
            <a:endParaRPr kumimoji="0" lang="en-GB" sz="1200" b="0" i="0" u="none" strike="noStrike" kern="1200" cap="none" spc="0" normalizeH="0" baseline="0" noProof="0" dirty="0">
              <a:ln>
                <a:noFill/>
              </a:ln>
              <a:solidFill>
                <a:srgbClr val="005EB8"/>
              </a:solidFill>
              <a:effectLst/>
              <a:uLnTx/>
              <a:uFillTx/>
              <a:latin typeface="Arial" panose="020B0604020202020204"/>
              <a:ea typeface="+mn-ea"/>
              <a:cs typeface="+mn-cs"/>
            </a:endParaRP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005EB8"/>
                </a:solidFill>
                <a:effectLst/>
                <a:uLnTx/>
                <a:uFillTx/>
                <a:latin typeface="Arial" panose="020B0604020202020204"/>
                <a:ea typeface="+mn-ea"/>
                <a:cs typeface="+mn-cs"/>
              </a:rPr>
              <a:t>T</a:t>
            </a:r>
            <a:r>
              <a:rPr kumimoji="0" lang="en-GB" sz="1200" b="0" i="0" u="none" strike="noStrike" kern="1200" cap="none" spc="0" normalizeH="0" baseline="0" noProof="0" dirty="0" smtClean="0">
                <a:ln>
                  <a:noFill/>
                </a:ln>
                <a:solidFill>
                  <a:srgbClr val="005EB8"/>
                </a:solidFill>
                <a:effectLst/>
                <a:uLnTx/>
                <a:uFillTx/>
                <a:latin typeface="Arial" panose="020B0604020202020204"/>
                <a:ea typeface="+mn-ea"/>
                <a:cs typeface="+mn-cs"/>
              </a:rPr>
              <a:t>he M1 Delegated overspend of £56k includes:</a:t>
            </a:r>
          </a:p>
          <a:p>
            <a:pPr marL="742950" marR="0" lvl="1"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200" b="0" i="0" u="none" strike="noStrike" kern="1200" cap="none" spc="0" normalizeH="0" baseline="0" noProof="0" dirty="0" smtClean="0">
                <a:ln>
                  <a:noFill/>
                </a:ln>
                <a:solidFill>
                  <a:srgbClr val="005EB8"/>
                </a:solidFill>
                <a:effectLst/>
                <a:uLnTx/>
                <a:uFillTx/>
                <a:latin typeface="Arial" panose="020B0604020202020204"/>
                <a:ea typeface="+mn-ea"/>
                <a:cs typeface="+mn-cs"/>
              </a:rPr>
              <a:t>A shortfall against the M1 YTD Delegated 23/24 savings target of £2.1m. </a:t>
            </a:r>
            <a:endParaRPr kumimoji="0" lang="en-GB" sz="1200" b="0" i="0" u="none" strike="noStrike" kern="1200" cap="none" spc="0" normalizeH="0" baseline="0" noProof="0" dirty="0">
              <a:ln>
                <a:noFill/>
              </a:ln>
              <a:solidFill>
                <a:srgbClr val="005EB8"/>
              </a:solidFill>
              <a:effectLst/>
              <a:uLnTx/>
              <a:uFillTx/>
              <a:latin typeface="Arial" panose="020B0604020202020204"/>
              <a:ea typeface="+mn-ea"/>
              <a:cs typeface="+mn-cs"/>
            </a:endParaRPr>
          </a:p>
          <a:p>
            <a:pPr marL="742950" marR="0" lvl="1"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200" b="0" i="0" u="none" strike="noStrike" kern="1200" cap="none" spc="0" normalizeH="0" baseline="0" noProof="0" dirty="0" smtClean="0">
                <a:ln>
                  <a:noFill/>
                </a:ln>
                <a:solidFill>
                  <a:srgbClr val="005EB8"/>
                </a:solidFill>
                <a:effectLst/>
                <a:uLnTx/>
                <a:uFillTx/>
                <a:latin typeface="Arial" panose="020B0604020202020204"/>
                <a:ea typeface="+mn-ea"/>
                <a:cs typeface="+mn-cs"/>
              </a:rPr>
              <a:t>A shortfall against the M1 YTD </a:t>
            </a:r>
            <a:r>
              <a:rPr kumimoji="0" lang="en-GB" sz="1200" b="0" i="0" u="none" strike="noStrike" kern="1200" cap="none" spc="0" normalizeH="0" baseline="0" noProof="0" dirty="0">
                <a:ln>
                  <a:noFill/>
                </a:ln>
                <a:solidFill>
                  <a:srgbClr val="005EB8"/>
                </a:solidFill>
                <a:effectLst/>
                <a:uLnTx/>
                <a:uFillTx/>
                <a:latin typeface="Arial" panose="020B0604020202020204"/>
                <a:ea typeface="+mn-ea"/>
                <a:cs typeface="+mn-cs"/>
              </a:rPr>
              <a:t>Delegated </a:t>
            </a:r>
            <a:r>
              <a:rPr kumimoji="0" lang="en-GB" sz="1200" b="0" i="0" u="none" strike="noStrike" kern="1200" cap="none" spc="0" normalizeH="0" baseline="0" noProof="0" dirty="0" smtClean="0">
                <a:ln>
                  <a:noFill/>
                </a:ln>
                <a:solidFill>
                  <a:srgbClr val="005EB8"/>
                </a:solidFill>
                <a:effectLst/>
                <a:uLnTx/>
                <a:uFillTx/>
                <a:latin typeface="Arial" panose="020B0604020202020204"/>
                <a:ea typeface="+mn-ea"/>
                <a:cs typeface="+mn-cs"/>
              </a:rPr>
              <a:t>B/</a:t>
            </a:r>
            <a:r>
              <a:rPr kumimoji="0" lang="en-GB" sz="1200" b="0" i="0" u="none" strike="noStrike" kern="1200" cap="none" spc="0" normalizeH="0" baseline="0" noProof="0" dirty="0" err="1" smtClean="0">
                <a:ln>
                  <a:noFill/>
                </a:ln>
                <a:solidFill>
                  <a:srgbClr val="005EB8"/>
                </a:solidFill>
                <a:effectLst/>
                <a:uLnTx/>
                <a:uFillTx/>
                <a:latin typeface="Arial" panose="020B0604020202020204"/>
                <a:ea typeface="+mn-ea"/>
                <a:cs typeface="+mn-cs"/>
              </a:rPr>
              <a:t>Fwd</a:t>
            </a:r>
            <a:r>
              <a:rPr kumimoji="0" lang="en-GB" sz="1200" b="0" i="0" u="none" strike="noStrike" kern="1200" cap="none" spc="0" normalizeH="0" baseline="0" noProof="0" dirty="0" smtClean="0">
                <a:ln>
                  <a:noFill/>
                </a:ln>
                <a:solidFill>
                  <a:srgbClr val="005EB8"/>
                </a:solidFill>
                <a:effectLst/>
                <a:uLnTx/>
                <a:uFillTx/>
                <a:latin typeface="Arial" panose="020B0604020202020204"/>
                <a:ea typeface="+mn-ea"/>
                <a:cs typeface="+mn-cs"/>
              </a:rPr>
              <a:t> </a:t>
            </a:r>
            <a:r>
              <a:rPr kumimoji="0" lang="en-GB" sz="1200" b="0" i="0" u="none" strike="noStrike" kern="1200" cap="none" spc="0" normalizeH="0" baseline="0" noProof="0" dirty="0">
                <a:ln>
                  <a:noFill/>
                </a:ln>
                <a:solidFill>
                  <a:srgbClr val="005EB8"/>
                </a:solidFill>
                <a:effectLst/>
                <a:uLnTx/>
                <a:uFillTx/>
                <a:latin typeface="Arial" panose="020B0604020202020204"/>
                <a:ea typeface="+mn-ea"/>
                <a:cs typeface="+mn-cs"/>
              </a:rPr>
              <a:t>savings </a:t>
            </a:r>
            <a:r>
              <a:rPr kumimoji="0" lang="en-GB" sz="1200" b="0" i="0" u="none" strike="noStrike" kern="1200" cap="none" spc="0" normalizeH="0" baseline="0" noProof="0" dirty="0" smtClean="0">
                <a:ln>
                  <a:noFill/>
                </a:ln>
                <a:solidFill>
                  <a:srgbClr val="005EB8"/>
                </a:solidFill>
                <a:effectLst/>
                <a:uLnTx/>
                <a:uFillTx/>
                <a:latin typeface="Arial" panose="020B0604020202020204"/>
                <a:ea typeface="+mn-ea"/>
                <a:cs typeface="+mn-cs"/>
              </a:rPr>
              <a:t>target of £0.5m. </a:t>
            </a:r>
            <a:endParaRPr kumimoji="0" lang="en-GB" sz="1200" b="0" i="0" u="none" strike="noStrike" kern="1200" cap="none" spc="0" normalizeH="0" baseline="0" noProof="0" dirty="0">
              <a:ln>
                <a:noFill/>
              </a:ln>
              <a:solidFill>
                <a:srgbClr val="005EB8"/>
              </a:solidFill>
              <a:effectLst/>
              <a:uLnTx/>
              <a:uFillTx/>
              <a:latin typeface="Arial" panose="020B0604020202020204"/>
              <a:ea typeface="+mn-ea"/>
              <a:cs typeface="+mn-cs"/>
            </a:endParaRPr>
          </a:p>
          <a:p>
            <a:pPr marL="742950" marR="0" lvl="1"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200" b="0" i="0" u="none" strike="noStrike" kern="1200" cap="none" spc="0" normalizeH="0" baseline="0" noProof="0" dirty="0" smtClean="0">
                <a:ln>
                  <a:noFill/>
                </a:ln>
                <a:solidFill>
                  <a:srgbClr val="005EB8"/>
                </a:solidFill>
                <a:effectLst/>
                <a:uLnTx/>
                <a:uFillTx/>
                <a:latin typeface="Arial" panose="020B0604020202020204"/>
                <a:ea typeface="+mn-ea"/>
                <a:cs typeface="+mn-cs"/>
              </a:rPr>
              <a:t>Other favourable Operating Variances of £2.6m which have not yet been recognised as savings.</a:t>
            </a:r>
            <a:endParaRPr kumimoji="0" lang="en-GB" sz="1200" b="0" i="0" u="none" strike="noStrike" kern="1200" cap="none" spc="0" normalizeH="0" baseline="0" noProof="0" dirty="0">
              <a:ln>
                <a:noFill/>
              </a:ln>
              <a:solidFill>
                <a:srgbClr val="005EB8"/>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GB" sz="1200" b="0" i="0" u="none" strike="noStrike" kern="1200" cap="none" spc="0" normalizeH="0" baseline="0" noProof="0" dirty="0">
              <a:ln>
                <a:noFill/>
              </a:ln>
              <a:solidFill>
                <a:srgbClr val="005EB8"/>
              </a:solidFill>
              <a:effectLst/>
              <a:uLnTx/>
              <a:uFillTx/>
              <a:latin typeface="Arial" panose="020B0604020202020204"/>
              <a:ea typeface="+mn-ea"/>
              <a:cs typeface="+mn-cs"/>
            </a:endParaRPr>
          </a:p>
        </p:txBody>
      </p:sp>
      <p:graphicFrame>
        <p:nvGraphicFramePr>
          <p:cNvPr id="7" name="Table 6"/>
          <p:cNvGraphicFramePr>
            <a:graphicFrameLocks noGrp="1"/>
          </p:cNvGraphicFramePr>
          <p:nvPr>
            <p:extLst/>
          </p:nvPr>
        </p:nvGraphicFramePr>
        <p:xfrm>
          <a:off x="322263" y="1590995"/>
          <a:ext cx="6540500" cy="4000500"/>
        </p:xfrm>
        <a:graphic>
          <a:graphicData uri="http://schemas.openxmlformats.org/drawingml/2006/table">
            <a:tbl>
              <a:tblPr/>
              <a:tblGrid>
                <a:gridCol w="3136900">
                  <a:extLst>
                    <a:ext uri="{9D8B030D-6E8A-4147-A177-3AD203B41FA5}">
                      <a16:colId xmlns:a16="http://schemas.microsoft.com/office/drawing/2014/main" val="2320232174"/>
                    </a:ext>
                  </a:extLst>
                </a:gridCol>
                <a:gridCol w="850900">
                  <a:extLst>
                    <a:ext uri="{9D8B030D-6E8A-4147-A177-3AD203B41FA5}">
                      <a16:colId xmlns:a16="http://schemas.microsoft.com/office/drawing/2014/main" val="1896968777"/>
                    </a:ext>
                  </a:extLst>
                </a:gridCol>
                <a:gridCol w="850900">
                  <a:extLst>
                    <a:ext uri="{9D8B030D-6E8A-4147-A177-3AD203B41FA5}">
                      <a16:colId xmlns:a16="http://schemas.microsoft.com/office/drawing/2014/main" val="2274006813"/>
                    </a:ext>
                  </a:extLst>
                </a:gridCol>
                <a:gridCol w="850900">
                  <a:extLst>
                    <a:ext uri="{9D8B030D-6E8A-4147-A177-3AD203B41FA5}">
                      <a16:colId xmlns:a16="http://schemas.microsoft.com/office/drawing/2014/main" val="1860097573"/>
                    </a:ext>
                  </a:extLst>
                </a:gridCol>
                <a:gridCol w="850900">
                  <a:extLst>
                    <a:ext uri="{9D8B030D-6E8A-4147-A177-3AD203B41FA5}">
                      <a16:colId xmlns:a16="http://schemas.microsoft.com/office/drawing/2014/main" val="3579245483"/>
                    </a:ext>
                  </a:extLst>
                </a:gridCol>
              </a:tblGrid>
              <a:tr h="190500">
                <a:tc>
                  <a:txBody>
                    <a:bodyPr/>
                    <a:lstStyle/>
                    <a:p>
                      <a:pPr algn="l" fontAlgn="b"/>
                      <a:endParaRPr lang="en-GB" sz="1100" b="0" i="0" u="none" strike="noStrike">
                        <a:solidFill>
                          <a:srgbClr val="000000"/>
                        </a:solidFill>
                        <a:effectLst/>
                        <a:latin typeface="Calibri" panose="020F0502020204030204" pitchFamily="34" charset="0"/>
                      </a:endParaRPr>
                    </a:p>
                  </a:txBody>
                  <a:tcPr marL="9525" marR="9525" marT="952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gridSpan="4">
                  <a:txBody>
                    <a:bodyPr/>
                    <a:lstStyle/>
                    <a:p>
                      <a:pPr algn="ctr" fontAlgn="b"/>
                      <a:r>
                        <a:rPr lang="en-GB" sz="1100" b="1" i="0" u="none" strike="noStrike" dirty="0">
                          <a:solidFill>
                            <a:srgbClr val="FFFFFF"/>
                          </a:solidFill>
                          <a:effectLst/>
                          <a:latin typeface="Calibri" panose="020F0502020204030204" pitchFamily="34" charset="0"/>
                        </a:rPr>
                        <a:t>Year to Date Variance </a:t>
                      </a:r>
                      <a:r>
                        <a:rPr lang="en-GB" sz="1100" b="1" i="0" u="none" strike="noStrike" dirty="0" smtClean="0">
                          <a:solidFill>
                            <a:srgbClr val="FFFFFF"/>
                          </a:solidFill>
                          <a:effectLst/>
                          <a:latin typeface="Calibri" panose="020F0502020204030204" pitchFamily="34" charset="0"/>
                        </a:rPr>
                        <a:t>– Month</a:t>
                      </a:r>
                      <a:r>
                        <a:rPr lang="en-GB" sz="1100" b="1" i="0" u="none" strike="noStrike" baseline="0" dirty="0" smtClean="0">
                          <a:solidFill>
                            <a:srgbClr val="FFFFFF"/>
                          </a:solidFill>
                          <a:effectLst/>
                          <a:latin typeface="Calibri" panose="020F0502020204030204" pitchFamily="34" charset="0"/>
                        </a:rPr>
                        <a:t> 1</a:t>
                      </a:r>
                      <a:endParaRPr lang="en-GB" sz="1100" b="1" i="0" u="none" strike="noStrike" dirty="0">
                        <a:solidFill>
                          <a:srgbClr val="FFFFFF"/>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09351963"/>
                  </a:ext>
                </a:extLst>
              </a:tr>
              <a:tr h="571500">
                <a:tc>
                  <a:txBody>
                    <a:bodyPr/>
                    <a:lstStyle/>
                    <a:p>
                      <a:pPr algn="l" fontAlgn="b"/>
                      <a:r>
                        <a:rPr lang="en-GB" sz="1100" b="1" i="0" u="none" strike="noStrike">
                          <a:solidFill>
                            <a:srgbClr val="FFFFFF"/>
                          </a:solidFill>
                          <a:effectLst/>
                          <a:latin typeface="Calibri" panose="020F0502020204030204" pitchFamily="34" charset="0"/>
                        </a:rPr>
                        <a:t>DELEGATED BUDGETS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305496"/>
                    </a:solidFill>
                  </a:tcPr>
                </a:tc>
                <a:tc>
                  <a:txBody>
                    <a:bodyPr/>
                    <a:lstStyle/>
                    <a:p>
                      <a:pPr algn="ctr" fontAlgn="b"/>
                      <a:r>
                        <a:rPr lang="en-GB" sz="1100" b="1" i="0" u="none" strike="noStrike" dirty="0">
                          <a:solidFill>
                            <a:srgbClr val="FFFFFF"/>
                          </a:solidFill>
                          <a:effectLst/>
                          <a:latin typeface="Calibri" panose="020F0502020204030204" pitchFamily="34" charset="0"/>
                        </a:rPr>
                        <a:t>23/24 Savings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305496"/>
                    </a:solidFill>
                  </a:tcPr>
                </a:tc>
                <a:tc>
                  <a:txBody>
                    <a:bodyPr/>
                    <a:lstStyle/>
                    <a:p>
                      <a:pPr algn="ctr" fontAlgn="b"/>
                      <a:r>
                        <a:rPr lang="en-GB" sz="1100" b="1" i="0" u="none" strike="noStrike">
                          <a:solidFill>
                            <a:srgbClr val="FFFFFF"/>
                          </a:solidFill>
                          <a:effectLst/>
                          <a:latin typeface="Calibri" panose="020F0502020204030204" pitchFamily="34" charset="0"/>
                        </a:rPr>
                        <a:t>B/Fwd Savings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305496"/>
                    </a:solidFill>
                  </a:tcPr>
                </a:tc>
                <a:tc>
                  <a:txBody>
                    <a:bodyPr/>
                    <a:lstStyle/>
                    <a:p>
                      <a:pPr algn="ctr" fontAlgn="b"/>
                      <a:r>
                        <a:rPr lang="en-GB" sz="1100" b="1" i="0" u="none" strike="noStrike">
                          <a:solidFill>
                            <a:srgbClr val="FFFFFF"/>
                          </a:solidFill>
                          <a:effectLst/>
                          <a:latin typeface="Calibri" panose="020F0502020204030204" pitchFamily="34" charset="0"/>
                        </a:rPr>
                        <a:t>Other Operating Variances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305496"/>
                    </a:solidFill>
                  </a:tcPr>
                </a:tc>
                <a:tc>
                  <a:txBody>
                    <a:bodyPr/>
                    <a:lstStyle/>
                    <a:p>
                      <a:pPr algn="ctr" fontAlgn="b"/>
                      <a:r>
                        <a:rPr lang="en-GB" sz="1100" b="1" i="0" u="none" strike="noStrike">
                          <a:solidFill>
                            <a:srgbClr val="FFFFFF"/>
                          </a:solidFill>
                          <a:effectLst/>
                          <a:latin typeface="Calibri" panose="020F0502020204030204" pitchFamily="34" charset="0"/>
                        </a:rPr>
                        <a:t>Variance from Control Total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305496"/>
                    </a:solidFill>
                  </a:tcPr>
                </a:tc>
                <a:extLst>
                  <a:ext uri="{0D108BD9-81ED-4DB2-BD59-A6C34878D82A}">
                    <a16:rowId xmlns:a16="http://schemas.microsoft.com/office/drawing/2014/main" val="2330289530"/>
                  </a:ext>
                </a:extLst>
              </a:tr>
              <a:tr h="190500">
                <a:tc>
                  <a:txBody>
                    <a:bodyPr/>
                    <a:lstStyle/>
                    <a:p>
                      <a:pPr algn="l" fontAlgn="b"/>
                      <a:r>
                        <a:rPr lang="en-GB" sz="1100" b="0" i="0" u="none" strike="noStrike">
                          <a:solidFill>
                            <a:srgbClr val="FFFFFF"/>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305496"/>
                    </a:solidFill>
                  </a:tcPr>
                </a:tc>
                <a:tc>
                  <a:txBody>
                    <a:bodyPr/>
                    <a:lstStyle/>
                    <a:p>
                      <a:pPr algn="ctr" fontAlgn="b"/>
                      <a:r>
                        <a:rPr lang="en-GB" sz="1100" b="1" i="0" u="none" strike="noStrike">
                          <a:solidFill>
                            <a:srgbClr val="FFFFFF"/>
                          </a:solidFill>
                          <a:effectLst/>
                          <a:latin typeface="Calibri" panose="020F0502020204030204" pitchFamily="34" charset="0"/>
                        </a:rPr>
                        <a:t>£'000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305496"/>
                    </a:solidFill>
                  </a:tcPr>
                </a:tc>
                <a:tc>
                  <a:txBody>
                    <a:bodyPr/>
                    <a:lstStyle/>
                    <a:p>
                      <a:pPr algn="ctr" fontAlgn="b"/>
                      <a:r>
                        <a:rPr lang="en-GB" sz="1100" b="1" i="0" u="none" strike="noStrike">
                          <a:solidFill>
                            <a:srgbClr val="FFFFFF"/>
                          </a:solidFill>
                          <a:effectLst/>
                          <a:latin typeface="Calibri" panose="020F0502020204030204" pitchFamily="34" charset="0"/>
                        </a:rPr>
                        <a:t>£'000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305496"/>
                    </a:solidFill>
                  </a:tcPr>
                </a:tc>
                <a:tc>
                  <a:txBody>
                    <a:bodyPr/>
                    <a:lstStyle/>
                    <a:p>
                      <a:pPr algn="ctr" fontAlgn="b"/>
                      <a:r>
                        <a:rPr lang="en-GB" sz="1100" b="1" i="0" u="none" strike="noStrike">
                          <a:solidFill>
                            <a:srgbClr val="FFFFFF"/>
                          </a:solidFill>
                          <a:effectLst/>
                          <a:latin typeface="Calibri" panose="020F0502020204030204" pitchFamily="34" charset="0"/>
                        </a:rPr>
                        <a:t>£'000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305496"/>
                    </a:solidFill>
                  </a:tcPr>
                </a:tc>
                <a:tc>
                  <a:txBody>
                    <a:bodyPr/>
                    <a:lstStyle/>
                    <a:p>
                      <a:pPr algn="ctr" fontAlgn="b"/>
                      <a:r>
                        <a:rPr lang="en-GB" sz="1100" b="1" i="0" u="none" strike="noStrike">
                          <a:solidFill>
                            <a:srgbClr val="FFFFFF"/>
                          </a:solidFill>
                          <a:effectLst/>
                          <a:latin typeface="Calibri" panose="020F0502020204030204" pitchFamily="34" charset="0"/>
                        </a:rPr>
                        <a:t>£'000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305496"/>
                    </a:solidFill>
                  </a:tcPr>
                </a:tc>
                <a:extLst>
                  <a:ext uri="{0D108BD9-81ED-4DB2-BD59-A6C34878D82A}">
                    <a16:rowId xmlns:a16="http://schemas.microsoft.com/office/drawing/2014/main" val="2157523151"/>
                  </a:ext>
                </a:extLst>
              </a:tr>
              <a:tr h="190500">
                <a:tc>
                  <a:txBody>
                    <a:bodyPr/>
                    <a:lstStyle/>
                    <a:p>
                      <a:pPr algn="l" fontAlgn="b"/>
                      <a:r>
                        <a:rPr lang="en-GB" sz="1100" b="0" i="0" u="none" strike="noStrike" dirty="0">
                          <a:solidFill>
                            <a:schemeClr val="tx1"/>
                          </a:solidFill>
                          <a:effectLst/>
                          <a:latin typeface="Calibri" panose="020F0502020204030204" pitchFamily="34" charset="0"/>
                        </a:rPr>
                        <a:t>Women &amp; Children</a:t>
                      </a:r>
                    </a:p>
                  </a:txBody>
                  <a:tcPr marL="171450"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r" fontAlgn="b"/>
                      <a:r>
                        <a:rPr lang="en-GB" sz="1100" b="0" i="0" u="none" strike="noStrike">
                          <a:solidFill>
                            <a:schemeClr val="tx1"/>
                          </a:solidFill>
                          <a:effectLst/>
                          <a:latin typeface="Calibri" panose="020F0502020204030204" pitchFamily="34" charset="0"/>
                        </a:rPr>
                        <a:t>159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r" fontAlgn="b"/>
                      <a:r>
                        <a:rPr lang="en-GB" sz="1100" b="0" i="0" u="none" strike="noStrike">
                          <a:solidFill>
                            <a:schemeClr val="tx1"/>
                          </a:solidFill>
                          <a:effectLst/>
                          <a:latin typeface="Calibri" panose="020F0502020204030204" pitchFamily="34" charset="0"/>
                        </a:rPr>
                        <a:t>24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r" fontAlgn="b"/>
                      <a:r>
                        <a:rPr lang="en-GB" sz="1100" b="0" i="0" u="none" strike="noStrike">
                          <a:solidFill>
                            <a:schemeClr val="tx1"/>
                          </a:solidFill>
                          <a:effectLst/>
                          <a:latin typeface="Calibri" panose="020F0502020204030204" pitchFamily="34" charset="0"/>
                        </a:rPr>
                        <a:t>(226)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r" fontAlgn="b"/>
                      <a:r>
                        <a:rPr lang="en-GB" sz="1100" b="0" i="0" u="none" strike="noStrike">
                          <a:solidFill>
                            <a:schemeClr val="tx1"/>
                          </a:solidFill>
                          <a:effectLst/>
                          <a:latin typeface="Calibri" panose="020F0502020204030204" pitchFamily="34" charset="0"/>
                        </a:rPr>
                        <a:t>(43)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641270441"/>
                  </a:ext>
                </a:extLst>
              </a:tr>
              <a:tr h="190500">
                <a:tc>
                  <a:txBody>
                    <a:bodyPr/>
                    <a:lstStyle/>
                    <a:p>
                      <a:pPr algn="l" fontAlgn="b"/>
                      <a:r>
                        <a:rPr lang="en-GB" sz="1100" b="0" i="0" u="none" strike="noStrike" dirty="0">
                          <a:solidFill>
                            <a:schemeClr val="tx1"/>
                          </a:solidFill>
                          <a:effectLst/>
                          <a:latin typeface="Calibri" panose="020F0502020204030204" pitchFamily="34" charset="0"/>
                        </a:rPr>
                        <a:t>Mental Health &amp; LD</a:t>
                      </a:r>
                    </a:p>
                  </a:txBody>
                  <a:tcPr marL="171450"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100" b="0" i="0" u="none" strike="noStrike">
                          <a:solidFill>
                            <a:schemeClr val="tx1"/>
                          </a:solidFill>
                          <a:effectLst/>
                          <a:latin typeface="Calibri" panose="020F0502020204030204" pitchFamily="34" charset="0"/>
                        </a:rPr>
                        <a:t>230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100" b="0" i="0" u="none" strike="noStrike">
                          <a:solidFill>
                            <a:schemeClr val="tx1"/>
                          </a:solidFill>
                          <a:effectLst/>
                          <a:latin typeface="Calibri" panose="020F0502020204030204" pitchFamily="34" charset="0"/>
                        </a:rPr>
                        <a:t>173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100" b="0" i="0" u="none" strike="noStrike">
                          <a:solidFill>
                            <a:schemeClr val="tx1"/>
                          </a:solidFill>
                          <a:effectLst/>
                          <a:latin typeface="Calibri" panose="020F0502020204030204" pitchFamily="34" charset="0"/>
                        </a:rPr>
                        <a:t>(284)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100" b="0" i="0" u="none" strike="noStrike">
                          <a:solidFill>
                            <a:schemeClr val="tx1"/>
                          </a:solidFill>
                          <a:effectLst/>
                          <a:latin typeface="Calibri" panose="020F0502020204030204" pitchFamily="34" charset="0"/>
                        </a:rPr>
                        <a:t>119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811148072"/>
                  </a:ext>
                </a:extLst>
              </a:tr>
              <a:tr h="190500">
                <a:tc>
                  <a:txBody>
                    <a:bodyPr/>
                    <a:lstStyle/>
                    <a:p>
                      <a:pPr algn="l" fontAlgn="b"/>
                      <a:r>
                        <a:rPr lang="en-GB" sz="1100" b="0" i="0" u="none" strike="noStrike" dirty="0">
                          <a:solidFill>
                            <a:schemeClr val="tx1"/>
                          </a:solidFill>
                          <a:effectLst/>
                          <a:latin typeface="Calibri" panose="020F0502020204030204" pitchFamily="34" charset="0"/>
                        </a:rPr>
                        <a:t>Planned Care</a:t>
                      </a:r>
                    </a:p>
                  </a:txBody>
                  <a:tcPr marL="171450"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100" b="0" i="0" u="none" strike="noStrike">
                          <a:solidFill>
                            <a:schemeClr val="tx1"/>
                          </a:solidFill>
                          <a:effectLst/>
                          <a:latin typeface="Calibri" panose="020F0502020204030204" pitchFamily="34" charset="0"/>
                        </a:rPr>
                        <a:t>281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100" b="0" i="0" u="none" strike="noStrike">
                          <a:solidFill>
                            <a:schemeClr val="tx1"/>
                          </a:solidFill>
                          <a:effectLst/>
                          <a:latin typeface="Calibri" panose="020F0502020204030204" pitchFamily="34" charset="0"/>
                        </a:rPr>
                        <a:t>82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100" b="0" i="0" u="none" strike="noStrike">
                          <a:solidFill>
                            <a:schemeClr val="tx1"/>
                          </a:solidFill>
                          <a:effectLst/>
                          <a:latin typeface="Calibri" panose="020F0502020204030204" pitchFamily="34" charset="0"/>
                        </a:rPr>
                        <a:t>(334)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100" b="0" i="0" u="none" strike="noStrike">
                          <a:solidFill>
                            <a:schemeClr val="tx1"/>
                          </a:solidFill>
                          <a:effectLst/>
                          <a:latin typeface="Calibri" panose="020F0502020204030204" pitchFamily="34" charset="0"/>
                        </a:rPr>
                        <a:t>29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41594177"/>
                  </a:ext>
                </a:extLst>
              </a:tr>
              <a:tr h="190500">
                <a:tc>
                  <a:txBody>
                    <a:bodyPr/>
                    <a:lstStyle/>
                    <a:p>
                      <a:pPr algn="l" fontAlgn="b"/>
                      <a:r>
                        <a:rPr lang="en-GB" sz="1100" b="0" i="0" u="none" strike="noStrike" dirty="0">
                          <a:solidFill>
                            <a:schemeClr val="tx1"/>
                          </a:solidFill>
                          <a:effectLst/>
                          <a:latin typeface="Calibri" panose="020F0502020204030204" pitchFamily="34" charset="0"/>
                        </a:rPr>
                        <a:t>Diagnostics, Therapies &amp; Specialties (CSS)</a:t>
                      </a:r>
                    </a:p>
                  </a:txBody>
                  <a:tcPr marL="171450"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100" b="0" i="0" u="none" strike="noStrike">
                          <a:solidFill>
                            <a:schemeClr val="tx1"/>
                          </a:solidFill>
                          <a:effectLst/>
                          <a:latin typeface="Calibri" panose="020F0502020204030204" pitchFamily="34" charset="0"/>
                        </a:rPr>
                        <a:t>104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100" b="0" i="0" u="none" strike="noStrike">
                          <a:solidFill>
                            <a:schemeClr val="tx1"/>
                          </a:solidFill>
                          <a:effectLst/>
                          <a:latin typeface="Calibri" panose="020F0502020204030204" pitchFamily="34" charset="0"/>
                        </a:rPr>
                        <a:t>11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100" b="0" i="0" u="none" strike="noStrike">
                          <a:solidFill>
                            <a:schemeClr val="tx1"/>
                          </a:solidFill>
                          <a:effectLst/>
                          <a:latin typeface="Calibri" panose="020F0502020204030204" pitchFamily="34" charset="0"/>
                        </a:rPr>
                        <a:t>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100" b="0" i="0" u="none" strike="noStrike">
                          <a:solidFill>
                            <a:schemeClr val="tx1"/>
                          </a:solidFill>
                          <a:effectLst/>
                          <a:latin typeface="Calibri" panose="020F0502020204030204" pitchFamily="34" charset="0"/>
                        </a:rPr>
                        <a:t>122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347091769"/>
                  </a:ext>
                </a:extLst>
              </a:tr>
              <a:tr h="190500">
                <a:tc>
                  <a:txBody>
                    <a:bodyPr/>
                    <a:lstStyle/>
                    <a:p>
                      <a:pPr algn="l" fontAlgn="b"/>
                      <a:r>
                        <a:rPr lang="en-GB" sz="1100" b="0" i="0" u="none" strike="noStrike" dirty="0">
                          <a:solidFill>
                            <a:schemeClr val="tx1"/>
                          </a:solidFill>
                          <a:effectLst/>
                          <a:latin typeface="Calibri" panose="020F0502020204030204" pitchFamily="34" charset="0"/>
                        </a:rPr>
                        <a:t>Diagnostics, Therapies &amp; Specialties (Med Mgt)</a:t>
                      </a:r>
                    </a:p>
                  </a:txBody>
                  <a:tcPr marL="171450"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100" b="0" i="0" u="none" strike="noStrike">
                          <a:solidFill>
                            <a:schemeClr val="tx1"/>
                          </a:solidFill>
                          <a:effectLst/>
                          <a:latin typeface="Calibri" panose="020F0502020204030204" pitchFamily="34" charset="0"/>
                        </a:rPr>
                        <a:t>438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100" b="0" i="0" u="none" strike="noStrike">
                          <a:solidFill>
                            <a:schemeClr val="tx1"/>
                          </a:solidFill>
                          <a:effectLst/>
                          <a:latin typeface="Calibri" panose="020F0502020204030204" pitchFamily="34" charset="0"/>
                        </a:rPr>
                        <a:t>132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100" b="0" i="0" u="none" strike="noStrike">
                          <a:solidFill>
                            <a:schemeClr val="tx1"/>
                          </a:solidFill>
                          <a:effectLst/>
                          <a:latin typeface="Calibri" panose="020F0502020204030204" pitchFamily="34" charset="0"/>
                        </a:rPr>
                        <a:t>(548)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100" b="0" i="0" u="none" strike="noStrike">
                          <a:solidFill>
                            <a:schemeClr val="tx1"/>
                          </a:solidFill>
                          <a:effectLst/>
                          <a:latin typeface="Calibri" panose="020F0502020204030204" pitchFamily="34" charset="0"/>
                        </a:rPr>
                        <a:t>22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540442955"/>
                  </a:ext>
                </a:extLst>
              </a:tr>
              <a:tr h="190500">
                <a:tc>
                  <a:txBody>
                    <a:bodyPr/>
                    <a:lstStyle/>
                    <a:p>
                      <a:pPr algn="l" fontAlgn="b"/>
                      <a:r>
                        <a:rPr lang="en-GB" sz="1100" b="0" i="0" u="none" strike="noStrike" dirty="0">
                          <a:solidFill>
                            <a:schemeClr val="tx1"/>
                          </a:solidFill>
                          <a:effectLst/>
                          <a:latin typeface="Calibri" panose="020F0502020204030204" pitchFamily="34" charset="0"/>
                        </a:rPr>
                        <a:t>Diagnostics, Therapies &amp; </a:t>
                      </a:r>
                      <a:r>
                        <a:rPr lang="en-GB" sz="1100" b="0" i="0" u="none" strike="noStrike" dirty="0" smtClean="0">
                          <a:solidFill>
                            <a:schemeClr val="tx1"/>
                          </a:solidFill>
                          <a:effectLst/>
                          <a:latin typeface="Calibri" panose="020F0502020204030204" pitchFamily="34" charset="0"/>
                        </a:rPr>
                        <a:t>Specialties </a:t>
                      </a:r>
                      <a:r>
                        <a:rPr lang="en-GB" sz="1100" b="0" i="0" u="none" strike="noStrike" dirty="0">
                          <a:solidFill>
                            <a:schemeClr val="tx1"/>
                          </a:solidFill>
                          <a:effectLst/>
                          <a:latin typeface="Calibri" panose="020F0502020204030204" pitchFamily="34" charset="0"/>
                        </a:rPr>
                        <a:t>(Therapies)</a:t>
                      </a:r>
                    </a:p>
                  </a:txBody>
                  <a:tcPr marL="171450"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100" b="0" i="0" u="none" strike="noStrike" dirty="0">
                          <a:solidFill>
                            <a:schemeClr val="tx1"/>
                          </a:solidFill>
                          <a:effectLst/>
                          <a:latin typeface="Calibri" panose="020F0502020204030204" pitchFamily="34" charset="0"/>
                        </a:rPr>
                        <a:t>52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100" b="0" i="0" u="none" strike="noStrike">
                          <a:solidFill>
                            <a:schemeClr val="tx1"/>
                          </a:solidFill>
                          <a:effectLst/>
                          <a:latin typeface="Calibri" panose="020F050202020403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100" b="0" i="0" u="none" strike="noStrike">
                          <a:solidFill>
                            <a:schemeClr val="tx1"/>
                          </a:solidFill>
                          <a:effectLst/>
                          <a:latin typeface="Calibri" panose="020F0502020204030204" pitchFamily="34" charset="0"/>
                        </a:rPr>
                        <a:t>(91)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100" b="0" i="0" u="none" strike="noStrike">
                          <a:solidFill>
                            <a:schemeClr val="tx1"/>
                          </a:solidFill>
                          <a:effectLst/>
                          <a:latin typeface="Calibri" panose="020F0502020204030204" pitchFamily="34" charset="0"/>
                        </a:rPr>
                        <a:t>(39)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99609751"/>
                  </a:ext>
                </a:extLst>
              </a:tr>
              <a:tr h="190500">
                <a:tc>
                  <a:txBody>
                    <a:bodyPr/>
                    <a:lstStyle/>
                    <a:p>
                      <a:pPr algn="l" fontAlgn="b"/>
                      <a:r>
                        <a:rPr lang="en-GB" sz="1100" b="0" i="0" u="none" strike="noStrike" dirty="0" smtClean="0">
                          <a:solidFill>
                            <a:schemeClr val="tx1"/>
                          </a:solidFill>
                          <a:effectLst/>
                          <a:latin typeface="Calibri" panose="020F0502020204030204" pitchFamily="34" charset="0"/>
                        </a:rPr>
                        <a:t>Unscheduled </a:t>
                      </a:r>
                      <a:r>
                        <a:rPr lang="en-GB" sz="1100" b="0" i="0" u="none" strike="noStrike" dirty="0">
                          <a:solidFill>
                            <a:schemeClr val="tx1"/>
                          </a:solidFill>
                          <a:effectLst/>
                          <a:latin typeface="Calibri" panose="020F0502020204030204" pitchFamily="34" charset="0"/>
                        </a:rPr>
                        <a:t>Care</a:t>
                      </a:r>
                    </a:p>
                  </a:txBody>
                  <a:tcPr marL="171450"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100" b="0" i="0" u="none" strike="noStrike" dirty="0">
                          <a:solidFill>
                            <a:schemeClr val="tx1"/>
                          </a:solidFill>
                          <a:effectLst/>
                          <a:latin typeface="Calibri" panose="020F0502020204030204" pitchFamily="34" charset="0"/>
                        </a:rPr>
                        <a:t>284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100" b="0" i="0" u="none" strike="noStrike" dirty="0">
                          <a:solidFill>
                            <a:schemeClr val="tx1"/>
                          </a:solidFill>
                          <a:effectLst/>
                          <a:latin typeface="Calibri" panose="020F0502020204030204" pitchFamily="34" charset="0"/>
                        </a:rPr>
                        <a:t>(49)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100" b="0" i="0" u="none" strike="noStrike">
                          <a:solidFill>
                            <a:schemeClr val="tx1"/>
                          </a:solidFill>
                          <a:effectLst/>
                          <a:latin typeface="Calibri" panose="020F0502020204030204" pitchFamily="34" charset="0"/>
                        </a:rPr>
                        <a:t>47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100" b="0" i="0" u="none" strike="noStrike">
                          <a:solidFill>
                            <a:schemeClr val="tx1"/>
                          </a:solidFill>
                          <a:effectLst/>
                          <a:latin typeface="Calibri" panose="020F0502020204030204" pitchFamily="34" charset="0"/>
                        </a:rPr>
                        <a:t>281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134339130"/>
                  </a:ext>
                </a:extLst>
              </a:tr>
              <a:tr h="190500">
                <a:tc>
                  <a:txBody>
                    <a:bodyPr/>
                    <a:lstStyle/>
                    <a:p>
                      <a:pPr algn="l" fontAlgn="b"/>
                      <a:r>
                        <a:rPr lang="en-GB" sz="1100" b="0" i="0" u="none" strike="noStrike" dirty="0">
                          <a:solidFill>
                            <a:schemeClr val="tx1"/>
                          </a:solidFill>
                          <a:effectLst/>
                          <a:latin typeface="Calibri" panose="020F0502020204030204" pitchFamily="34" charset="0"/>
                        </a:rPr>
                        <a:t>Primary Care &amp; Community</a:t>
                      </a:r>
                    </a:p>
                  </a:txBody>
                  <a:tcPr marL="171450"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100" b="0" i="0" u="none" strike="noStrike">
                          <a:solidFill>
                            <a:schemeClr val="tx1"/>
                          </a:solidFill>
                          <a:effectLst/>
                          <a:latin typeface="Calibri" panose="020F0502020204030204" pitchFamily="34" charset="0"/>
                        </a:rPr>
                        <a:t>178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100" b="0" i="0" u="none" strike="noStrike" dirty="0">
                          <a:solidFill>
                            <a:schemeClr val="tx1"/>
                          </a:solidFill>
                          <a:effectLst/>
                          <a:latin typeface="Calibri" panose="020F0502020204030204" pitchFamily="34" charset="0"/>
                        </a:rPr>
                        <a:t>59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100" b="0" i="0" u="none" strike="noStrike">
                          <a:solidFill>
                            <a:schemeClr val="tx1"/>
                          </a:solidFill>
                          <a:effectLst/>
                          <a:latin typeface="Calibri" panose="020F0502020204030204" pitchFamily="34" charset="0"/>
                        </a:rPr>
                        <a:t>(371)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100" b="0" i="0" u="none" strike="noStrike">
                          <a:solidFill>
                            <a:schemeClr val="tx1"/>
                          </a:solidFill>
                          <a:effectLst/>
                          <a:latin typeface="Calibri" panose="020F0502020204030204" pitchFamily="34" charset="0"/>
                        </a:rPr>
                        <a:t>(134)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221566921"/>
                  </a:ext>
                </a:extLst>
              </a:tr>
              <a:tr h="190500">
                <a:tc>
                  <a:txBody>
                    <a:bodyPr/>
                    <a:lstStyle/>
                    <a:p>
                      <a:pPr algn="l" fontAlgn="b"/>
                      <a:r>
                        <a:rPr lang="en-GB" sz="1100" b="0" i="0" u="none" strike="noStrike" dirty="0" smtClean="0">
                          <a:solidFill>
                            <a:schemeClr val="tx1"/>
                          </a:solidFill>
                          <a:effectLst/>
                          <a:latin typeface="Calibri" panose="020F0502020204030204" pitchFamily="34" charset="0"/>
                        </a:rPr>
                        <a:t>Facilities Non Hub</a:t>
                      </a:r>
                      <a:endParaRPr lang="en-GB" sz="1100" b="0" i="0" u="none" strike="noStrike" dirty="0">
                        <a:solidFill>
                          <a:schemeClr val="tx1"/>
                        </a:solidFill>
                        <a:effectLst/>
                        <a:latin typeface="Calibri" panose="020F0502020204030204" pitchFamily="34" charset="0"/>
                      </a:endParaRPr>
                    </a:p>
                  </a:txBody>
                  <a:tcPr marL="171450"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100" b="0" i="0" u="none" strike="noStrike">
                          <a:solidFill>
                            <a:schemeClr val="tx1"/>
                          </a:solidFill>
                          <a:effectLst/>
                          <a:latin typeface="Calibri" panose="020F0502020204030204" pitchFamily="34" charset="0"/>
                        </a:rPr>
                        <a:t>92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100" b="0" i="0" u="none" strike="noStrike" dirty="0">
                          <a:solidFill>
                            <a:schemeClr val="tx1"/>
                          </a:solidFill>
                          <a:effectLst/>
                          <a:latin typeface="Calibri" panose="020F0502020204030204" pitchFamily="34" charset="0"/>
                        </a:rPr>
                        <a:t>20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100" b="0" i="0" u="none" strike="noStrike" dirty="0">
                          <a:solidFill>
                            <a:schemeClr val="tx1"/>
                          </a:solidFill>
                          <a:effectLst/>
                          <a:latin typeface="Calibri" panose="020F0502020204030204" pitchFamily="34" charset="0"/>
                        </a:rPr>
                        <a:t>(224)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100" b="0" i="0" u="none" strike="noStrike">
                          <a:solidFill>
                            <a:schemeClr val="tx1"/>
                          </a:solidFill>
                          <a:effectLst/>
                          <a:latin typeface="Calibri" panose="020F0502020204030204" pitchFamily="34" charset="0"/>
                        </a:rPr>
                        <a:t>(112)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944204729"/>
                  </a:ext>
                </a:extLst>
              </a:tr>
              <a:tr h="190500">
                <a:tc>
                  <a:txBody>
                    <a:bodyPr/>
                    <a:lstStyle/>
                    <a:p>
                      <a:pPr algn="l" fontAlgn="b"/>
                      <a:r>
                        <a:rPr lang="en-GB" sz="1100" b="0" i="0" u="none" strike="noStrike" dirty="0">
                          <a:solidFill>
                            <a:schemeClr val="tx1"/>
                          </a:solidFill>
                          <a:effectLst/>
                          <a:latin typeface="Calibri" panose="020F0502020204030204" pitchFamily="34" charset="0"/>
                        </a:rPr>
                        <a:t>Corporate Executives</a:t>
                      </a:r>
                    </a:p>
                  </a:txBody>
                  <a:tcPr marL="171450"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100" b="0" i="0" u="none" strike="noStrike">
                          <a:solidFill>
                            <a:schemeClr val="tx1"/>
                          </a:solidFill>
                          <a:effectLst/>
                          <a:latin typeface="Calibri" panose="020F0502020204030204" pitchFamily="34" charset="0"/>
                        </a:rPr>
                        <a:t>191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100" b="0" i="0" u="none" strike="noStrike">
                          <a:solidFill>
                            <a:schemeClr val="tx1"/>
                          </a:solidFill>
                          <a:effectLst/>
                          <a:latin typeface="Calibri" panose="020F0502020204030204" pitchFamily="34" charset="0"/>
                        </a:rPr>
                        <a:t>72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100" b="0" i="0" u="none" strike="noStrike" dirty="0">
                          <a:solidFill>
                            <a:schemeClr val="tx1"/>
                          </a:solidFill>
                          <a:effectLst/>
                          <a:latin typeface="Calibri" panose="020F0502020204030204" pitchFamily="34" charset="0"/>
                        </a:rPr>
                        <a:t>(534)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100" b="0" i="0" u="none" strike="noStrike" dirty="0">
                          <a:solidFill>
                            <a:schemeClr val="tx1"/>
                          </a:solidFill>
                          <a:effectLst/>
                          <a:latin typeface="Calibri" panose="020F0502020204030204" pitchFamily="34" charset="0"/>
                        </a:rPr>
                        <a:t>(271)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496795467"/>
                  </a:ext>
                </a:extLst>
              </a:tr>
              <a:tr h="190500">
                <a:tc>
                  <a:txBody>
                    <a:bodyPr/>
                    <a:lstStyle/>
                    <a:p>
                      <a:pPr algn="l" fontAlgn="b"/>
                      <a:r>
                        <a:rPr lang="en-GB" sz="1100" b="0" i="0" u="none" strike="noStrike" dirty="0">
                          <a:solidFill>
                            <a:schemeClr val="tx1"/>
                          </a:solidFill>
                          <a:effectLst/>
                          <a:latin typeface="Calibri" panose="020F0502020204030204" pitchFamily="34" charset="0"/>
                        </a:rPr>
                        <a:t>Contracting &amp; Commissioning</a:t>
                      </a:r>
                    </a:p>
                  </a:txBody>
                  <a:tcPr marL="171450"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chemeClr val="tx1"/>
                          </a:solidFill>
                          <a:effectLst/>
                          <a:latin typeface="Calibri" panose="020F0502020204030204" pitchFamily="34" charset="0"/>
                        </a:rPr>
                        <a:t>83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chemeClr val="tx1"/>
                          </a:solidFill>
                          <a:effectLst/>
                          <a:latin typeface="Calibri" panose="020F050202020403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chemeClr val="tx1"/>
                          </a:solidFill>
                          <a:effectLst/>
                          <a:latin typeface="Calibri" panose="020F050202020403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dirty="0">
                          <a:solidFill>
                            <a:schemeClr val="tx1"/>
                          </a:solidFill>
                          <a:effectLst/>
                          <a:latin typeface="Calibri" panose="020F0502020204030204" pitchFamily="34" charset="0"/>
                        </a:rPr>
                        <a:t>83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95566735"/>
                  </a:ext>
                </a:extLst>
              </a:tr>
              <a:tr h="190500">
                <a:tc>
                  <a:txBody>
                    <a:bodyPr/>
                    <a:lstStyle/>
                    <a:p>
                      <a:pPr algn="l" fontAlgn="b"/>
                      <a:r>
                        <a:rPr lang="en-GB" sz="1100" b="1" i="0" u="none" strike="noStrike">
                          <a:solidFill>
                            <a:srgbClr val="FFFFFF"/>
                          </a:solidFill>
                          <a:effectLst/>
                          <a:latin typeface="Calibri" panose="020F0502020204030204" pitchFamily="34" charset="0"/>
                        </a:rPr>
                        <a:t>TOTAL DELEGATED BUDGETS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tc>
                  <a:txBody>
                    <a:bodyPr/>
                    <a:lstStyle/>
                    <a:p>
                      <a:pPr algn="r" fontAlgn="b"/>
                      <a:r>
                        <a:rPr lang="en-GB" sz="1100" b="1" i="0" u="none" strike="noStrike">
                          <a:solidFill>
                            <a:srgbClr val="FFFFFF"/>
                          </a:solidFill>
                          <a:effectLst/>
                          <a:latin typeface="Calibri" panose="020F0502020204030204" pitchFamily="34" charset="0"/>
                        </a:rPr>
                        <a:t>2,090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tc>
                  <a:txBody>
                    <a:bodyPr/>
                    <a:lstStyle/>
                    <a:p>
                      <a:pPr algn="r" fontAlgn="b"/>
                      <a:r>
                        <a:rPr lang="en-GB" sz="1100" b="1" i="0" u="none" strike="noStrike">
                          <a:solidFill>
                            <a:srgbClr val="FFFFFF"/>
                          </a:solidFill>
                          <a:effectLst/>
                          <a:latin typeface="Calibri" panose="020F0502020204030204" pitchFamily="34" charset="0"/>
                        </a:rPr>
                        <a:t>524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tc>
                  <a:txBody>
                    <a:bodyPr/>
                    <a:lstStyle/>
                    <a:p>
                      <a:pPr algn="r" fontAlgn="b"/>
                      <a:r>
                        <a:rPr lang="en-GB" sz="1100" b="1" i="0" u="none" strike="noStrike">
                          <a:solidFill>
                            <a:srgbClr val="FFFFFF"/>
                          </a:solidFill>
                          <a:effectLst/>
                          <a:latin typeface="Calibri" panose="020F0502020204030204" pitchFamily="34" charset="0"/>
                        </a:rPr>
                        <a:t>(2,558)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tc>
                  <a:txBody>
                    <a:bodyPr/>
                    <a:lstStyle/>
                    <a:p>
                      <a:pPr algn="r" fontAlgn="b"/>
                      <a:r>
                        <a:rPr lang="en-GB" sz="1100" b="1" i="0" u="none" strike="noStrike">
                          <a:solidFill>
                            <a:srgbClr val="FFFFFF"/>
                          </a:solidFill>
                          <a:effectLst/>
                          <a:latin typeface="Calibri" panose="020F0502020204030204" pitchFamily="34" charset="0"/>
                        </a:rPr>
                        <a:t>56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extLst>
                  <a:ext uri="{0D108BD9-81ED-4DB2-BD59-A6C34878D82A}">
                    <a16:rowId xmlns:a16="http://schemas.microsoft.com/office/drawing/2014/main" val="3664675572"/>
                  </a:ext>
                </a:extLst>
              </a:tr>
              <a:tr h="190500">
                <a:tc>
                  <a:txBody>
                    <a:bodyPr/>
                    <a:lstStyle/>
                    <a:p>
                      <a:pPr algn="l" fontAlgn="b"/>
                      <a:r>
                        <a:rPr lang="en-GB"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en-GB"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en-GB"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en-GB"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en-GB"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561347688"/>
                  </a:ext>
                </a:extLst>
              </a:tr>
              <a:tr h="190500">
                <a:tc>
                  <a:txBody>
                    <a:bodyPr/>
                    <a:lstStyle/>
                    <a:p>
                      <a:pPr algn="l" fontAlgn="b"/>
                      <a:r>
                        <a:rPr lang="en-GB" sz="1100" b="1" i="0" u="none" strike="noStrike" dirty="0">
                          <a:solidFill>
                            <a:schemeClr val="tx1"/>
                          </a:solidFill>
                          <a:effectLst/>
                          <a:latin typeface="Calibri" panose="020F0502020204030204" pitchFamily="34" charset="0"/>
                        </a:rPr>
                        <a:t>NON DELEGATED BUDGETS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100" b="0" i="0" u="none" strike="noStrike" dirty="0">
                          <a:solidFill>
                            <a:schemeClr val="tx1"/>
                          </a:solidFill>
                          <a:effectLst/>
                          <a:latin typeface="Calibri" panose="020F0502020204030204" pitchFamily="34" charset="0"/>
                        </a:rPr>
                        <a:t>(83)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100" b="0" i="0" u="none" strike="noStrike" dirty="0">
                          <a:solidFill>
                            <a:schemeClr val="tx1"/>
                          </a:solidFill>
                          <a:effectLst/>
                          <a:latin typeface="Calibri" panose="020F0502020204030204" pitchFamily="34" charset="0"/>
                        </a:rPr>
                        <a:t>(404)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100" b="0" i="0" u="none" strike="noStrike" dirty="0">
                          <a:solidFill>
                            <a:schemeClr val="tx1"/>
                          </a:solidFill>
                          <a:effectLst/>
                          <a:latin typeface="Calibri" panose="020F0502020204030204" pitchFamily="34" charset="0"/>
                        </a:rPr>
                        <a:t>412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1100" b="0" i="0" u="none" strike="noStrike" dirty="0">
                          <a:solidFill>
                            <a:schemeClr val="tx1"/>
                          </a:solidFill>
                          <a:effectLst/>
                          <a:latin typeface="Calibri" panose="020F0502020204030204" pitchFamily="34" charset="0"/>
                        </a:rPr>
                        <a:t>(75)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05367467"/>
                  </a:ext>
                </a:extLst>
              </a:tr>
              <a:tr h="190500">
                <a:tc>
                  <a:txBody>
                    <a:bodyPr/>
                    <a:lstStyle/>
                    <a:p>
                      <a:pPr algn="l" fontAlgn="b"/>
                      <a:r>
                        <a:rPr lang="en-GB"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21669091"/>
                  </a:ext>
                </a:extLst>
              </a:tr>
              <a:tr h="190500">
                <a:tc>
                  <a:txBody>
                    <a:bodyPr/>
                    <a:lstStyle/>
                    <a:p>
                      <a:pPr algn="l" fontAlgn="b"/>
                      <a:r>
                        <a:rPr lang="en-GB" sz="1100" b="1" i="0" u="none" strike="noStrike">
                          <a:solidFill>
                            <a:srgbClr val="FFFFFF"/>
                          </a:solidFill>
                          <a:effectLst/>
                          <a:latin typeface="Calibri" panose="020F0502020204030204" pitchFamily="34" charset="0"/>
                        </a:rPr>
                        <a:t>TOTAL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tc>
                  <a:txBody>
                    <a:bodyPr/>
                    <a:lstStyle/>
                    <a:p>
                      <a:pPr algn="r" fontAlgn="b"/>
                      <a:r>
                        <a:rPr lang="en-GB" sz="1100" b="1" i="0" u="none" strike="noStrike">
                          <a:solidFill>
                            <a:srgbClr val="FFFFFF"/>
                          </a:solidFill>
                          <a:effectLst/>
                          <a:latin typeface="Calibri" panose="020F0502020204030204" pitchFamily="34" charset="0"/>
                        </a:rPr>
                        <a:t>2,007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tc>
                  <a:txBody>
                    <a:bodyPr/>
                    <a:lstStyle/>
                    <a:p>
                      <a:pPr algn="r" fontAlgn="b"/>
                      <a:r>
                        <a:rPr lang="en-GB" sz="1100" b="1" i="0" u="none" strike="noStrike">
                          <a:solidFill>
                            <a:srgbClr val="FFFFFF"/>
                          </a:solidFill>
                          <a:effectLst/>
                          <a:latin typeface="Calibri" panose="020F0502020204030204" pitchFamily="34" charset="0"/>
                        </a:rPr>
                        <a:t>120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tc>
                  <a:txBody>
                    <a:bodyPr/>
                    <a:lstStyle/>
                    <a:p>
                      <a:pPr algn="r" fontAlgn="b"/>
                      <a:r>
                        <a:rPr lang="en-GB" sz="1100" b="1" i="0" u="none" strike="noStrike">
                          <a:solidFill>
                            <a:srgbClr val="FFFFFF"/>
                          </a:solidFill>
                          <a:effectLst/>
                          <a:latin typeface="Calibri" panose="020F0502020204030204" pitchFamily="34" charset="0"/>
                        </a:rPr>
                        <a:t>(2,146)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tc>
                  <a:txBody>
                    <a:bodyPr/>
                    <a:lstStyle/>
                    <a:p>
                      <a:pPr algn="r" fontAlgn="b"/>
                      <a:r>
                        <a:rPr lang="en-GB" sz="1100" b="1" i="0" u="none" strike="noStrike" dirty="0">
                          <a:solidFill>
                            <a:srgbClr val="FFFFFF"/>
                          </a:solidFill>
                          <a:effectLst/>
                          <a:latin typeface="Calibri" panose="020F0502020204030204" pitchFamily="34" charset="0"/>
                        </a:rPr>
                        <a:t>(19)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extLst>
                  <a:ext uri="{0D108BD9-81ED-4DB2-BD59-A6C34878D82A}">
                    <a16:rowId xmlns:a16="http://schemas.microsoft.com/office/drawing/2014/main" val="2497135167"/>
                  </a:ext>
                </a:extLst>
              </a:tr>
            </a:tbl>
          </a:graphicData>
        </a:graphic>
      </p:graphicFrame>
    </p:spTree>
    <p:extLst>
      <p:ext uri="{BB962C8B-B14F-4D97-AF65-F5344CB8AC3E}">
        <p14:creationId xmlns:p14="http://schemas.microsoft.com/office/powerpoint/2010/main" val="411009763"/>
      </p:ext>
    </p:extLst>
  </p:cSld>
  <p:clrMapOvr>
    <a:masterClrMapping/>
  </p:clrMapOvr>
</p:sld>
</file>

<file path=ppt/theme/theme1.xml><?xml version="1.0" encoding="utf-8"?>
<a:theme xmlns:a="http://schemas.openxmlformats.org/drawingml/2006/main" name="1_Office Theme">
  <a:themeElements>
    <a:clrScheme name="NHS Wales">
      <a:dk1>
        <a:srgbClr val="005EB8"/>
      </a:dk1>
      <a:lt1>
        <a:sysClr val="window" lastClr="FFFFFF"/>
      </a:lt1>
      <a:dk2>
        <a:srgbClr val="005EB8"/>
      </a:dk2>
      <a:lt2>
        <a:srgbClr val="FFFFFF"/>
      </a:lt2>
      <a:accent1>
        <a:srgbClr val="2C3E72"/>
      </a:accent1>
      <a:accent2>
        <a:srgbClr val="B3995D"/>
      </a:accent2>
      <a:accent3>
        <a:srgbClr val="383838"/>
      </a:accent3>
      <a:accent4>
        <a:srgbClr val="6C757D"/>
      </a:accent4>
      <a:accent5>
        <a:srgbClr val="B0483C"/>
      </a:accent5>
      <a:accent6>
        <a:srgbClr val="1E8376"/>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9B51F07808E224BBE61BCE9C86B1733" ma:contentTypeVersion="13" ma:contentTypeDescription="Create a new document." ma:contentTypeScope="" ma:versionID="1aad575999158420adcfce583207c539">
  <xsd:schema xmlns:xsd="http://www.w3.org/2001/XMLSchema" xmlns:xs="http://www.w3.org/2001/XMLSchema" xmlns:p="http://schemas.microsoft.com/office/2006/metadata/properties" xmlns:ns3="e181c3e0-f497-46e7-8113-d3cf7c41fbb0" xmlns:ns4="6ffd0f92-d521-4eef-a169-6fea69bff2b9" targetNamespace="http://schemas.microsoft.com/office/2006/metadata/properties" ma:root="true" ma:fieldsID="a6e9a941f60d22dd551401cb8f0f5d62" ns3:_="" ns4:_="">
    <xsd:import namespace="e181c3e0-f497-46e7-8113-d3cf7c41fbb0"/>
    <xsd:import namespace="6ffd0f92-d521-4eef-a169-6fea69bff2b9"/>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LengthInSeconds" minOccurs="0"/>
                <xsd:element ref="ns4:MediaServiceAutoKeyPoints" minOccurs="0"/>
                <xsd:element ref="ns4:MediaServiceKeyPoints" minOccurs="0"/>
                <xsd:element ref="ns4:MediaServiceAutoTags" minOccurs="0"/>
                <xsd:element ref="ns4:MediaServiceOCR" minOccurs="0"/>
                <xsd:element ref="ns4:MediaServiceGenerationTime" minOccurs="0"/>
                <xsd:element ref="ns4: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181c3e0-f497-46e7-8113-d3cf7c41fbb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ffd0f92-d521-4eef-a169-6fea69bff2b9"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LengthInSeconds" ma:index="14" nillable="true" ma:displayName="Length (seconds)" ma:internalName="MediaLengthInSeconds" ma:readOnly="true">
      <xsd:simpleType>
        <xsd:restriction base="dms:Unknow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AutoTags" ma:index="17" nillable="true" ma:displayName="Tags" ma:internalName="MediaServiceAutoTags"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720B00E-C4B8-44D1-A43D-BB73697329B3}">
  <ds:schemaRefs>
    <ds:schemaRef ds:uri="http://schemas.microsoft.com/sharepoint/v3/contenttype/forms"/>
  </ds:schemaRefs>
</ds:datastoreItem>
</file>

<file path=customXml/itemProps2.xml><?xml version="1.0" encoding="utf-8"?>
<ds:datastoreItem xmlns:ds="http://schemas.openxmlformats.org/officeDocument/2006/customXml" ds:itemID="{05A34788-F386-4BA6-8197-9094C1966EF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181c3e0-f497-46e7-8113-d3cf7c41fbb0"/>
    <ds:schemaRef ds:uri="6ffd0f92-d521-4eef-a169-6fea69bff2b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EB1CA96-B88E-4DF2-9CE1-A99B7558EBB7}">
  <ds:schemaRefs>
    <ds:schemaRef ds:uri="http://purl.org/dc/elements/1.1/"/>
    <ds:schemaRef ds:uri="e181c3e0-f497-46e7-8113-d3cf7c41fbb0"/>
    <ds:schemaRef ds:uri="http://schemas.microsoft.com/office/2006/documentManagement/types"/>
    <ds:schemaRef ds:uri="http://schemas.microsoft.com/office/infopath/2007/PartnerControls"/>
    <ds:schemaRef ds:uri="http://schemas.openxmlformats.org/package/2006/metadata/core-properties"/>
    <ds:schemaRef ds:uri="http://purl.org/dc/dcmitype/"/>
    <ds:schemaRef ds:uri="http://www.w3.org/XML/1998/namespace"/>
    <ds:schemaRef ds:uri="6ffd0f92-d521-4eef-a169-6fea69bff2b9"/>
    <ds:schemaRef ds:uri="http://schemas.microsoft.com/office/2006/metadata/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otalTime>4917</TotalTime>
  <Words>3705</Words>
  <Application>Microsoft Office PowerPoint</Application>
  <PresentationFormat>Widescreen</PresentationFormat>
  <Paragraphs>832</Paragraphs>
  <Slides>24</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Calibri</vt:lpstr>
      <vt:lpstr>Symbol</vt:lpstr>
      <vt:lpstr>Times New Roman</vt:lpstr>
      <vt:lpstr>Verdana</vt:lpstr>
      <vt:lpstr>1_Office Theme</vt:lpstr>
      <vt:lpstr>Cwm Taf Morgannwg University Health Board  Annual Plan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Delivery – Care Group Plans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Cwm Taf Morgannwg University Health Board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Thomas (CTM UHB - Finance)</dc:creator>
  <cp:lastModifiedBy>Linda Prosser (CTM UHB - Executive Directorate)</cp:lastModifiedBy>
  <cp:revision>111</cp:revision>
  <dcterms:created xsi:type="dcterms:W3CDTF">2023-01-16T10:31:21Z</dcterms:created>
  <dcterms:modified xsi:type="dcterms:W3CDTF">2023-05-24T15:03:17Z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0x010100E9B51F07808E224BBE61BCE9C86B1733</vt:lpwstr>
  </property>
</Properties>
</file>