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9"/>
  </p:notesMasterIdLst>
  <p:sldIdLst>
    <p:sldId id="309" r:id="rId5"/>
    <p:sldId id="733" r:id="rId6"/>
    <p:sldId id="735" r:id="rId7"/>
    <p:sldId id="704" r:id="rId8"/>
    <p:sldId id="740" r:id="rId9"/>
    <p:sldId id="741" r:id="rId10"/>
    <p:sldId id="742" r:id="rId11"/>
    <p:sldId id="743" r:id="rId12"/>
    <p:sldId id="744" r:id="rId13"/>
    <p:sldId id="745" r:id="rId14"/>
    <p:sldId id="746" r:id="rId15"/>
    <p:sldId id="747" r:id="rId16"/>
    <p:sldId id="659" r:id="rId17"/>
    <p:sldId id="736" r:id="rId18"/>
    <p:sldId id="286" r:id="rId19"/>
    <p:sldId id="701" r:id="rId20"/>
    <p:sldId id="702" r:id="rId21"/>
    <p:sldId id="675" r:id="rId22"/>
    <p:sldId id="676" r:id="rId23"/>
    <p:sldId id="721" r:id="rId24"/>
    <p:sldId id="680" r:id="rId25"/>
    <p:sldId id="682" r:id="rId26"/>
    <p:sldId id="739" r:id="rId27"/>
    <p:sldId id="73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zabeth Beadle (Cwm Taf Morgannwg -  Strategic and Operational Planning)" initials="EB(TM-SaOP" lastIdx="1" clrIdx="0">
    <p:extLst>
      <p:ext uri="{19B8F6BF-5375-455C-9EA6-DF929625EA0E}">
        <p15:presenceInfo xmlns:p15="http://schemas.microsoft.com/office/powerpoint/2012/main" userId="S-1-5-21-978635462-3828570294-627434887-2039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4" d="100"/>
          <a:sy n="104" d="100"/>
        </p:scale>
        <p:origin x="1552" y="6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r>
              <a:rPr lang="en-GB" b="1" dirty="0"/>
              <a:t>4 Hour Ambulance Breach Trajectory</a:t>
            </a:r>
          </a:p>
        </c:rich>
      </c:tx>
      <c:overlay val="0"/>
      <c:spPr>
        <a:noFill/>
        <a:ln>
          <a:noFill/>
        </a:ln>
        <a:effectLst/>
      </c:spPr>
      <c:txPr>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Sheet3!$E$3</c:f>
              <c:strCache>
                <c:ptCount val="1"/>
                <c:pt idx="0">
                  <c:v>Baseline</c:v>
                </c:pt>
              </c:strCache>
            </c:strRef>
          </c:tx>
          <c:spPr>
            <a:ln w="28575" cap="rnd">
              <a:solidFill>
                <a:schemeClr val="accent1"/>
              </a:solidFill>
              <a:round/>
            </a:ln>
            <a:effectLst/>
          </c:spPr>
          <c:marker>
            <c:symbol val="none"/>
          </c:marker>
          <c:cat>
            <c:numRef>
              <c:f>Sheet3!$D$4:$D$28</c:f>
              <c:numCache>
                <c:formatCode>mmm\-yy</c:formatCode>
                <c:ptCount val="25"/>
                <c:pt idx="0">
                  <c:v>44621</c:v>
                </c:pt>
                <c:pt idx="1">
                  <c:v>44652</c:v>
                </c:pt>
                <c:pt idx="2">
                  <c:v>44682</c:v>
                </c:pt>
                <c:pt idx="3">
                  <c:v>44713</c:v>
                </c:pt>
                <c:pt idx="4">
                  <c:v>44743</c:v>
                </c:pt>
                <c:pt idx="5">
                  <c:v>44774</c:v>
                </c:pt>
                <c:pt idx="6">
                  <c:v>44805</c:v>
                </c:pt>
                <c:pt idx="7">
                  <c:v>44835</c:v>
                </c:pt>
                <c:pt idx="8">
                  <c:v>44866</c:v>
                </c:pt>
                <c:pt idx="9">
                  <c:v>44896</c:v>
                </c:pt>
                <c:pt idx="10">
                  <c:v>44927</c:v>
                </c:pt>
                <c:pt idx="11">
                  <c:v>44958</c:v>
                </c:pt>
                <c:pt idx="12">
                  <c:v>44986</c:v>
                </c:pt>
                <c:pt idx="13">
                  <c:v>45017</c:v>
                </c:pt>
                <c:pt idx="14">
                  <c:v>45047</c:v>
                </c:pt>
                <c:pt idx="15">
                  <c:v>45078</c:v>
                </c:pt>
                <c:pt idx="16">
                  <c:v>45108</c:v>
                </c:pt>
                <c:pt idx="17">
                  <c:v>45139</c:v>
                </c:pt>
                <c:pt idx="18">
                  <c:v>45170</c:v>
                </c:pt>
                <c:pt idx="19">
                  <c:v>45200</c:v>
                </c:pt>
                <c:pt idx="20">
                  <c:v>45231</c:v>
                </c:pt>
                <c:pt idx="21">
                  <c:v>45261</c:v>
                </c:pt>
                <c:pt idx="22">
                  <c:v>45292</c:v>
                </c:pt>
                <c:pt idx="23">
                  <c:v>45323</c:v>
                </c:pt>
                <c:pt idx="24">
                  <c:v>45352</c:v>
                </c:pt>
              </c:numCache>
            </c:numRef>
          </c:cat>
          <c:val>
            <c:numRef>
              <c:f>Sheet3!$E$4:$E$28</c:f>
              <c:numCache>
                <c:formatCode>General</c:formatCode>
                <c:ptCount val="25"/>
                <c:pt idx="0">
                  <c:v>309</c:v>
                </c:pt>
                <c:pt idx="1">
                  <c:v>290</c:v>
                </c:pt>
                <c:pt idx="2">
                  <c:v>270</c:v>
                </c:pt>
                <c:pt idx="3">
                  <c:v>304</c:v>
                </c:pt>
                <c:pt idx="4">
                  <c:v>226</c:v>
                </c:pt>
                <c:pt idx="5">
                  <c:v>185</c:v>
                </c:pt>
                <c:pt idx="6">
                  <c:v>227</c:v>
                </c:pt>
                <c:pt idx="7">
                  <c:v>372</c:v>
                </c:pt>
                <c:pt idx="8">
                  <c:v>292</c:v>
                </c:pt>
                <c:pt idx="9">
                  <c:v>372</c:v>
                </c:pt>
                <c:pt idx="10">
                  <c:v>290</c:v>
                </c:pt>
                <c:pt idx="11">
                  <c:v>151</c:v>
                </c:pt>
                <c:pt idx="12">
                  <c:v>147</c:v>
                </c:pt>
              </c:numCache>
            </c:numRef>
          </c:val>
          <c:smooth val="0"/>
          <c:extLst>
            <c:ext xmlns:c16="http://schemas.microsoft.com/office/drawing/2014/chart" uri="{C3380CC4-5D6E-409C-BE32-E72D297353CC}">
              <c16:uniqueId val="{00000000-85BF-4C80-B089-298BB073E1F8}"/>
            </c:ext>
          </c:extLst>
        </c:ser>
        <c:ser>
          <c:idx val="1"/>
          <c:order val="1"/>
          <c:tx>
            <c:strRef>
              <c:f>Sheet3!$F$3</c:f>
              <c:strCache>
                <c:ptCount val="1"/>
                <c:pt idx="0">
                  <c:v>Linear Forecast</c:v>
                </c:pt>
              </c:strCache>
            </c:strRef>
          </c:tx>
          <c:spPr>
            <a:ln w="28575" cap="rnd">
              <a:solidFill>
                <a:schemeClr val="accent2"/>
              </a:solidFill>
              <a:prstDash val="sysDot"/>
              <a:round/>
            </a:ln>
            <a:effectLst/>
          </c:spPr>
          <c:marker>
            <c:symbol val="none"/>
          </c:marker>
          <c:dPt>
            <c:idx val="13"/>
            <c:marker>
              <c:symbol val="none"/>
            </c:marker>
            <c:bubble3D val="0"/>
            <c:spPr>
              <a:ln w="28575" cap="rnd">
                <a:solidFill>
                  <a:schemeClr val="accent1"/>
                </a:solidFill>
                <a:prstDash val="sysDot"/>
                <a:round/>
              </a:ln>
              <a:effectLst/>
            </c:spPr>
            <c:extLst>
              <c:ext xmlns:c16="http://schemas.microsoft.com/office/drawing/2014/chart" uri="{C3380CC4-5D6E-409C-BE32-E72D297353CC}">
                <c16:uniqueId val="{00000002-85BF-4C80-B089-298BB073E1F8}"/>
              </c:ext>
            </c:extLst>
          </c:dPt>
          <c:cat>
            <c:numRef>
              <c:f>Sheet3!$D$4:$D$28</c:f>
              <c:numCache>
                <c:formatCode>mmm\-yy</c:formatCode>
                <c:ptCount val="25"/>
                <c:pt idx="0">
                  <c:v>44621</c:v>
                </c:pt>
                <c:pt idx="1">
                  <c:v>44652</c:v>
                </c:pt>
                <c:pt idx="2">
                  <c:v>44682</c:v>
                </c:pt>
                <c:pt idx="3">
                  <c:v>44713</c:v>
                </c:pt>
                <c:pt idx="4">
                  <c:v>44743</c:v>
                </c:pt>
                <c:pt idx="5">
                  <c:v>44774</c:v>
                </c:pt>
                <c:pt idx="6">
                  <c:v>44805</c:v>
                </c:pt>
                <c:pt idx="7">
                  <c:v>44835</c:v>
                </c:pt>
                <c:pt idx="8">
                  <c:v>44866</c:v>
                </c:pt>
                <c:pt idx="9">
                  <c:v>44896</c:v>
                </c:pt>
                <c:pt idx="10">
                  <c:v>44927</c:v>
                </c:pt>
                <c:pt idx="11">
                  <c:v>44958</c:v>
                </c:pt>
                <c:pt idx="12">
                  <c:v>44986</c:v>
                </c:pt>
                <c:pt idx="13">
                  <c:v>45017</c:v>
                </c:pt>
                <c:pt idx="14">
                  <c:v>45047</c:v>
                </c:pt>
                <c:pt idx="15">
                  <c:v>45078</c:v>
                </c:pt>
                <c:pt idx="16">
                  <c:v>45108</c:v>
                </c:pt>
                <c:pt idx="17">
                  <c:v>45139</c:v>
                </c:pt>
                <c:pt idx="18">
                  <c:v>45170</c:v>
                </c:pt>
                <c:pt idx="19">
                  <c:v>45200</c:v>
                </c:pt>
                <c:pt idx="20">
                  <c:v>45231</c:v>
                </c:pt>
                <c:pt idx="21">
                  <c:v>45261</c:v>
                </c:pt>
                <c:pt idx="22">
                  <c:v>45292</c:v>
                </c:pt>
                <c:pt idx="23">
                  <c:v>45323</c:v>
                </c:pt>
                <c:pt idx="24">
                  <c:v>45352</c:v>
                </c:pt>
              </c:numCache>
            </c:numRef>
          </c:cat>
          <c:val>
            <c:numRef>
              <c:f>Sheet3!$F$4:$F$28</c:f>
              <c:numCache>
                <c:formatCode>General</c:formatCode>
                <c:ptCount val="25"/>
                <c:pt idx="12" formatCode="0">
                  <c:v>156</c:v>
                </c:pt>
                <c:pt idx="13" formatCode="0">
                  <c:v>300</c:v>
                </c:pt>
                <c:pt idx="14" formatCode="0">
                  <c:v>277.27272727272725</c:v>
                </c:pt>
                <c:pt idx="15" formatCode="0">
                  <c:v>254.54545454545453</c:v>
                </c:pt>
                <c:pt idx="16" formatCode="0">
                  <c:v>231.81818181818181</c:v>
                </c:pt>
                <c:pt idx="17" formatCode="0">
                  <c:v>209.09090909090909</c:v>
                </c:pt>
                <c:pt idx="18" formatCode="0">
                  <c:v>186.36363636363637</c:v>
                </c:pt>
                <c:pt idx="19" formatCode="0">
                  <c:v>163.63636363636365</c:v>
                </c:pt>
                <c:pt idx="20" formatCode="0">
                  <c:v>140.90909090909093</c:v>
                </c:pt>
                <c:pt idx="21" formatCode="0">
                  <c:v>118.18181818181822</c:v>
                </c:pt>
                <c:pt idx="22" formatCode="0">
                  <c:v>95.454545454545496</c:v>
                </c:pt>
                <c:pt idx="23" formatCode="0">
                  <c:v>72.727272727272776</c:v>
                </c:pt>
                <c:pt idx="24" formatCode="0">
                  <c:v>50.00000000000005</c:v>
                </c:pt>
              </c:numCache>
            </c:numRef>
          </c:val>
          <c:smooth val="0"/>
          <c:extLst>
            <c:ext xmlns:c16="http://schemas.microsoft.com/office/drawing/2014/chart" uri="{C3380CC4-5D6E-409C-BE32-E72D297353CC}">
              <c16:uniqueId val="{00000003-85BF-4C80-B089-298BB073E1F8}"/>
            </c:ext>
          </c:extLst>
        </c:ser>
        <c:ser>
          <c:idx val="2"/>
          <c:order val="2"/>
          <c:tx>
            <c:strRef>
              <c:f>Sheet3!$G$3</c:f>
              <c:strCache>
                <c:ptCount val="1"/>
                <c:pt idx="0">
                  <c:v>Q1 Target</c:v>
                </c:pt>
              </c:strCache>
            </c:strRef>
          </c:tx>
          <c:spPr>
            <a:ln w="28575" cap="rnd">
              <a:solidFill>
                <a:schemeClr val="accent3"/>
              </a:solidFill>
              <a:round/>
            </a:ln>
            <a:effectLst/>
          </c:spPr>
          <c:marker>
            <c:symbol val="none"/>
          </c:marker>
          <c:cat>
            <c:numRef>
              <c:f>Sheet3!$D$4:$D$28</c:f>
              <c:numCache>
                <c:formatCode>mmm\-yy</c:formatCode>
                <c:ptCount val="25"/>
                <c:pt idx="0">
                  <c:v>44621</c:v>
                </c:pt>
                <c:pt idx="1">
                  <c:v>44652</c:v>
                </c:pt>
                <c:pt idx="2">
                  <c:v>44682</c:v>
                </c:pt>
                <c:pt idx="3">
                  <c:v>44713</c:v>
                </c:pt>
                <c:pt idx="4">
                  <c:v>44743</c:v>
                </c:pt>
                <c:pt idx="5">
                  <c:v>44774</c:v>
                </c:pt>
                <c:pt idx="6">
                  <c:v>44805</c:v>
                </c:pt>
                <c:pt idx="7">
                  <c:v>44835</c:v>
                </c:pt>
                <c:pt idx="8">
                  <c:v>44866</c:v>
                </c:pt>
                <c:pt idx="9">
                  <c:v>44896</c:v>
                </c:pt>
                <c:pt idx="10">
                  <c:v>44927</c:v>
                </c:pt>
                <c:pt idx="11">
                  <c:v>44958</c:v>
                </c:pt>
                <c:pt idx="12">
                  <c:v>44986</c:v>
                </c:pt>
                <c:pt idx="13">
                  <c:v>45017</c:v>
                </c:pt>
                <c:pt idx="14">
                  <c:v>45047</c:v>
                </c:pt>
                <c:pt idx="15">
                  <c:v>45078</c:v>
                </c:pt>
                <c:pt idx="16">
                  <c:v>45108</c:v>
                </c:pt>
                <c:pt idx="17">
                  <c:v>45139</c:v>
                </c:pt>
                <c:pt idx="18">
                  <c:v>45170</c:v>
                </c:pt>
                <c:pt idx="19">
                  <c:v>45200</c:v>
                </c:pt>
                <c:pt idx="20">
                  <c:v>45231</c:v>
                </c:pt>
                <c:pt idx="21">
                  <c:v>45261</c:v>
                </c:pt>
                <c:pt idx="22">
                  <c:v>45292</c:v>
                </c:pt>
                <c:pt idx="23">
                  <c:v>45323</c:v>
                </c:pt>
                <c:pt idx="24">
                  <c:v>45352</c:v>
                </c:pt>
              </c:numCache>
            </c:numRef>
          </c:cat>
          <c:val>
            <c:numRef>
              <c:f>Sheet3!$G$4:$G$28</c:f>
              <c:numCache>
                <c:formatCode>General</c:formatCode>
                <c:ptCount val="25"/>
                <c:pt idx="13" formatCode="0">
                  <c:v>250</c:v>
                </c:pt>
                <c:pt idx="14" formatCode="0">
                  <c:v>250</c:v>
                </c:pt>
                <c:pt idx="15" formatCode="0">
                  <c:v>250</c:v>
                </c:pt>
              </c:numCache>
            </c:numRef>
          </c:val>
          <c:smooth val="0"/>
          <c:extLst>
            <c:ext xmlns:c16="http://schemas.microsoft.com/office/drawing/2014/chart" uri="{C3380CC4-5D6E-409C-BE32-E72D297353CC}">
              <c16:uniqueId val="{00000004-85BF-4C80-B089-298BB073E1F8}"/>
            </c:ext>
          </c:extLst>
        </c:ser>
        <c:ser>
          <c:idx val="3"/>
          <c:order val="3"/>
          <c:tx>
            <c:strRef>
              <c:f>Sheet3!$H$3</c:f>
              <c:strCache>
                <c:ptCount val="1"/>
                <c:pt idx="0">
                  <c:v>Q2 Target</c:v>
                </c:pt>
              </c:strCache>
            </c:strRef>
          </c:tx>
          <c:spPr>
            <a:ln w="28575" cap="rnd">
              <a:solidFill>
                <a:schemeClr val="accent4"/>
              </a:solidFill>
              <a:round/>
            </a:ln>
            <a:effectLst/>
          </c:spPr>
          <c:marker>
            <c:symbol val="none"/>
          </c:marker>
          <c:cat>
            <c:numRef>
              <c:f>Sheet3!$D$4:$D$28</c:f>
              <c:numCache>
                <c:formatCode>mmm\-yy</c:formatCode>
                <c:ptCount val="25"/>
                <c:pt idx="0">
                  <c:v>44621</c:v>
                </c:pt>
                <c:pt idx="1">
                  <c:v>44652</c:v>
                </c:pt>
                <c:pt idx="2">
                  <c:v>44682</c:v>
                </c:pt>
                <c:pt idx="3">
                  <c:v>44713</c:v>
                </c:pt>
                <c:pt idx="4">
                  <c:v>44743</c:v>
                </c:pt>
                <c:pt idx="5">
                  <c:v>44774</c:v>
                </c:pt>
                <c:pt idx="6">
                  <c:v>44805</c:v>
                </c:pt>
                <c:pt idx="7">
                  <c:v>44835</c:v>
                </c:pt>
                <c:pt idx="8">
                  <c:v>44866</c:v>
                </c:pt>
                <c:pt idx="9">
                  <c:v>44896</c:v>
                </c:pt>
                <c:pt idx="10">
                  <c:v>44927</c:v>
                </c:pt>
                <c:pt idx="11">
                  <c:v>44958</c:v>
                </c:pt>
                <c:pt idx="12">
                  <c:v>44986</c:v>
                </c:pt>
                <c:pt idx="13">
                  <c:v>45017</c:v>
                </c:pt>
                <c:pt idx="14">
                  <c:v>45047</c:v>
                </c:pt>
                <c:pt idx="15">
                  <c:v>45078</c:v>
                </c:pt>
                <c:pt idx="16">
                  <c:v>45108</c:v>
                </c:pt>
                <c:pt idx="17">
                  <c:v>45139</c:v>
                </c:pt>
                <c:pt idx="18">
                  <c:v>45170</c:v>
                </c:pt>
                <c:pt idx="19">
                  <c:v>45200</c:v>
                </c:pt>
                <c:pt idx="20">
                  <c:v>45231</c:v>
                </c:pt>
                <c:pt idx="21">
                  <c:v>45261</c:v>
                </c:pt>
                <c:pt idx="22">
                  <c:v>45292</c:v>
                </c:pt>
                <c:pt idx="23">
                  <c:v>45323</c:v>
                </c:pt>
                <c:pt idx="24">
                  <c:v>45352</c:v>
                </c:pt>
              </c:numCache>
            </c:numRef>
          </c:cat>
          <c:val>
            <c:numRef>
              <c:f>Sheet3!$H$4:$H$28</c:f>
              <c:numCache>
                <c:formatCode>General</c:formatCode>
                <c:ptCount val="25"/>
                <c:pt idx="16" formatCode="0">
                  <c:v>170</c:v>
                </c:pt>
                <c:pt idx="17" formatCode="0">
                  <c:v>170</c:v>
                </c:pt>
                <c:pt idx="18" formatCode="0">
                  <c:v>170</c:v>
                </c:pt>
              </c:numCache>
            </c:numRef>
          </c:val>
          <c:smooth val="0"/>
          <c:extLst>
            <c:ext xmlns:c16="http://schemas.microsoft.com/office/drawing/2014/chart" uri="{C3380CC4-5D6E-409C-BE32-E72D297353CC}">
              <c16:uniqueId val="{00000005-85BF-4C80-B089-298BB073E1F8}"/>
            </c:ext>
          </c:extLst>
        </c:ser>
        <c:ser>
          <c:idx val="4"/>
          <c:order val="4"/>
          <c:tx>
            <c:strRef>
              <c:f>Sheet3!$I$3</c:f>
              <c:strCache>
                <c:ptCount val="1"/>
                <c:pt idx="0">
                  <c:v>Q3 Target</c:v>
                </c:pt>
              </c:strCache>
            </c:strRef>
          </c:tx>
          <c:spPr>
            <a:ln w="28575" cap="rnd">
              <a:solidFill>
                <a:schemeClr val="accent5"/>
              </a:solidFill>
              <a:round/>
            </a:ln>
            <a:effectLst/>
          </c:spPr>
          <c:marker>
            <c:symbol val="none"/>
          </c:marker>
          <c:cat>
            <c:numRef>
              <c:f>Sheet3!$D$4:$D$28</c:f>
              <c:numCache>
                <c:formatCode>mmm\-yy</c:formatCode>
                <c:ptCount val="25"/>
                <c:pt idx="0">
                  <c:v>44621</c:v>
                </c:pt>
                <c:pt idx="1">
                  <c:v>44652</c:v>
                </c:pt>
                <c:pt idx="2">
                  <c:v>44682</c:v>
                </c:pt>
                <c:pt idx="3">
                  <c:v>44713</c:v>
                </c:pt>
                <c:pt idx="4">
                  <c:v>44743</c:v>
                </c:pt>
                <c:pt idx="5">
                  <c:v>44774</c:v>
                </c:pt>
                <c:pt idx="6">
                  <c:v>44805</c:v>
                </c:pt>
                <c:pt idx="7">
                  <c:v>44835</c:v>
                </c:pt>
                <c:pt idx="8">
                  <c:v>44866</c:v>
                </c:pt>
                <c:pt idx="9">
                  <c:v>44896</c:v>
                </c:pt>
                <c:pt idx="10">
                  <c:v>44927</c:v>
                </c:pt>
                <c:pt idx="11">
                  <c:v>44958</c:v>
                </c:pt>
                <c:pt idx="12">
                  <c:v>44986</c:v>
                </c:pt>
                <c:pt idx="13">
                  <c:v>45017</c:v>
                </c:pt>
                <c:pt idx="14">
                  <c:v>45047</c:v>
                </c:pt>
                <c:pt idx="15">
                  <c:v>45078</c:v>
                </c:pt>
                <c:pt idx="16">
                  <c:v>45108</c:v>
                </c:pt>
                <c:pt idx="17">
                  <c:v>45139</c:v>
                </c:pt>
                <c:pt idx="18">
                  <c:v>45170</c:v>
                </c:pt>
                <c:pt idx="19">
                  <c:v>45200</c:v>
                </c:pt>
                <c:pt idx="20">
                  <c:v>45231</c:v>
                </c:pt>
                <c:pt idx="21">
                  <c:v>45261</c:v>
                </c:pt>
                <c:pt idx="22">
                  <c:v>45292</c:v>
                </c:pt>
                <c:pt idx="23">
                  <c:v>45323</c:v>
                </c:pt>
                <c:pt idx="24">
                  <c:v>45352</c:v>
                </c:pt>
              </c:numCache>
            </c:numRef>
          </c:cat>
          <c:val>
            <c:numRef>
              <c:f>Sheet3!$I$4:$I$28</c:f>
              <c:numCache>
                <c:formatCode>General</c:formatCode>
                <c:ptCount val="25"/>
                <c:pt idx="19" formatCode="0">
                  <c:v>120</c:v>
                </c:pt>
                <c:pt idx="20" formatCode="0">
                  <c:v>120</c:v>
                </c:pt>
                <c:pt idx="21" formatCode="0">
                  <c:v>120</c:v>
                </c:pt>
              </c:numCache>
            </c:numRef>
          </c:val>
          <c:smooth val="0"/>
          <c:extLst>
            <c:ext xmlns:c16="http://schemas.microsoft.com/office/drawing/2014/chart" uri="{C3380CC4-5D6E-409C-BE32-E72D297353CC}">
              <c16:uniqueId val="{00000006-85BF-4C80-B089-298BB073E1F8}"/>
            </c:ext>
          </c:extLst>
        </c:ser>
        <c:ser>
          <c:idx val="5"/>
          <c:order val="5"/>
          <c:tx>
            <c:strRef>
              <c:f>Sheet3!$J$3</c:f>
              <c:strCache>
                <c:ptCount val="1"/>
                <c:pt idx="0">
                  <c:v>Q4 Target</c:v>
                </c:pt>
              </c:strCache>
            </c:strRef>
          </c:tx>
          <c:spPr>
            <a:ln w="28575" cap="rnd">
              <a:solidFill>
                <a:schemeClr val="accent6"/>
              </a:solidFill>
              <a:round/>
            </a:ln>
            <a:effectLst/>
          </c:spPr>
          <c:marker>
            <c:symbol val="none"/>
          </c:marker>
          <c:cat>
            <c:numRef>
              <c:f>Sheet3!$D$4:$D$28</c:f>
              <c:numCache>
                <c:formatCode>mmm\-yy</c:formatCode>
                <c:ptCount val="25"/>
                <c:pt idx="0">
                  <c:v>44621</c:v>
                </c:pt>
                <c:pt idx="1">
                  <c:v>44652</c:v>
                </c:pt>
                <c:pt idx="2">
                  <c:v>44682</c:v>
                </c:pt>
                <c:pt idx="3">
                  <c:v>44713</c:v>
                </c:pt>
                <c:pt idx="4">
                  <c:v>44743</c:v>
                </c:pt>
                <c:pt idx="5">
                  <c:v>44774</c:v>
                </c:pt>
                <c:pt idx="6">
                  <c:v>44805</c:v>
                </c:pt>
                <c:pt idx="7">
                  <c:v>44835</c:v>
                </c:pt>
                <c:pt idx="8">
                  <c:v>44866</c:v>
                </c:pt>
                <c:pt idx="9">
                  <c:v>44896</c:v>
                </c:pt>
                <c:pt idx="10">
                  <c:v>44927</c:v>
                </c:pt>
                <c:pt idx="11">
                  <c:v>44958</c:v>
                </c:pt>
                <c:pt idx="12">
                  <c:v>44986</c:v>
                </c:pt>
                <c:pt idx="13">
                  <c:v>45017</c:v>
                </c:pt>
                <c:pt idx="14">
                  <c:v>45047</c:v>
                </c:pt>
                <c:pt idx="15">
                  <c:v>45078</c:v>
                </c:pt>
                <c:pt idx="16">
                  <c:v>45108</c:v>
                </c:pt>
                <c:pt idx="17">
                  <c:v>45139</c:v>
                </c:pt>
                <c:pt idx="18">
                  <c:v>45170</c:v>
                </c:pt>
                <c:pt idx="19">
                  <c:v>45200</c:v>
                </c:pt>
                <c:pt idx="20">
                  <c:v>45231</c:v>
                </c:pt>
                <c:pt idx="21">
                  <c:v>45261</c:v>
                </c:pt>
                <c:pt idx="22">
                  <c:v>45292</c:v>
                </c:pt>
                <c:pt idx="23">
                  <c:v>45323</c:v>
                </c:pt>
                <c:pt idx="24">
                  <c:v>45352</c:v>
                </c:pt>
              </c:numCache>
            </c:numRef>
          </c:cat>
          <c:val>
            <c:numRef>
              <c:f>Sheet3!$J$4:$J$28</c:f>
              <c:numCache>
                <c:formatCode>General</c:formatCode>
                <c:ptCount val="25"/>
                <c:pt idx="22" formatCode="0">
                  <c:v>50</c:v>
                </c:pt>
                <c:pt idx="23" formatCode="0">
                  <c:v>50</c:v>
                </c:pt>
                <c:pt idx="24" formatCode="0">
                  <c:v>50</c:v>
                </c:pt>
              </c:numCache>
            </c:numRef>
          </c:val>
          <c:smooth val="0"/>
          <c:extLst>
            <c:ext xmlns:c16="http://schemas.microsoft.com/office/drawing/2014/chart" uri="{C3380CC4-5D6E-409C-BE32-E72D297353CC}">
              <c16:uniqueId val="{00000007-85BF-4C80-B089-298BB073E1F8}"/>
            </c:ext>
          </c:extLst>
        </c:ser>
        <c:dLbls>
          <c:showLegendKey val="0"/>
          <c:showVal val="0"/>
          <c:showCatName val="0"/>
          <c:showSerName val="0"/>
          <c:showPercent val="0"/>
          <c:showBubbleSize val="0"/>
        </c:dLbls>
        <c:smooth val="0"/>
        <c:axId val="525609600"/>
        <c:axId val="525614176"/>
      </c:lineChart>
      <c:dateAx>
        <c:axId val="52560960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25614176"/>
        <c:crosses val="autoZero"/>
        <c:auto val="1"/>
        <c:lblOffset val="100"/>
        <c:baseTimeUnit val="months"/>
      </c:dateAx>
      <c:valAx>
        <c:axId val="525614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GB" sz="1400" b="1" dirty="0"/>
                  <a:t>Number of Ambulances</a:t>
                </a:r>
                <a:r>
                  <a:rPr lang="en-GB" sz="1400" b="1" baseline="0" dirty="0"/>
                  <a:t> conveyed </a:t>
                </a:r>
              </a:p>
              <a:p>
                <a:pPr>
                  <a:defRPr sz="1400" b="1"/>
                </a:pPr>
                <a:r>
                  <a:rPr lang="en-GB" sz="1400" b="1" baseline="0" dirty="0"/>
                  <a:t>wait time over 4 hours</a:t>
                </a:r>
                <a:endParaRPr lang="en-GB" sz="1400" b="1" dirty="0"/>
              </a:p>
            </c:rich>
          </c:tx>
          <c:layout>
            <c:manualLayout>
              <c:xMode val="edge"/>
              <c:yMode val="edge"/>
              <c:x val="7.6318744334309754E-3"/>
              <c:y val="0.19258608625925946"/>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25609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00BE2F-1BB4-4E41-9017-D2C5E64E4501}" type="datetimeFigureOut">
              <a:rPr lang="en-GB" smtClean="0"/>
              <a:t>24/05/2023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699237-7A1B-461A-A11A-3B5E1B77EC10}" type="slidenum">
              <a:rPr lang="en-GB" smtClean="0"/>
              <a:t>‹#›</a:t>
            </a:fld>
            <a:endParaRPr lang="en-GB" dirty="0"/>
          </a:p>
        </p:txBody>
      </p:sp>
    </p:spTree>
    <p:extLst>
      <p:ext uri="{BB962C8B-B14F-4D97-AF65-F5344CB8AC3E}">
        <p14:creationId xmlns:p14="http://schemas.microsoft.com/office/powerpoint/2010/main" val="1343596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6846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8045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3185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3969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6115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7352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9343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6616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9750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3590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5652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8710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3332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2769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4925" y="1143000"/>
            <a:ext cx="9467850" cy="5326063"/>
          </a:xfrm>
        </p:spPr>
      </p:sp>
      <p:sp>
        <p:nvSpPr>
          <p:cNvPr id="3" name="Notes Placeholder 2"/>
          <p:cNvSpPr>
            <a:spLocks noGrp="1"/>
          </p:cNvSpPr>
          <p:nvPr>
            <p:ph type="body" idx="1"/>
          </p:nvPr>
        </p:nvSpPr>
        <p:spPr>
          <a:xfrm>
            <a:off x="685800" y="6788989"/>
            <a:ext cx="5486400" cy="1186131"/>
          </a:xfrm>
        </p:spPr>
        <p:txBody>
          <a:bodyPr/>
          <a:lstStyle/>
          <a:p>
            <a:endParaRPr lang="en-GB" sz="16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9500BC-5FEF-43AA-9936-4C9B327BA3C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04920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8.png"/><Relationship Id="rId7" Type="http://schemas.openxmlformats.org/officeDocument/2006/relationships/image" Target="../media/image4.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2C429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744000" y="2132857"/>
            <a:ext cx="10178197" cy="2084543"/>
          </a:xfrm>
          <a:ln>
            <a:noFill/>
          </a:ln>
        </p:spPr>
        <p:txBody>
          <a:bodyPr lIns="0" tIns="0" rIns="0" bIns="0" anchor="t">
            <a:noAutofit/>
          </a:bodyPr>
          <a:lstStyle>
            <a:lvl1pPr algn="l">
              <a:defRPr sz="4500" baseline="0">
                <a:solidFill>
                  <a:schemeClr val="bg1"/>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9" name="TextBox 8"/>
          <p:cNvSpPr txBox="1"/>
          <p:nvPr userDrawn="1"/>
        </p:nvSpPr>
        <p:spPr>
          <a:xfrm>
            <a:off x="8364772" y="635962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651" y="6051880"/>
            <a:ext cx="1665949" cy="423160"/>
          </a:xfrm>
          <a:prstGeom prst="rect">
            <a:avLst/>
          </a:prstGeom>
        </p:spPr>
      </p:pic>
    </p:spTree>
    <p:extLst>
      <p:ext uri="{BB962C8B-B14F-4D97-AF65-F5344CB8AC3E}">
        <p14:creationId xmlns:p14="http://schemas.microsoft.com/office/powerpoint/2010/main" val="3031051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118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744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6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86961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3" name="Content Placeholder 2"/>
          <p:cNvSpPr>
            <a:spLocks noGrp="1"/>
          </p:cNvSpPr>
          <p:nvPr>
            <p:ph idx="1"/>
          </p:nvPr>
        </p:nvSpPr>
        <p:spPr>
          <a:xfrm>
            <a:off x="744000" y="1367999"/>
            <a:ext cx="10704000" cy="4788000"/>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1"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2" name="TextBox 11"/>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696086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3"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sp>
        <p:nvSpPr>
          <p:cNvPr id="8" name="Picture Placeholder 7"/>
          <p:cNvSpPr>
            <a:spLocks noGrp="1"/>
          </p:cNvSpPr>
          <p:nvPr>
            <p:ph type="pic" sz="quarter" idx="13"/>
          </p:nvPr>
        </p:nvSpPr>
        <p:spPr>
          <a:xfrm>
            <a:off x="0" y="1"/>
            <a:ext cx="12192000" cy="6308725"/>
          </a:xfrm>
        </p:spPr>
        <p:txBody>
          <a:bodyPr/>
          <a:lstStyle/>
          <a:p>
            <a:endParaRPr lang="en-US" dirty="0"/>
          </a:p>
        </p:txBody>
      </p:sp>
      <p:sp>
        <p:nvSpPr>
          <p:cNvPr id="7" name="TextBox 6"/>
          <p:cNvSpPr txBox="1"/>
          <p:nvPr userDrawn="1"/>
        </p:nvSpPr>
        <p:spPr>
          <a:xfrm>
            <a:off x="8112224" y="636745"/>
            <a:ext cx="3430645" cy="230832"/>
          </a:xfrm>
          <a:prstGeom prst="rect">
            <a:avLst/>
          </a:prstGeom>
          <a:noFill/>
        </p:spPr>
        <p:txBody>
          <a:bodyPr wrap="square" rtlCol="0">
            <a:spAutoFit/>
          </a:bodyPr>
          <a:lstStyle/>
          <a:p>
            <a:pPr algn="r"/>
            <a:r>
              <a:rPr lang="en-GB" sz="900" dirty="0">
                <a:solidFill>
                  <a:srgbClr val="335083"/>
                </a:solidFill>
                <a:latin typeface="Verdana" panose="020B0604030504040204" pitchFamily="34" charset="0"/>
                <a:ea typeface="Verdana" panose="020B0604030504040204" pitchFamily="34" charset="0"/>
              </a:rPr>
              <a:t>cwmtafmorgannwg.wales</a:t>
            </a:r>
          </a:p>
        </p:txBody>
      </p:sp>
      <p:sp>
        <p:nvSpPr>
          <p:cNvPr id="10"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1" name="TextBox 10"/>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158728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0" y="6332680"/>
            <a:ext cx="12192000" cy="525320"/>
          </a:xfrm>
          <a:prstGeom prst="rect">
            <a:avLst/>
          </a:prstGeom>
          <a:solidFill>
            <a:srgbClr val="2C4295"/>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C4295"/>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1913" y="2124388"/>
            <a:ext cx="10704000" cy="4064455"/>
          </a:xfrm>
        </p:spPr>
        <p:txBody>
          <a:bodyPr lIns="0" tIns="0" rIns="0" bIns="0"/>
          <a:lstStyle>
            <a:lvl1pPr>
              <a:spcBef>
                <a:spcPts val="1200"/>
              </a:spcBef>
              <a:defRPr sz="2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37472"/>
            <a:ext cx="2360928" cy="598545"/>
          </a:xfrm>
          <a:prstGeom prst="rect">
            <a:avLst/>
          </a:prstGeom>
        </p:spPr>
      </p:pic>
      <p:sp>
        <p:nvSpPr>
          <p:cNvPr id="9" name="TextBox 8"/>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1" name="Picture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2" name="Picture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1780121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ext/bullet slide">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a:xfrm>
            <a:off x="0" y="6332680"/>
            <a:ext cx="12192000" cy="525320"/>
          </a:xfrm>
          <a:prstGeom prst="rect">
            <a:avLst/>
          </a:prstGeom>
          <a:solidFill>
            <a:srgbClr val="2C4295"/>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62084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132856"/>
            <a:ext cx="10704000" cy="4032448"/>
          </a:xfrm>
        </p:spPr>
        <p:txBody>
          <a:bodyPr lIns="0" tIns="0" rIns="0" bIns="0"/>
          <a:lstStyle>
            <a:lvl1pPr>
              <a:lnSpc>
                <a:spcPct val="150000"/>
              </a:lnSpc>
              <a:spcBef>
                <a:spcPts val="1200"/>
              </a:spcBef>
              <a:defRPr>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a:solidFill>
                  <a:srgbClr val="335083"/>
                </a:solidFill>
                <a:latin typeface="Verdana" panose="020B0604030504040204" pitchFamily="34" charset="0"/>
                <a:ea typeface="Verdana" panose="020B0604030504040204" pitchFamily="34" charset="0"/>
              </a:rPr>
              <a:t>cwmtafmorgannwg.wales</a:t>
            </a:r>
          </a:p>
        </p:txBody>
      </p:sp>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2726582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0" y="1597306"/>
            <a:ext cx="12192000" cy="473519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 name="Text Placeholder 2"/>
          <p:cNvSpPr>
            <a:spLocks noGrp="1"/>
          </p:cNvSpPr>
          <p:nvPr>
            <p:ph type="body" idx="1"/>
          </p:nvPr>
        </p:nvSpPr>
        <p:spPr>
          <a:xfrm>
            <a:off x="744000" y="1800000"/>
            <a:ext cx="10704000" cy="4377600"/>
          </a:xfrm>
        </p:spPr>
        <p:txBody>
          <a:bodyPr lIns="0" tIns="0" rIns="0" bIns="0" anchor="t" anchorCtr="0"/>
          <a:lstStyle>
            <a:lvl1pPr marL="0" indent="0">
              <a:buNone/>
              <a:defRPr sz="3600" b="0" i="0">
                <a:solidFill>
                  <a:schemeClr val="bg1"/>
                </a:solidFill>
                <a:latin typeface="Verdana" panose="020B0604030504040204" pitchFamily="34" charset="0"/>
                <a:ea typeface="Verdana" panose="020B060403050404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12"/>
          </p:nvPr>
        </p:nvSpPr>
        <p:spPr>
          <a:xfrm>
            <a:off x="0" y="6309320"/>
            <a:ext cx="12192000"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9"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3883596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a:xfrm>
            <a:off x="0" y="6332680"/>
            <a:ext cx="12192000" cy="525320"/>
          </a:xfrm>
          <a:prstGeom prst="rect">
            <a:avLst/>
          </a:prstGeom>
          <a:solidFill>
            <a:srgbClr val="2C4295"/>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solidFill>
                  <a:prstClr val="white"/>
                </a:solidFill>
              </a:rPr>
              <a:pPr/>
              <a:t>‹#›</a:t>
            </a:fld>
            <a:endParaRPr lang="en-US" dirty="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0709" y="466810"/>
            <a:ext cx="2360928" cy="598545"/>
          </a:xfrm>
          <a:prstGeom prst="rect">
            <a:avLst/>
          </a:prstGeom>
        </p:spPr>
      </p:pic>
      <p:pic>
        <p:nvPicPr>
          <p:cNvPr id="2" name="Picture 1"/>
          <p:cNvPicPr>
            <a:picLocks noChangeAspect="1"/>
          </p:cNvPicPr>
          <p:nvPr userDrawn="1"/>
        </p:nvPicPr>
        <p:blipFill>
          <a:blip r:embed="rId3" cstate="print">
            <a:duotone>
              <a:prstClr val="black"/>
              <a:srgbClr val="2C4295">
                <a:tint val="45000"/>
                <a:satMod val="400000"/>
              </a:srgbClr>
            </a:duotone>
            <a:extLst>
              <a:ext uri="{28A0092B-C50C-407E-A947-70E740481C1C}">
                <a14:useLocalDpi xmlns:a14="http://schemas.microsoft.com/office/drawing/2010/main" val="0"/>
              </a:ext>
            </a:extLst>
          </a:blip>
          <a:stretch>
            <a:fillRect/>
          </a:stretch>
        </p:blipFill>
        <p:spPr>
          <a:xfrm>
            <a:off x="3735920" y="3867609"/>
            <a:ext cx="4676134" cy="2103221"/>
          </a:xfrm>
          <a:prstGeom prst="rect">
            <a:avLst/>
          </a:prstGeom>
        </p:spPr>
      </p:pic>
      <p:sp>
        <p:nvSpPr>
          <p:cNvPr id="4" name="TextBox 3"/>
          <p:cNvSpPr txBox="1"/>
          <p:nvPr userDrawn="1"/>
        </p:nvSpPr>
        <p:spPr>
          <a:xfrm>
            <a:off x="2831637" y="3646671"/>
            <a:ext cx="6528725" cy="369332"/>
          </a:xfrm>
          <a:prstGeom prst="rect">
            <a:avLst/>
          </a:prstGeom>
          <a:noFill/>
        </p:spPr>
        <p:txBody>
          <a:bodyPr wrap="square" rtlCol="0">
            <a:spAutoFit/>
          </a:bodyPr>
          <a:lstStyle/>
          <a:p>
            <a:pPr algn="ctr"/>
            <a:r>
              <a:rPr lang="en-GB" dirty="0">
                <a:solidFill>
                  <a:srgbClr val="2C4295"/>
                </a:solidFill>
                <a:latin typeface="Verdana" panose="020B0604030504040204" pitchFamily="34" charset="0"/>
                <a:ea typeface="Verdana" panose="020B0604030504040204" pitchFamily="34" charset="0"/>
              </a:rPr>
              <a:t>Find us on</a:t>
            </a:r>
          </a:p>
        </p:txBody>
      </p:sp>
      <p:sp>
        <p:nvSpPr>
          <p:cNvPr id="5" name="TextBox 4"/>
          <p:cNvSpPr txBox="1"/>
          <p:nvPr userDrawn="1"/>
        </p:nvSpPr>
        <p:spPr>
          <a:xfrm>
            <a:off x="3599723" y="2776883"/>
            <a:ext cx="4992555" cy="523220"/>
          </a:xfrm>
          <a:prstGeom prst="rect">
            <a:avLst/>
          </a:prstGeom>
          <a:noFill/>
        </p:spPr>
        <p:txBody>
          <a:bodyPr wrap="square" rtlCol="0">
            <a:spAutoFit/>
          </a:bodyPr>
          <a:lstStyle/>
          <a:p>
            <a:pPr algn="ctr">
              <a:defRPr/>
            </a:pPr>
            <a:r>
              <a:rPr lang="en-US" sz="2800" dirty="0">
                <a:solidFill>
                  <a:srgbClr val="2C4295"/>
                </a:solidFill>
                <a:latin typeface="Verdana" panose="020B0604030504040204" pitchFamily="34" charset="0"/>
                <a:ea typeface="Verdana" panose="020B0604030504040204" pitchFamily="34" charset="0"/>
              </a:rPr>
              <a:t>@cwmtafmorgannwg</a:t>
            </a:r>
          </a:p>
        </p:txBody>
      </p:sp>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sp>
        <p:nvSpPr>
          <p:cNvPr id="12" name="TextBox 11"/>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6" name="Picture 15"/>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7" name="Picture 16"/>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697575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bullet slide (blank)">
    <p:spTree>
      <p:nvGrpSpPr>
        <p:cNvPr id="1" name=""/>
        <p:cNvGrpSpPr/>
        <p:nvPr/>
      </p:nvGrpSpPr>
      <p:grpSpPr>
        <a:xfrm>
          <a:off x="0" y="0"/>
          <a:ext cx="0" cy="0"/>
          <a:chOff x="0" y="0"/>
          <a:chExt cx="0" cy="0"/>
        </a:xfrm>
      </p:grpSpPr>
      <p:sp>
        <p:nvSpPr>
          <p:cNvPr id="9"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088001"/>
            <a:ext cx="10704000" cy="4064455"/>
          </a:xfrm>
        </p:spPr>
        <p:txBody>
          <a:bodyPr lIns="0" tIns="0" rIns="0" bIns="0"/>
          <a:lstStyle>
            <a:lvl1pPr>
              <a:lnSpc>
                <a:spcPct val="150000"/>
              </a:lnSpc>
              <a:spcBef>
                <a:spcPts val="1200"/>
              </a:spcBef>
              <a:defRPr sz="2000" b="0">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sp>
        <p:nvSpPr>
          <p:cNvPr id="13"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4" name="TextBox 13"/>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spTree>
    <p:extLst>
      <p:ext uri="{BB962C8B-B14F-4D97-AF65-F5344CB8AC3E}">
        <p14:creationId xmlns:p14="http://schemas.microsoft.com/office/powerpoint/2010/main" val="3153806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5352000" cy="1196904"/>
          </a:xfrm>
        </p:spPr>
        <p:txBody>
          <a:bodyPr anchor="t" anchorCtr="0">
            <a:noAutofit/>
          </a:bodyPr>
          <a:lstStyle>
            <a:lvl1pPr algn="l">
              <a:defRPr sz="3600" b="0" i="0" spc="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6288021" y="1368001"/>
            <a:ext cx="5150712" cy="4788000"/>
          </a:xfrm>
        </p:spPr>
        <p:txBody>
          <a:bodyPr/>
          <a:lstStyle>
            <a:lvl1pPr>
              <a:defRPr sz="2000" baseline="0">
                <a:solidFill>
                  <a:srgbClr val="211973"/>
                </a:solidFill>
                <a:latin typeface="Verdana" panose="020B0604030504040204" pitchFamily="34" charset="0"/>
                <a:ea typeface="Verdana" panose="020B0604030504040204" pitchFamily="34" charset="0"/>
              </a:defRPr>
            </a:lvl1pPr>
            <a:lvl2pPr>
              <a:defRPr sz="1800" baseline="0">
                <a:latin typeface="Verdana" panose="020B0604030504040204" pitchFamily="34" charset="0"/>
                <a:ea typeface="Verdana" panose="020B0604030504040204" pitchFamily="34" charset="0"/>
              </a:defRPr>
            </a:lvl2pPr>
            <a:lvl3pPr>
              <a:defRPr sz="1800" baseline="0">
                <a:latin typeface="Verdana" panose="020B0604030504040204" pitchFamily="34" charset="0"/>
                <a:ea typeface="Verdana" panose="020B0604030504040204" pitchFamily="34" charset="0"/>
              </a:defRPr>
            </a:lvl3pPr>
            <a:lvl4pPr>
              <a:defRPr sz="1600" baseline="0">
                <a:latin typeface="Verdana" panose="020B0604030504040204" pitchFamily="34" charset="0"/>
                <a:ea typeface="Verdana" panose="020B0604030504040204" pitchFamily="34" charset="0"/>
              </a:defRPr>
            </a:lvl4pPr>
            <a:lvl5pPr>
              <a:defRPr sz="1600" baseline="0">
                <a:latin typeface="Verdana" panose="020B0604030504040204" pitchFamily="34" charset="0"/>
                <a:ea typeface="Verdana" panose="020B060403050404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44000" y="2718223"/>
            <a:ext cx="5352000" cy="3447081"/>
          </a:xfrm>
        </p:spPr>
        <p:txBody>
          <a:bodyPr/>
          <a:lstStyle>
            <a:lvl1pPr marL="0" indent="0">
              <a:buNone/>
              <a:defRPr sz="1600" baseline="0">
                <a:solidFill>
                  <a:schemeClr val="tx1"/>
                </a:solidFill>
                <a:latin typeface="Verdana" panose="020B0604030504040204" pitchFamily="34" charset="0"/>
                <a:ea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3191130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2 lines) and Content">
    <p:spTree>
      <p:nvGrpSpPr>
        <p:cNvPr id="1" name=""/>
        <p:cNvGrpSpPr/>
        <p:nvPr/>
      </p:nvGrpSpPr>
      <p:grpSpPr>
        <a:xfrm>
          <a:off x="0" y="0"/>
          <a:ext cx="0" cy="0"/>
          <a:chOff x="0" y="0"/>
          <a:chExt cx="0" cy="0"/>
        </a:xfrm>
      </p:grpSpPr>
      <p:sp>
        <p:nvSpPr>
          <p:cNvPr id="10"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118800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744000" y="2628000"/>
            <a:ext cx="10704000" cy="3537304"/>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TextBox 11"/>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143487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11" name="Slide Number Placeholder 5"/>
          <p:cNvSpPr txBox="1">
            <a:spLocks/>
          </p:cNvSpPr>
          <p:nvPr userDrawn="1"/>
        </p:nvSpPr>
        <p:spPr>
          <a:xfrm>
            <a:off x="0" y="6332680"/>
            <a:ext cx="12192000" cy="525320"/>
          </a:xfrm>
          <a:prstGeom prst="rect">
            <a:avLst/>
          </a:prstGeom>
          <a:solidFill>
            <a:srgbClr val="2C4295"/>
          </a:solidFill>
        </p:spPr>
        <p:txBody>
          <a:bodyPr lIns="0" tIns="0" bIns="0" anchor="ctr"/>
          <a:lstStyle>
            <a:defPPr>
              <a:defRPr lang="en-US"/>
            </a:defPPr>
            <a:lvl1pPr marL="540000" algn="l" defTabSz="914400" rtl="0" eaLnBrk="1" latinLnBrk="0" hangingPunct="1">
              <a:defRPr sz="12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051598E-9D06-4046-8EF2-7702044C4E81}"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744000" y="1368000"/>
            <a:ext cx="10704000" cy="64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744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6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GB" dirty="0" smtClean="0">
                <a:solidFill>
                  <a:prstClr val="white"/>
                </a:solidFill>
              </a:rPr>
              <a:t>IMTP March 2023</a:t>
            </a:r>
            <a:endParaRPr lang="en-US" dirty="0">
              <a:solidFill>
                <a:prstClr val="white"/>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2" name="Footer Placeholder 5"/>
          <p:cNvSpPr txBox="1">
            <a:spLocks/>
          </p:cNvSpPr>
          <p:nvPr userDrawn="1"/>
        </p:nvSpPr>
        <p:spPr>
          <a:xfrm>
            <a:off x="1199456" y="6309320"/>
            <a:ext cx="1027200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white"/>
                </a:solidFill>
              </a:rPr>
              <a:t>Presentation title - edit in Header and Footer</a:t>
            </a:r>
          </a:p>
        </p:txBody>
      </p:sp>
      <p:sp>
        <p:nvSpPr>
          <p:cNvPr id="13" name="TextBox 12"/>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8" name="Picture 1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2361302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000" y="274638"/>
            <a:ext cx="10704000" cy="1143000"/>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744000" y="1600201"/>
            <a:ext cx="107040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4"/>
          </p:nvPr>
        </p:nvSpPr>
        <p:spPr>
          <a:xfrm>
            <a:off x="0" y="6309320"/>
            <a:ext cx="12192000" cy="548680"/>
          </a:xfrm>
          <a:prstGeom prst="rect">
            <a:avLst/>
          </a:prstGeom>
          <a:solidFill>
            <a:srgbClr val="2C4295"/>
          </a:solidFill>
        </p:spPr>
        <p:txBody>
          <a:bodyPr lIns="0" tIns="0" bIns="0" anchor="ctr"/>
          <a:lstStyle>
            <a:lvl1pPr marL="540000" algn="l">
              <a:defRPr sz="1200">
                <a:solidFill>
                  <a:schemeClr val="bg1"/>
                </a:solidFill>
              </a:defRPr>
            </a:lvl1pPr>
          </a:lstStyle>
          <a:p>
            <a:fld id="{E051598E-9D06-4046-8EF2-7702044C4E81}" type="slidenum">
              <a:rPr lang="en-US" smtClean="0">
                <a:solidFill>
                  <a:prstClr val="white"/>
                </a:solidFill>
              </a:rPr>
              <a:pPr/>
              <a:t>‹#›</a:t>
            </a:fld>
            <a:r>
              <a:rPr lang="en-US" dirty="0">
                <a:solidFill>
                  <a:prstClr val="white"/>
                </a:solidFill>
              </a:rPr>
              <a:t> </a:t>
            </a:r>
          </a:p>
        </p:txBody>
      </p:sp>
      <p:sp>
        <p:nvSpPr>
          <p:cNvPr id="6"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GB" dirty="0" smtClean="0">
                <a:solidFill>
                  <a:prstClr val="white"/>
                </a:solidFill>
              </a:rPr>
              <a:t>IMTP March 2023</a:t>
            </a:r>
            <a:endParaRPr lang="en-US" dirty="0">
              <a:solidFill>
                <a:prstClr val="white"/>
              </a:solidFill>
            </a:endParaRPr>
          </a:p>
        </p:txBody>
      </p:sp>
      <p:sp>
        <p:nvSpPr>
          <p:cNvPr id="9" name="TextBox 8"/>
          <p:cNvSpPr txBox="1"/>
          <p:nvPr userDrawn="1"/>
        </p:nvSpPr>
        <p:spPr>
          <a:xfrm>
            <a:off x="8138350" y="6468244"/>
            <a:ext cx="3430645" cy="230832"/>
          </a:xfrm>
          <a:prstGeom prst="rect">
            <a:avLst/>
          </a:prstGeom>
          <a:noFill/>
        </p:spPr>
        <p:txBody>
          <a:bodyPr wrap="square" rtlCol="0">
            <a:spAutoFit/>
          </a:bodyPr>
          <a:lstStyle/>
          <a:p>
            <a:pPr algn="r"/>
            <a:r>
              <a:rPr lang="en-GB" sz="900" dirty="0">
                <a:solidFill>
                  <a:schemeClr val="bg1"/>
                </a:solidFill>
                <a:latin typeface="Verdana" panose="020B0604030504040204" pitchFamily="34" charset="0"/>
                <a:ea typeface="Verdana" panose="020B0604030504040204" pitchFamily="34" charset="0"/>
              </a:rPr>
              <a:t>cwmtafmorgannwg.wales</a:t>
            </a:r>
          </a:p>
        </p:txBody>
      </p:sp>
      <p:pic>
        <p:nvPicPr>
          <p:cNvPr id="10" name="Picture 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182893" y="6332680"/>
            <a:ext cx="501775" cy="501775"/>
          </a:xfrm>
          <a:prstGeom prst="rect">
            <a:avLst/>
          </a:prstGeom>
        </p:spPr>
      </p:pic>
      <p:pic>
        <p:nvPicPr>
          <p:cNvPr id="11" name="Picture 10"/>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678620" y="6332680"/>
            <a:ext cx="501775" cy="501775"/>
          </a:xfrm>
          <a:prstGeom prst="rect">
            <a:avLst/>
          </a:prstGeom>
        </p:spPr>
      </p:pic>
      <p:pic>
        <p:nvPicPr>
          <p:cNvPr id="12" name="Picture 11"/>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161167" y="6332680"/>
            <a:ext cx="501775" cy="501775"/>
          </a:xfrm>
          <a:prstGeom prst="rect">
            <a:avLst/>
          </a:prstGeom>
        </p:spPr>
      </p:pic>
      <p:pic>
        <p:nvPicPr>
          <p:cNvPr id="13" name="Picture 12"/>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8662942" y="6332680"/>
            <a:ext cx="501959" cy="501959"/>
          </a:xfrm>
          <a:prstGeom prst="rect">
            <a:avLst/>
          </a:prstGeom>
        </p:spPr>
      </p:pic>
      <p:pic>
        <p:nvPicPr>
          <p:cNvPr id="14" name="Picture 13"/>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9164901" y="6332841"/>
            <a:ext cx="501614" cy="501614"/>
          </a:xfrm>
          <a:prstGeom prst="rect">
            <a:avLst/>
          </a:prstGeom>
        </p:spPr>
      </p:pic>
    </p:spTree>
    <p:extLst>
      <p:ext uri="{BB962C8B-B14F-4D97-AF65-F5344CB8AC3E}">
        <p14:creationId xmlns:p14="http://schemas.microsoft.com/office/powerpoint/2010/main" val="18848858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l" defTabSz="914400" rtl="0" eaLnBrk="1" latinLnBrk="0" hangingPunct="1">
        <a:spcBef>
          <a:spcPct val="0"/>
        </a:spcBef>
        <a:buNone/>
        <a:defRPr sz="3600" kern="1200" spc="-150" baseline="0">
          <a:solidFill>
            <a:srgbClr val="2C4295"/>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211973"/>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chart" Target="../charts/chart1.xml"/><Relationship Id="rId4" Type="http://schemas.openxmlformats.org/officeDocument/2006/relationships/image" Target="../media/image12.jpeg"/><Relationship Id="rId9" Type="http://schemas.openxmlformats.org/officeDocument/2006/relationships/image" Target="../media/image17.jpeg"/></Relationships>
</file>

<file path=ppt/slides/_rels/slide1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22.png"/><Relationship Id="rId4" Type="http://schemas.openxmlformats.org/officeDocument/2006/relationships/image" Target="../media/image12.jpeg"/><Relationship Id="rId9" Type="http://schemas.openxmlformats.org/officeDocument/2006/relationships/image" Target="../media/image17.jpeg"/></Relationships>
</file>

<file path=ppt/slides/_rels/slide1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23.png"/><Relationship Id="rId4" Type="http://schemas.openxmlformats.org/officeDocument/2006/relationships/image" Target="../media/image12.jpeg"/><Relationship Id="rId9" Type="http://schemas.openxmlformats.org/officeDocument/2006/relationships/image" Target="../media/image17.jpeg"/></Relationships>
</file>

<file path=ppt/slides/_rels/slide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0.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24.png"/><Relationship Id="rId4" Type="http://schemas.openxmlformats.org/officeDocument/2006/relationships/image" Target="../media/image12.jpeg"/><Relationship Id="rId9" Type="http://schemas.openxmlformats.org/officeDocument/2006/relationships/image" Target="../media/image17.jpeg"/></Relationships>
</file>

<file path=ppt/slides/_rels/slide2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4.jpeg"/><Relationship Id="rId11" Type="http://schemas.openxmlformats.org/officeDocument/2006/relationships/image" Target="../media/image26.png"/><Relationship Id="rId5" Type="http://schemas.openxmlformats.org/officeDocument/2006/relationships/image" Target="../media/image13.jpeg"/><Relationship Id="rId10" Type="http://schemas.openxmlformats.org/officeDocument/2006/relationships/image" Target="../media/image25.png"/><Relationship Id="rId4" Type="http://schemas.openxmlformats.org/officeDocument/2006/relationships/image" Target="../media/image12.jpeg"/><Relationship Id="rId9" Type="http://schemas.openxmlformats.org/officeDocument/2006/relationships/image" Target="../media/image17.jpeg"/></Relationships>
</file>

<file path=ppt/slides/_rels/slide2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2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14.jpeg"/><Relationship Id="rId11" Type="http://schemas.openxmlformats.org/officeDocument/2006/relationships/image" Target="../media/image28.png"/><Relationship Id="rId5" Type="http://schemas.openxmlformats.org/officeDocument/2006/relationships/image" Target="../media/image13.jpeg"/><Relationship Id="rId10" Type="http://schemas.openxmlformats.org/officeDocument/2006/relationships/image" Target="../media/image27.png"/><Relationship Id="rId4" Type="http://schemas.openxmlformats.org/officeDocument/2006/relationships/image" Target="../media/image12.jpeg"/><Relationship Id="rId9" Type="http://schemas.openxmlformats.org/officeDocument/2006/relationships/image" Target="../media/image17.jpeg"/></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5612" y="2296661"/>
            <a:ext cx="519764" cy="23100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2" descr="https://cwmtafmorgannwg.wales/wp-content/uploads/2020/11/AOB-CTM-800x20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232026"/>
            <a:ext cx="6509288" cy="1635458"/>
          </a:xfrm>
          <a:prstGeom prst="rect">
            <a:avLst/>
          </a:prstGeom>
          <a:noFill/>
          <a:extLst>
            <a:ext uri="{909E8E84-426E-40DD-AFC4-6F175D3DCCD1}">
              <a14:hiddenFill xmlns:a14="http://schemas.microsoft.com/office/drawing/2010/main">
                <a:solidFill>
                  <a:srgbClr val="FFFFFF"/>
                </a:solidFill>
              </a14:hiddenFill>
            </a:ext>
          </a:extLst>
        </p:spPr>
      </p:pic>
      <p:sp>
        <p:nvSpPr>
          <p:cNvPr id="8" name="Title 8"/>
          <p:cNvSpPr>
            <a:spLocks noGrp="1"/>
          </p:cNvSpPr>
          <p:nvPr>
            <p:ph type="ctrTitle"/>
          </p:nvPr>
        </p:nvSpPr>
        <p:spPr>
          <a:xfrm>
            <a:off x="114057" y="1616924"/>
            <a:ext cx="11991257" cy="1478088"/>
          </a:xfrm>
        </p:spPr>
        <p:txBody>
          <a:bodyPr/>
          <a:lstStyle/>
          <a:p>
            <a:r>
              <a:rPr lang="en-GB" sz="3200" dirty="0"/>
              <a:t>Cwm Taf Morgannwg University Health Board </a:t>
            </a:r>
            <a:br>
              <a:rPr lang="en-GB" sz="3200" dirty="0"/>
            </a:br>
            <a:r>
              <a:rPr lang="en-GB" sz="2800" b="1" dirty="0" smtClean="0"/>
              <a:t>Annual Plan</a:t>
            </a:r>
            <a:endParaRPr lang="en-GB" sz="4800" b="1" dirty="0"/>
          </a:p>
        </p:txBody>
      </p:sp>
      <p:pic>
        <p:nvPicPr>
          <p:cNvPr id="2" name="Picture 1"/>
          <p:cNvPicPr>
            <a:picLocks noChangeAspect="1"/>
          </p:cNvPicPr>
          <p:nvPr/>
        </p:nvPicPr>
        <p:blipFill>
          <a:blip r:embed="rId3"/>
          <a:stretch>
            <a:fillRect/>
          </a:stretch>
        </p:blipFill>
        <p:spPr>
          <a:xfrm>
            <a:off x="3857791" y="162026"/>
            <a:ext cx="4610100" cy="1419225"/>
          </a:xfrm>
          <a:prstGeom prst="rect">
            <a:avLst/>
          </a:prstGeom>
        </p:spPr>
      </p:pic>
      <p:sp>
        <p:nvSpPr>
          <p:cNvPr id="9" name="Title 8"/>
          <p:cNvSpPr txBox="1">
            <a:spLocks/>
          </p:cNvSpPr>
          <p:nvPr/>
        </p:nvSpPr>
        <p:spPr>
          <a:xfrm>
            <a:off x="114057" y="5004498"/>
            <a:ext cx="10494949" cy="593480"/>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r>
              <a:rPr lang="en-GB" sz="2400" dirty="0" smtClean="0"/>
              <a:t>May </a:t>
            </a:r>
            <a:r>
              <a:rPr lang="en-GB" sz="2400" dirty="0"/>
              <a:t>2023</a:t>
            </a:r>
            <a:endParaRPr lang="en-GB" sz="4800" dirty="0"/>
          </a:p>
        </p:txBody>
      </p:sp>
      <p:sp>
        <p:nvSpPr>
          <p:cNvPr id="10" name="Rectangle 9"/>
          <p:cNvSpPr/>
          <p:nvPr/>
        </p:nvSpPr>
        <p:spPr>
          <a:xfrm>
            <a:off x="1" y="0"/>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338504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9" name="Title 1"/>
          <p:cNvSpPr txBox="1">
            <a:spLocks/>
          </p:cNvSpPr>
          <p:nvPr/>
        </p:nvSpPr>
        <p:spPr>
          <a:xfrm>
            <a:off x="3965675" y="235140"/>
            <a:ext cx="4935186" cy="862896"/>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150" normalizeH="0" baseline="0" noProof="0" dirty="0" smtClean="0">
                <a:ln>
                  <a:noFill/>
                </a:ln>
                <a:solidFill>
                  <a:prstClr val="white"/>
                </a:solidFill>
                <a:effectLst/>
                <a:uLnTx/>
                <a:uFillTx/>
                <a:latin typeface="Verdana"/>
                <a:ea typeface="Verdana"/>
                <a:cs typeface="+mj-cs"/>
              </a:rPr>
              <a:t>Month 1 </a:t>
            </a:r>
            <a:endParaRPr kumimoji="0" lang="en-GB" sz="2800" b="0" i="0" u="none" strike="noStrike" kern="1200" cap="none" spc="-150" normalizeH="0" baseline="0" noProof="0" dirty="0">
              <a:ln>
                <a:noFill/>
              </a:ln>
              <a:solidFill>
                <a:prstClr val="white"/>
              </a:solidFill>
              <a:effectLst/>
              <a:uLnTx/>
              <a:uFillTx/>
              <a:latin typeface="Verdana"/>
              <a:ea typeface="Verdan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150" normalizeH="0" baseline="0" noProof="0" dirty="0">
                <a:ln>
                  <a:noFill/>
                </a:ln>
                <a:solidFill>
                  <a:prstClr val="white"/>
                </a:solidFill>
                <a:effectLst/>
                <a:uLnTx/>
                <a:uFillTx/>
                <a:latin typeface="Verdana"/>
                <a:ea typeface="Verdana"/>
                <a:cs typeface="+mj-cs"/>
              </a:rPr>
              <a:t>Risks and Opportunities</a:t>
            </a:r>
            <a:endParaRPr kumimoji="0" lang="en-GB" sz="28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10" name="Rectangle 9"/>
          <p:cNvSpPr/>
          <p:nvPr/>
        </p:nvSpPr>
        <p:spPr>
          <a:xfrm>
            <a:off x="0" y="1250067"/>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ooter Placeholder 5"/>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white"/>
                </a:solidFill>
                <a:effectLst/>
                <a:uLnTx/>
                <a:uFillTx/>
                <a:latin typeface="Verdana" panose="020B0604030504040204" pitchFamily="34" charset="0"/>
                <a:ea typeface="Verdana" panose="020B0604030504040204" pitchFamily="34" charset="0"/>
                <a:cs typeface="+mn-cs"/>
              </a:rPr>
              <a:t>2023-24 Finance Report – Month 1</a:t>
            </a:r>
          </a:p>
        </p:txBody>
      </p:sp>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4" name="TextBox 23"/>
          <p:cNvSpPr txBox="1"/>
          <p:nvPr/>
        </p:nvSpPr>
        <p:spPr>
          <a:xfrm>
            <a:off x="7011816" y="1453351"/>
            <a:ext cx="4954970" cy="3908762"/>
          </a:xfrm>
          <a:prstGeom prst="rect">
            <a:avLst/>
          </a:prstGeom>
          <a:noFill/>
          <a:ln>
            <a:solidFill>
              <a:schemeClr val="tx2"/>
            </a:solidFill>
          </a:ln>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smtClean="0">
                <a:ln>
                  <a:noFill/>
                </a:ln>
                <a:solidFill>
                  <a:srgbClr val="005EB8"/>
                </a:solidFill>
                <a:effectLst/>
                <a:uLnTx/>
                <a:uFillTx/>
                <a:latin typeface="Calibri" panose="020F0502020204030204" pitchFamily="34" charset="0"/>
                <a:ea typeface="+mn-ea"/>
                <a:cs typeface="Calibri" panose="020F0502020204030204" pitchFamily="34" charset="0"/>
              </a:rPr>
              <a:t>Key Points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The draft plan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highlighted several significant risks and opportunities.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As at M1 we are reporting total risks of £25.8m offset by total opportunities of £4m ( next page) to give a net position of £21.8m.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The most significant risk is the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savings plan position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 where the latest plans are currently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18.3m short of the £27.3m savings target</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a:t>
            </a: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There are also  significant risks associated with the WG funding assumptions for 23/24. The risk table includes £7.6m of funding risks where further clarification is needed on the assumptions for 23/24.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There is also a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£3.1m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risk with ABUHB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regarding the LTA arrangements for 23/24.   </a:t>
            </a: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Calibri" panose="020F0502020204030204" pitchFamily="34" charset="0"/>
            </a:endParaRPr>
          </a:p>
        </p:txBody>
      </p:sp>
      <p:graphicFrame>
        <p:nvGraphicFramePr>
          <p:cNvPr id="6" name="Table 5"/>
          <p:cNvGraphicFramePr>
            <a:graphicFrameLocks noGrp="1"/>
          </p:cNvGraphicFramePr>
          <p:nvPr>
            <p:extLst/>
          </p:nvPr>
        </p:nvGraphicFramePr>
        <p:xfrm>
          <a:off x="238674" y="1450413"/>
          <a:ext cx="6500056" cy="4657935"/>
        </p:xfrm>
        <a:graphic>
          <a:graphicData uri="http://schemas.openxmlformats.org/drawingml/2006/table">
            <a:tbl>
              <a:tblPr/>
              <a:tblGrid>
                <a:gridCol w="2649560">
                  <a:extLst>
                    <a:ext uri="{9D8B030D-6E8A-4147-A177-3AD203B41FA5}">
                      <a16:colId xmlns:a16="http://schemas.microsoft.com/office/drawing/2014/main" val="574444272"/>
                    </a:ext>
                  </a:extLst>
                </a:gridCol>
                <a:gridCol w="515366">
                  <a:extLst>
                    <a:ext uri="{9D8B030D-6E8A-4147-A177-3AD203B41FA5}">
                      <a16:colId xmlns:a16="http://schemas.microsoft.com/office/drawing/2014/main" val="1584553640"/>
                    </a:ext>
                  </a:extLst>
                </a:gridCol>
                <a:gridCol w="414867">
                  <a:extLst>
                    <a:ext uri="{9D8B030D-6E8A-4147-A177-3AD203B41FA5}">
                      <a16:colId xmlns:a16="http://schemas.microsoft.com/office/drawing/2014/main" val="1880471612"/>
                    </a:ext>
                  </a:extLst>
                </a:gridCol>
                <a:gridCol w="2920263">
                  <a:extLst>
                    <a:ext uri="{9D8B030D-6E8A-4147-A177-3AD203B41FA5}">
                      <a16:colId xmlns:a16="http://schemas.microsoft.com/office/drawing/2014/main" val="1280463266"/>
                    </a:ext>
                  </a:extLst>
                </a:gridCol>
              </a:tblGrid>
              <a:tr h="188616">
                <a:tc>
                  <a:txBody>
                    <a:bodyPr/>
                    <a:lstStyle/>
                    <a:p>
                      <a:pPr algn="ctr" fontAlgn="ctr"/>
                      <a:r>
                        <a:rPr lang="en-GB" sz="800" b="1" i="0" u="none" strike="noStrike">
                          <a:solidFill>
                            <a:srgbClr val="FFFFFF"/>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Month 1</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IMTP</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Comment</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05496"/>
                    </a:solidFill>
                  </a:tcPr>
                </a:tc>
                <a:extLst>
                  <a:ext uri="{0D108BD9-81ED-4DB2-BD59-A6C34878D82A}">
                    <a16:rowId xmlns:a16="http://schemas.microsoft.com/office/drawing/2014/main" val="1236766227"/>
                  </a:ext>
                </a:extLst>
              </a:tr>
              <a:tr h="110709">
                <a:tc>
                  <a:txBody>
                    <a:bodyPr/>
                    <a:lstStyle/>
                    <a:p>
                      <a:pPr algn="ctr" fontAlgn="ctr"/>
                      <a:r>
                        <a:rPr lang="en-GB" sz="800" b="1" i="0" u="none" strike="noStrike">
                          <a:solidFill>
                            <a:srgbClr val="FFFFFF"/>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£m</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£m</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3974858006"/>
                  </a:ext>
                </a:extLst>
              </a:tr>
              <a:tr h="102508">
                <a:tc>
                  <a:txBody>
                    <a:bodyPr/>
                    <a:lstStyle/>
                    <a:p>
                      <a:pPr algn="just" fontAlgn="ctr"/>
                      <a:r>
                        <a:rPr lang="en-GB" sz="800" b="1" i="0" u="none" strike="noStrike">
                          <a:solidFill>
                            <a:srgbClr val="000000"/>
                          </a:solidFill>
                          <a:effectLst/>
                          <a:latin typeface="Arial" panose="020B0604020202020204" pitchFamily="34" charset="0"/>
                        </a:rPr>
                        <a:t>Savings delivery risks: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8692664"/>
                  </a:ext>
                </a:extLst>
              </a:tr>
              <a:tr h="209117">
                <a:tc>
                  <a:txBody>
                    <a:bodyPr/>
                    <a:lstStyle/>
                    <a:p>
                      <a:pPr algn="just" fontAlgn="ctr"/>
                      <a:r>
                        <a:rPr lang="en-GB" sz="800" b="0" i="0" u="none" strike="noStrike">
                          <a:solidFill>
                            <a:srgbClr val="000000"/>
                          </a:solidFill>
                          <a:effectLst/>
                          <a:latin typeface="Arial" panose="020B0604020202020204" pitchFamily="34" charset="0"/>
                        </a:rPr>
                        <a:t>Shortfall against planned savings delivery of £27.3m.</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9.1</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7.5</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The latest shortfall at M1 is £18.3m and the risk has been estimated at 50%.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6384269"/>
                  </a:ext>
                </a:extLst>
              </a:tr>
              <a:tr h="311627">
                <a:tc>
                  <a:txBody>
                    <a:bodyPr/>
                    <a:lstStyle/>
                    <a:p>
                      <a:pPr algn="just" fontAlgn="ctr"/>
                      <a:r>
                        <a:rPr lang="en-GB" sz="800" b="0" i="0" u="none" strike="noStrike">
                          <a:solidFill>
                            <a:srgbClr val="000000"/>
                          </a:solidFill>
                          <a:effectLst/>
                          <a:latin typeface="Arial" panose="020B0604020202020204" pitchFamily="34" charset="0"/>
                        </a:rPr>
                        <a:t>Forecast recurrent overspends in Care Groups not recognised in the plan. Risk of not delivering the £7.0m of NR benefits in 22/23 again in 23/24.</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3.5</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3.5</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dirty="0">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5841932"/>
                  </a:ext>
                </a:extLst>
              </a:tr>
              <a:tr h="110709">
                <a:tc>
                  <a:txBody>
                    <a:bodyPr/>
                    <a:lstStyle/>
                    <a:p>
                      <a:pPr algn="just" fontAlgn="ctr"/>
                      <a:r>
                        <a:rPr lang="en-GB" sz="800" b="1" i="0" u="none" strike="noStrike">
                          <a:solidFill>
                            <a:srgbClr val="000000"/>
                          </a:solidFill>
                          <a:effectLst/>
                          <a:latin typeface="Arial" panose="020B0604020202020204" pitchFamily="34" charset="0"/>
                        </a:rPr>
                        <a:t>Funding risks: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8905039"/>
                  </a:ext>
                </a:extLst>
              </a:tr>
              <a:tr h="209117">
                <a:tc>
                  <a:txBody>
                    <a:bodyPr/>
                    <a:lstStyle/>
                    <a:p>
                      <a:pPr algn="just" fontAlgn="ctr"/>
                      <a:r>
                        <a:rPr lang="en-GB" sz="800" b="0" i="0" u="none" strike="noStrike">
                          <a:solidFill>
                            <a:srgbClr val="000000"/>
                          </a:solidFill>
                          <a:effectLst/>
                          <a:latin typeface="Arial" panose="020B0604020202020204" pitchFamily="34" charset="0"/>
                        </a:rPr>
                        <a:t>Assumed WG funding for dental – 30% abatement of the dental income target</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Further clarification needed on funding assumptions for 23/24</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8144919"/>
                  </a:ext>
                </a:extLst>
              </a:tr>
              <a:tr h="110709">
                <a:tc>
                  <a:txBody>
                    <a:bodyPr/>
                    <a:lstStyle/>
                    <a:p>
                      <a:pPr algn="just" fontAlgn="ctr"/>
                      <a:r>
                        <a:rPr lang="en-GB" sz="800" b="0" i="0" u="none" strike="noStrike">
                          <a:solidFill>
                            <a:srgbClr val="000000"/>
                          </a:solidFill>
                          <a:effectLst/>
                          <a:latin typeface="Arial" panose="020B0604020202020204" pitchFamily="34" charset="0"/>
                        </a:rPr>
                        <a:t>Assumed funding for the impact of RLW in 23/24</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1.2</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1.2</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Further clarification needed on funding assumptions for 23/24.</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9855733"/>
                  </a:ext>
                </a:extLst>
              </a:tr>
              <a:tr h="110709">
                <a:tc>
                  <a:txBody>
                    <a:bodyPr/>
                    <a:lstStyle/>
                    <a:p>
                      <a:pPr algn="just" fontAlgn="ctr"/>
                      <a:r>
                        <a:rPr lang="en-GB" sz="800" b="0" i="0" u="none" strike="noStrike">
                          <a:solidFill>
                            <a:srgbClr val="000000"/>
                          </a:solidFill>
                          <a:effectLst/>
                          <a:latin typeface="Arial" panose="020B0604020202020204" pitchFamily="34" charset="0"/>
                        </a:rPr>
                        <a:t>Assumed funding for Regional Planned care Recovery solutions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3.8</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3.8</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Further clarification needed on funding assumptions for 23/24.</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6384028"/>
                  </a:ext>
                </a:extLst>
              </a:tr>
              <a:tr h="209117">
                <a:tc>
                  <a:txBody>
                    <a:bodyPr/>
                    <a:lstStyle/>
                    <a:p>
                      <a:pPr algn="just" fontAlgn="ctr"/>
                      <a:r>
                        <a:rPr lang="en-GB" sz="800" b="0" i="0" u="none" strike="noStrike">
                          <a:solidFill>
                            <a:srgbClr val="000000"/>
                          </a:solidFill>
                          <a:effectLst/>
                          <a:latin typeface="Arial" panose="020B0604020202020204" pitchFamily="34" charset="0"/>
                        </a:rPr>
                        <a:t>Risk of the 23/24 pay award not being fully funded given the £1.9m recurrent shortfall in 22/23</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Further clarification needed on funding assumptions for 23/24.</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014382"/>
                  </a:ext>
                </a:extLst>
              </a:tr>
              <a:tr h="209117">
                <a:tc>
                  <a:txBody>
                    <a:bodyPr/>
                    <a:lstStyle/>
                    <a:p>
                      <a:pPr algn="just" fontAlgn="ctr"/>
                      <a:r>
                        <a:rPr lang="en-GB" sz="800" b="0" i="0" u="none" strike="noStrike">
                          <a:solidFill>
                            <a:srgbClr val="000000"/>
                          </a:solidFill>
                          <a:effectLst/>
                          <a:latin typeface="Arial" panose="020B0604020202020204" pitchFamily="34" charset="0"/>
                        </a:rPr>
                        <a:t>Risk of the additional costs for the extra bank holiday in 23/24 not being fully funded</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0.6</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0.6</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Further clarification needed on funding assumptions for 23/24.</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9449740"/>
                  </a:ext>
                </a:extLst>
              </a:tr>
              <a:tr h="110709">
                <a:tc>
                  <a:txBody>
                    <a:bodyPr/>
                    <a:lstStyle/>
                    <a:p>
                      <a:pPr algn="just" fontAlgn="ctr"/>
                      <a:r>
                        <a:rPr lang="en-GB" sz="800" b="1" i="0" u="none" strike="noStrike">
                          <a:solidFill>
                            <a:srgbClr val="000000"/>
                          </a:solidFill>
                          <a:effectLst/>
                          <a:latin typeface="Arial" panose="020B0604020202020204" pitchFamily="34" charset="0"/>
                        </a:rPr>
                        <a:t>Cost pressure risks: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658062"/>
                  </a:ext>
                </a:extLst>
              </a:tr>
              <a:tr h="110709">
                <a:tc>
                  <a:txBody>
                    <a:bodyPr/>
                    <a:lstStyle/>
                    <a:p>
                      <a:pPr algn="just" fontAlgn="ctr"/>
                      <a:r>
                        <a:rPr lang="en-GB" sz="800" b="0" i="0" u="none" strike="noStrike">
                          <a:solidFill>
                            <a:srgbClr val="000000"/>
                          </a:solidFill>
                          <a:effectLst/>
                          <a:latin typeface="Arial" panose="020B0604020202020204" pitchFamily="34" charset="0"/>
                        </a:rPr>
                        <a:t>Return to pre Covid Cost &amp; Volume LTA arrangements in 23/24</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8189958"/>
                  </a:ext>
                </a:extLst>
              </a:tr>
              <a:tr h="110709">
                <a:tc>
                  <a:txBody>
                    <a:bodyPr/>
                    <a:lstStyle/>
                    <a:p>
                      <a:pPr algn="just" fontAlgn="ctr"/>
                      <a:r>
                        <a:rPr lang="en-GB" sz="800" b="0" i="0" u="none" strike="noStrike">
                          <a:solidFill>
                            <a:srgbClr val="000000"/>
                          </a:solidFill>
                          <a:effectLst/>
                          <a:latin typeface="Arial" panose="020B0604020202020204" pitchFamily="34" charset="0"/>
                        </a:rPr>
                        <a:t>Contracting risks with other Health Boards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3.1</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1.5</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dirty="0" smtClean="0">
                          <a:solidFill>
                            <a:srgbClr val="000000"/>
                          </a:solidFill>
                          <a:effectLst/>
                          <a:latin typeface="Arial" panose="020B0604020202020204" pitchFamily="34" charset="0"/>
                        </a:rPr>
                        <a:t>See comment on Page 17. </a:t>
                      </a:r>
                      <a:endParaRPr lang="en-GB" sz="800" b="0" i="0" u="none" strike="noStrike" dirty="0">
                        <a:solidFill>
                          <a:srgbClr val="000000"/>
                        </a:solidFill>
                        <a:effectLst/>
                        <a:latin typeface="Arial" panose="020B0604020202020204" pitchFamily="34" charset="0"/>
                      </a:endParaRP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4808497"/>
                  </a:ext>
                </a:extLst>
              </a:tr>
              <a:tr h="209117">
                <a:tc>
                  <a:txBody>
                    <a:bodyPr/>
                    <a:lstStyle/>
                    <a:p>
                      <a:pPr algn="just" fontAlgn="ctr"/>
                      <a:r>
                        <a:rPr lang="en-GB" sz="800" b="0" i="0" u="none" strike="noStrike">
                          <a:solidFill>
                            <a:srgbClr val="000000"/>
                          </a:solidFill>
                          <a:effectLst/>
                          <a:latin typeface="Arial" panose="020B0604020202020204" pitchFamily="34" charset="0"/>
                        </a:rPr>
                        <a:t>Provider and commissioner relationship for exceptional inflationary cost pressures such as energy – WAST and Velindre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Tbc</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WAST and Velindre not assuming extra funding for energy cost pressures in their draft LTAs.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6672209"/>
                  </a:ext>
                </a:extLst>
              </a:tr>
              <a:tr h="209117">
                <a:tc>
                  <a:txBody>
                    <a:bodyPr/>
                    <a:lstStyle/>
                    <a:p>
                      <a:pPr algn="just" fontAlgn="ctr"/>
                      <a:r>
                        <a:rPr lang="en-GB" sz="800" b="0" i="0" u="none" strike="noStrike">
                          <a:solidFill>
                            <a:srgbClr val="000000"/>
                          </a:solidFill>
                          <a:effectLst/>
                          <a:latin typeface="Arial" panose="020B0604020202020204" pitchFamily="34" charset="0"/>
                        </a:rPr>
                        <a:t>Primary care prescribing – inflation and volume growth different to plan assumptions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Tbc</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Tbc</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Prescribing data is 2m in arrears and we will not have Q1 data until August 2023.</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2678105"/>
                  </a:ext>
                </a:extLst>
              </a:tr>
              <a:tr h="209117">
                <a:tc>
                  <a:txBody>
                    <a:bodyPr/>
                    <a:lstStyle/>
                    <a:p>
                      <a:pPr algn="just" fontAlgn="ctr"/>
                      <a:r>
                        <a:rPr lang="en-GB" sz="800" b="0" i="0" u="none" strike="noStrike">
                          <a:solidFill>
                            <a:srgbClr val="000000"/>
                          </a:solidFill>
                          <a:effectLst/>
                          <a:latin typeface="Arial" panose="020B0604020202020204" pitchFamily="34" charset="0"/>
                        </a:rPr>
                        <a:t>Significant uncertainty surrounding the expected energy cost pressure</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Tbc</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Tbc</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8123038"/>
                  </a:ext>
                </a:extLst>
              </a:tr>
              <a:tr h="106609">
                <a:tc>
                  <a:txBody>
                    <a:bodyPr/>
                    <a:lstStyle/>
                    <a:p>
                      <a:pPr algn="just" fontAlgn="ctr"/>
                      <a:r>
                        <a:rPr lang="en-GB" sz="800" b="0" i="0" u="none" strike="noStrike">
                          <a:solidFill>
                            <a:srgbClr val="000000"/>
                          </a:solidFill>
                          <a:effectLst/>
                          <a:latin typeface="Arial" panose="020B0604020202020204" pitchFamily="34" charset="0"/>
                        </a:rPr>
                        <a:t>NICE costs exceed planned growth of £3.0m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Tbc</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Tbc</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9246539"/>
                  </a:ext>
                </a:extLst>
              </a:tr>
              <a:tr h="209117">
                <a:tc>
                  <a:txBody>
                    <a:bodyPr/>
                    <a:lstStyle/>
                    <a:p>
                      <a:pPr algn="just" fontAlgn="ctr"/>
                      <a:r>
                        <a:rPr lang="en-GB" sz="800" b="0" i="0" u="none" strike="noStrike">
                          <a:solidFill>
                            <a:srgbClr val="000000"/>
                          </a:solidFill>
                          <a:effectLst/>
                          <a:latin typeface="Arial" panose="020B0604020202020204" pitchFamily="34" charset="0"/>
                        </a:rPr>
                        <a:t>Non Pay Inflation exceeds the £4.9m provision made in the plan (4.9%)</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dirty="0">
                          <a:solidFill>
                            <a:srgbClr val="000000"/>
                          </a:solidFill>
                          <a:effectLst/>
                          <a:latin typeface="Arial" panose="020B0604020202020204" pitchFamily="34" charset="0"/>
                        </a:rPr>
                        <a:t>0.0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Tbc</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8093236"/>
                  </a:ext>
                </a:extLst>
              </a:tr>
              <a:tr h="209117">
                <a:tc>
                  <a:txBody>
                    <a:bodyPr/>
                    <a:lstStyle/>
                    <a:p>
                      <a:pPr algn="just" fontAlgn="ctr"/>
                      <a:r>
                        <a:rPr lang="en-GB" sz="800" b="0" i="0" u="none" strike="noStrike">
                          <a:solidFill>
                            <a:srgbClr val="000000"/>
                          </a:solidFill>
                          <a:effectLst/>
                          <a:latin typeface="Arial" panose="020B0604020202020204" pitchFamily="34" charset="0"/>
                        </a:rPr>
                        <a:t>Pension changes – Increased pension costs if staff opt back in following changes to the 1995 scheme</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0.8</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0.8</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1875248"/>
                  </a:ext>
                </a:extLst>
              </a:tr>
              <a:tr h="209117">
                <a:tc>
                  <a:txBody>
                    <a:bodyPr/>
                    <a:lstStyle/>
                    <a:p>
                      <a:pPr algn="just" fontAlgn="ctr"/>
                      <a:r>
                        <a:rPr lang="en-GB" sz="800" b="0" i="0" u="none" strike="noStrike" dirty="0">
                          <a:solidFill>
                            <a:srgbClr val="000000"/>
                          </a:solidFill>
                          <a:effectLst/>
                          <a:latin typeface="Arial" panose="020B0604020202020204" pitchFamily="34" charset="0"/>
                        </a:rPr>
                        <a:t>Winter plans – All schemes funded non recurrently in 22/23 need to stop by 31 March</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dirty="0">
                          <a:solidFill>
                            <a:srgbClr val="000000"/>
                          </a:solidFill>
                          <a:effectLst/>
                          <a:latin typeface="Arial" panose="020B0604020202020204" pitchFamily="34" charset="0"/>
                        </a:rPr>
                        <a:t>0.8</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dirty="0">
                          <a:solidFill>
                            <a:srgbClr val="000000"/>
                          </a:solidFill>
                          <a:effectLst/>
                          <a:latin typeface="Arial" panose="020B0604020202020204" pitchFamily="34" charset="0"/>
                        </a:rPr>
                        <a:t>0.8</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4739127"/>
                  </a:ext>
                </a:extLst>
              </a:tr>
              <a:tr h="110709">
                <a:tc>
                  <a:txBody>
                    <a:bodyPr/>
                    <a:lstStyle/>
                    <a:p>
                      <a:pPr algn="just" fontAlgn="ctr"/>
                      <a:r>
                        <a:rPr lang="en-GB" sz="800" b="1" i="0" u="none" strike="noStrike" dirty="0">
                          <a:solidFill>
                            <a:srgbClr val="000000"/>
                          </a:solidFill>
                          <a:effectLst/>
                          <a:latin typeface="Arial" panose="020B0604020202020204" pitchFamily="34" charset="0"/>
                        </a:rPr>
                        <a:t>Total Risks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dirty="0">
                          <a:solidFill>
                            <a:srgbClr val="000000"/>
                          </a:solidFill>
                          <a:effectLst/>
                          <a:latin typeface="Arial" panose="020B0604020202020204" pitchFamily="34" charset="0"/>
                        </a:rPr>
                        <a:t>25.8</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22.6</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dirty="0">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0962450"/>
                  </a:ext>
                </a:extLst>
              </a:tr>
            </a:tbl>
          </a:graphicData>
        </a:graphic>
      </p:graphicFrame>
    </p:spTree>
    <p:extLst>
      <p:ext uri="{BB962C8B-B14F-4D97-AF65-F5344CB8AC3E}">
        <p14:creationId xmlns:p14="http://schemas.microsoft.com/office/powerpoint/2010/main" val="17106899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9" name="Title 1"/>
          <p:cNvSpPr txBox="1">
            <a:spLocks/>
          </p:cNvSpPr>
          <p:nvPr/>
        </p:nvSpPr>
        <p:spPr>
          <a:xfrm>
            <a:off x="3965675" y="235140"/>
            <a:ext cx="4935186" cy="862896"/>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150" normalizeH="0" baseline="0" noProof="0" dirty="0" smtClean="0">
                <a:ln>
                  <a:noFill/>
                </a:ln>
                <a:solidFill>
                  <a:prstClr val="white"/>
                </a:solidFill>
                <a:effectLst/>
                <a:uLnTx/>
                <a:uFillTx/>
                <a:latin typeface="Verdana"/>
                <a:ea typeface="Verdana"/>
                <a:cs typeface="+mj-cs"/>
              </a:rPr>
              <a:t>Month 1</a:t>
            </a:r>
            <a:endParaRPr kumimoji="0" lang="en-GB" sz="2800" b="0" i="0" u="none" strike="noStrike" kern="1200" cap="none" spc="-150" normalizeH="0" baseline="0" noProof="0" dirty="0">
              <a:ln>
                <a:noFill/>
              </a:ln>
              <a:solidFill>
                <a:prstClr val="white"/>
              </a:solidFill>
              <a:effectLst/>
              <a:uLnTx/>
              <a:uFillTx/>
              <a:latin typeface="Verdana"/>
              <a:ea typeface="Verdan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150" normalizeH="0" baseline="0" noProof="0" dirty="0">
                <a:ln>
                  <a:noFill/>
                </a:ln>
                <a:solidFill>
                  <a:prstClr val="white"/>
                </a:solidFill>
                <a:effectLst/>
                <a:uLnTx/>
                <a:uFillTx/>
                <a:latin typeface="Verdana"/>
                <a:ea typeface="Verdana"/>
                <a:cs typeface="+mj-cs"/>
              </a:rPr>
              <a:t>Risks and Opportunities</a:t>
            </a:r>
            <a:endParaRPr kumimoji="0" lang="en-GB" sz="28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10" name="Rectangle 9"/>
          <p:cNvSpPr/>
          <p:nvPr/>
        </p:nvSpPr>
        <p:spPr>
          <a:xfrm>
            <a:off x="0" y="1250067"/>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ooter Placeholder 5"/>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white"/>
                </a:solidFill>
                <a:effectLst/>
                <a:uLnTx/>
                <a:uFillTx/>
                <a:latin typeface="Verdana" panose="020B0604030504040204" pitchFamily="34" charset="0"/>
                <a:ea typeface="Verdana" panose="020B0604030504040204" pitchFamily="34" charset="0"/>
                <a:cs typeface="+mn-cs"/>
              </a:rPr>
              <a:t>2023-24 Finance Report – Month 1</a:t>
            </a:r>
          </a:p>
        </p:txBody>
      </p:sp>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4" name="TextBox 23"/>
          <p:cNvSpPr txBox="1"/>
          <p:nvPr/>
        </p:nvSpPr>
        <p:spPr>
          <a:xfrm>
            <a:off x="7011816" y="1453351"/>
            <a:ext cx="4954970" cy="538609"/>
          </a:xfrm>
          <a:prstGeom prst="rect">
            <a:avLst/>
          </a:prstGeom>
          <a:noFill/>
          <a:ln>
            <a:solidFill>
              <a:schemeClr val="tx2"/>
            </a:solidFill>
          </a:ln>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solidFill>
                  <a:srgbClr val="005EB8"/>
                </a:solidFill>
                <a:effectLst/>
                <a:uLnTx/>
                <a:uFillTx/>
                <a:latin typeface="Calibri" panose="020F0502020204030204" pitchFamily="34" charset="0"/>
                <a:ea typeface="+mn-ea"/>
                <a:cs typeface="Calibri" panose="020F0502020204030204" pitchFamily="34" charset="0"/>
              </a:rPr>
              <a:t>Key Points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Calibri" panose="020F0502020204030204" pitchFamily="34" charset="0"/>
              </a:rPr>
              <a:t>No issues to note at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Calibri" panose="020F0502020204030204" pitchFamily="34" charset="0"/>
              </a:rPr>
              <a:t>M1.</a:t>
            </a: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Calibri" panose="020F0502020204030204" pitchFamily="34" charset="0"/>
            </a:endParaRPr>
          </a:p>
        </p:txBody>
      </p:sp>
      <p:graphicFrame>
        <p:nvGraphicFramePr>
          <p:cNvPr id="6" name="Table 5"/>
          <p:cNvGraphicFramePr>
            <a:graphicFrameLocks noGrp="1"/>
          </p:cNvGraphicFramePr>
          <p:nvPr>
            <p:extLst/>
          </p:nvPr>
        </p:nvGraphicFramePr>
        <p:xfrm>
          <a:off x="238674" y="1450413"/>
          <a:ext cx="6500056" cy="1975276"/>
        </p:xfrm>
        <a:graphic>
          <a:graphicData uri="http://schemas.openxmlformats.org/drawingml/2006/table">
            <a:tbl>
              <a:tblPr/>
              <a:tblGrid>
                <a:gridCol w="2649560">
                  <a:extLst>
                    <a:ext uri="{9D8B030D-6E8A-4147-A177-3AD203B41FA5}">
                      <a16:colId xmlns:a16="http://schemas.microsoft.com/office/drawing/2014/main" val="574444272"/>
                    </a:ext>
                  </a:extLst>
                </a:gridCol>
                <a:gridCol w="521716">
                  <a:extLst>
                    <a:ext uri="{9D8B030D-6E8A-4147-A177-3AD203B41FA5}">
                      <a16:colId xmlns:a16="http://schemas.microsoft.com/office/drawing/2014/main" val="1584553640"/>
                    </a:ext>
                  </a:extLst>
                </a:gridCol>
                <a:gridCol w="406400">
                  <a:extLst>
                    <a:ext uri="{9D8B030D-6E8A-4147-A177-3AD203B41FA5}">
                      <a16:colId xmlns:a16="http://schemas.microsoft.com/office/drawing/2014/main" val="1880471612"/>
                    </a:ext>
                  </a:extLst>
                </a:gridCol>
                <a:gridCol w="2922380">
                  <a:extLst>
                    <a:ext uri="{9D8B030D-6E8A-4147-A177-3AD203B41FA5}">
                      <a16:colId xmlns:a16="http://schemas.microsoft.com/office/drawing/2014/main" val="1280463266"/>
                    </a:ext>
                  </a:extLst>
                </a:gridCol>
              </a:tblGrid>
              <a:tr h="221476">
                <a:tc>
                  <a:txBody>
                    <a:bodyPr/>
                    <a:lstStyle/>
                    <a:p>
                      <a:pPr algn="ctr" fontAlgn="ctr"/>
                      <a:r>
                        <a:rPr lang="en-GB" sz="800" b="1" i="0" u="none" strike="noStrike">
                          <a:solidFill>
                            <a:srgbClr val="FFFFFF"/>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Month 1</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IMTP</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Comment</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05496"/>
                    </a:solidFill>
                  </a:tcPr>
                </a:tc>
                <a:extLst>
                  <a:ext uri="{0D108BD9-81ED-4DB2-BD59-A6C34878D82A}">
                    <a16:rowId xmlns:a16="http://schemas.microsoft.com/office/drawing/2014/main" val="1236766227"/>
                  </a:ext>
                </a:extLst>
              </a:tr>
              <a:tr h="147645">
                <a:tc>
                  <a:txBody>
                    <a:bodyPr/>
                    <a:lstStyle/>
                    <a:p>
                      <a:pPr algn="ctr" fontAlgn="ctr"/>
                      <a:r>
                        <a:rPr lang="en-GB" sz="800" b="1" i="0" u="none" strike="noStrike">
                          <a:solidFill>
                            <a:srgbClr val="FFFFFF"/>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£m</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£m</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GB" sz="800" b="1" i="0" u="none" strike="noStrike">
                          <a:solidFill>
                            <a:srgbClr val="FFFFFF"/>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3974858006"/>
                  </a:ext>
                </a:extLst>
              </a:tr>
              <a:tr h="147645">
                <a:tc>
                  <a:txBody>
                    <a:bodyPr/>
                    <a:lstStyle/>
                    <a:p>
                      <a:pPr algn="just" fontAlgn="ctr"/>
                      <a:r>
                        <a:rPr lang="en-GB" sz="800" b="1" i="0" u="none" strike="noStrike" dirty="0">
                          <a:solidFill>
                            <a:srgbClr val="000000"/>
                          </a:solidFill>
                          <a:effectLst/>
                          <a:latin typeface="Arial" panose="020B0604020202020204" pitchFamily="34" charset="0"/>
                        </a:rPr>
                        <a:t>Contingencies / Opportunities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9959990"/>
                  </a:ext>
                </a:extLst>
              </a:tr>
              <a:tr h="147645">
                <a:tc>
                  <a:txBody>
                    <a:bodyPr/>
                    <a:lstStyle/>
                    <a:p>
                      <a:pPr algn="just" fontAlgn="ctr"/>
                      <a:r>
                        <a:rPr lang="en-GB" sz="800" b="0" i="0" u="none" strike="noStrike">
                          <a:solidFill>
                            <a:srgbClr val="000000"/>
                          </a:solidFill>
                          <a:effectLst/>
                          <a:latin typeface="Arial" panose="020B0604020202020204" pitchFamily="34" charset="0"/>
                        </a:rPr>
                        <a:t>Further balance sheet review within 22/23</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(2.5)</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(2.5)</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888624"/>
                  </a:ext>
                </a:extLst>
              </a:tr>
              <a:tr h="290805">
                <a:tc>
                  <a:txBody>
                    <a:bodyPr/>
                    <a:lstStyle/>
                    <a:p>
                      <a:pPr algn="just" fontAlgn="ctr"/>
                      <a:r>
                        <a:rPr lang="en-GB" sz="800" b="0" i="0" u="none" strike="noStrike">
                          <a:solidFill>
                            <a:srgbClr val="000000"/>
                          </a:solidFill>
                          <a:effectLst/>
                          <a:latin typeface="Arial" panose="020B0604020202020204" pitchFamily="34" charset="0"/>
                        </a:rPr>
                        <a:t>Retrospective vat recoveries – Primary care and Microsoft contract</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(0.5)</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(0.5)</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5232033"/>
                  </a:ext>
                </a:extLst>
              </a:tr>
              <a:tr h="433965">
                <a:tc>
                  <a:txBody>
                    <a:bodyPr/>
                    <a:lstStyle/>
                    <a:p>
                      <a:pPr algn="just" fontAlgn="ctr"/>
                      <a:r>
                        <a:rPr lang="en-GB" sz="800" b="0" i="0" u="none" strike="noStrike" dirty="0">
                          <a:solidFill>
                            <a:srgbClr val="000000"/>
                          </a:solidFill>
                          <a:effectLst/>
                          <a:latin typeface="Arial" panose="020B0604020202020204" pitchFamily="34" charset="0"/>
                        </a:rPr>
                        <a:t>Provision for an adverse movement in discount rates in 23/24  (following a positive movement in 22/23) not required</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(1.0)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4564115"/>
                  </a:ext>
                </a:extLst>
              </a:tr>
              <a:tr h="290805">
                <a:tc>
                  <a:txBody>
                    <a:bodyPr/>
                    <a:lstStyle/>
                    <a:p>
                      <a:pPr algn="just" fontAlgn="ctr"/>
                      <a:r>
                        <a:rPr lang="en-GB" sz="800" b="0" i="0" u="none" strike="noStrike">
                          <a:solidFill>
                            <a:srgbClr val="000000"/>
                          </a:solidFill>
                          <a:effectLst/>
                          <a:latin typeface="Arial" panose="020B0604020202020204" pitchFamily="34" charset="0"/>
                        </a:rPr>
                        <a:t>Potential to recharge NWSSP for increased energy costs for laundry</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(0.6)</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The M1 position and forecast assume that the recharge is made and recovered.</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4323498"/>
                  </a:ext>
                </a:extLst>
              </a:tr>
              <a:tr h="147645">
                <a:tc>
                  <a:txBody>
                    <a:bodyPr/>
                    <a:lstStyle/>
                    <a:p>
                      <a:pPr algn="just" fontAlgn="ctr"/>
                      <a:r>
                        <a:rPr lang="en-GB" sz="800" b="1" i="0" u="none" strike="noStrike">
                          <a:solidFill>
                            <a:srgbClr val="000000"/>
                          </a:solidFill>
                          <a:effectLst/>
                          <a:latin typeface="Arial" panose="020B0604020202020204" pitchFamily="34" charset="0"/>
                        </a:rPr>
                        <a:t>Total Opportunities</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(4.0)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(4.6)</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6071041"/>
                  </a:ext>
                </a:extLst>
              </a:tr>
              <a:tr h="147645">
                <a:tc>
                  <a:txBody>
                    <a:bodyPr/>
                    <a:lstStyle/>
                    <a:p>
                      <a:pPr algn="just" fontAlgn="ctr"/>
                      <a:r>
                        <a:rPr lang="en-GB" sz="800" b="1" i="0" u="none" strike="noStrike">
                          <a:solidFill>
                            <a:srgbClr val="FFFFFF"/>
                          </a:solidFill>
                          <a:effectLst/>
                          <a:latin typeface="Arial" panose="020B0604020202020204" pitchFamily="34" charset="0"/>
                        </a:rPr>
                        <a:t>Total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05496"/>
                    </a:solidFill>
                  </a:tcPr>
                </a:tc>
                <a:tc>
                  <a:txBody>
                    <a:bodyPr/>
                    <a:lstStyle/>
                    <a:p>
                      <a:pPr algn="r" fontAlgn="ctr"/>
                      <a:r>
                        <a:rPr lang="en-GB" sz="800" b="1" i="0" u="none" strike="noStrike">
                          <a:solidFill>
                            <a:srgbClr val="FFFFFF"/>
                          </a:solidFill>
                          <a:effectLst/>
                          <a:latin typeface="Arial" panose="020B0604020202020204" pitchFamily="34" charset="0"/>
                        </a:rPr>
                        <a:t>21.8</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05496"/>
                    </a:solidFill>
                  </a:tcPr>
                </a:tc>
                <a:tc>
                  <a:txBody>
                    <a:bodyPr/>
                    <a:lstStyle/>
                    <a:p>
                      <a:pPr algn="r" fontAlgn="ctr"/>
                      <a:r>
                        <a:rPr lang="en-GB" sz="800" b="1" i="0" u="none" strike="noStrike">
                          <a:solidFill>
                            <a:srgbClr val="FFFFFF"/>
                          </a:solidFill>
                          <a:effectLst/>
                          <a:latin typeface="Arial" panose="020B0604020202020204" pitchFamily="34" charset="0"/>
                        </a:rPr>
                        <a:t>18.0</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05496"/>
                    </a:solidFill>
                  </a:tcPr>
                </a:tc>
                <a:tc>
                  <a:txBody>
                    <a:bodyPr/>
                    <a:lstStyle/>
                    <a:p>
                      <a:pPr algn="r" fontAlgn="ctr"/>
                      <a:r>
                        <a:rPr lang="en-GB" sz="800" b="1" i="0" u="none" strike="noStrike" dirty="0">
                          <a:solidFill>
                            <a:srgbClr val="FFFFFF"/>
                          </a:solidFill>
                          <a:effectLst/>
                          <a:latin typeface="Arial" panose="020B0604020202020204" pitchFamily="34" charset="0"/>
                        </a:rPr>
                        <a:t> </a:t>
                      </a:r>
                    </a:p>
                  </a:txBody>
                  <a:tcPr marL="3819" marR="3819" marT="381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3411004939"/>
                  </a:ext>
                </a:extLst>
              </a:tr>
            </a:tbl>
          </a:graphicData>
        </a:graphic>
      </p:graphicFrame>
    </p:spTree>
    <p:extLst>
      <p:ext uri="{BB962C8B-B14F-4D97-AF65-F5344CB8AC3E}">
        <p14:creationId xmlns:p14="http://schemas.microsoft.com/office/powerpoint/2010/main" val="16716268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 name="Title 1"/>
          <p:cNvSpPr txBox="1">
            <a:spLocks/>
          </p:cNvSpPr>
          <p:nvPr/>
        </p:nvSpPr>
        <p:spPr>
          <a:xfrm>
            <a:off x="3987213" y="235140"/>
            <a:ext cx="4458275" cy="862896"/>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150" normalizeH="0" baseline="0" noProof="0" dirty="0" smtClean="0">
                <a:ln>
                  <a:noFill/>
                </a:ln>
                <a:solidFill>
                  <a:prstClr val="white"/>
                </a:solidFill>
                <a:effectLst/>
                <a:uLnTx/>
                <a:uFillTx/>
                <a:latin typeface="Verdana"/>
                <a:ea typeface="Verdana"/>
                <a:cs typeface="+mj-cs"/>
              </a:rPr>
              <a:t>Conclusion  </a:t>
            </a:r>
            <a:endParaRPr kumimoji="0" lang="en-GB" sz="36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10" name="Rectangle 9"/>
          <p:cNvSpPr/>
          <p:nvPr/>
        </p:nvSpPr>
        <p:spPr>
          <a:xfrm>
            <a:off x="11575"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ooter Placeholder 5"/>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2023-24 </a:t>
            </a:r>
            <a:r>
              <a:rPr kumimoji="0" lang="en-US" sz="1200" b="0" i="0" u="none" strike="noStrike" kern="1200" cap="none" spc="0" normalizeH="0" baseline="0" noProof="0" dirty="0" smtClean="0">
                <a:ln>
                  <a:noFill/>
                </a:ln>
                <a:solidFill>
                  <a:prstClr val="white"/>
                </a:solidFill>
                <a:effectLst/>
                <a:uLnTx/>
                <a:uFillTx/>
                <a:latin typeface="Verdana" panose="020B0604030504040204" pitchFamily="34" charset="0"/>
                <a:ea typeface="Verdana" panose="020B0604030504040204" pitchFamily="34" charset="0"/>
                <a:cs typeface="+mn-cs"/>
              </a:rPr>
              <a:t>Savings </a:t>
            </a: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Report – Month 1</a:t>
            </a:r>
          </a:p>
        </p:txBody>
      </p:sp>
      <p:grpSp>
        <p:nvGrpSpPr>
          <p:cNvPr id="18" name="Group 17"/>
          <p:cNvGrpSpPr/>
          <p:nvPr/>
        </p:nvGrpSpPr>
        <p:grpSpPr>
          <a:xfrm>
            <a:off x="-2494513" y="2818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7" name="TextBox 6"/>
          <p:cNvSpPr txBox="1"/>
          <p:nvPr/>
        </p:nvSpPr>
        <p:spPr>
          <a:xfrm>
            <a:off x="206188" y="1434353"/>
            <a:ext cx="11860306" cy="3477875"/>
          </a:xfrm>
          <a:prstGeom prst="rect">
            <a:avLst/>
          </a:prstGeom>
          <a:noFill/>
          <a:ln>
            <a:solidFill>
              <a:schemeClr val="tx2"/>
            </a:solidFill>
          </a:ln>
        </p:spPr>
        <p:txBody>
          <a:bodyPr wrap="square" rtlCol="0">
            <a:spAutoFit/>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smtClean="0">
                <a:ln>
                  <a:noFill/>
                </a:ln>
                <a:solidFill>
                  <a:srgbClr val="005EB8"/>
                </a:solidFill>
                <a:effectLst/>
                <a:uLnTx/>
                <a:uFillTx/>
                <a:latin typeface="Arial" panose="020B0604020202020204"/>
              </a:rPr>
              <a:t>The draft</a:t>
            </a:r>
            <a:r>
              <a:rPr kumimoji="0" lang="en-GB" sz="2000" b="0" i="0" u="none" strike="noStrike" kern="1200" cap="none" spc="0" normalizeH="0" noProof="0" dirty="0" smtClean="0">
                <a:ln>
                  <a:noFill/>
                </a:ln>
                <a:solidFill>
                  <a:srgbClr val="005EB8"/>
                </a:solidFill>
                <a:effectLst/>
                <a:uLnTx/>
                <a:uFillTx/>
                <a:latin typeface="Arial" panose="020B0604020202020204"/>
              </a:rPr>
              <a:t> plan submitted to WG at the end of March included a forecast deficit of £79.6m. The plan also highlighted £18m of risks , most notably a £7.5m risk of not delivering sufficient savings in 23/24 to meet the £27.3m Savings target. This will require a significant step up in savings compared to recent years.</a:t>
            </a:r>
          </a:p>
          <a:p>
            <a:pPr marR="0" lvl="0" algn="just" defTabSz="914400" rtl="0" eaLnBrk="1" fontAlgn="auto" latinLnBrk="0" hangingPunct="1">
              <a:lnSpc>
                <a:spcPct val="100000"/>
              </a:lnSpc>
              <a:spcBef>
                <a:spcPts val="0"/>
              </a:spcBef>
              <a:spcAft>
                <a:spcPts val="0"/>
              </a:spcAft>
              <a:buClrTx/>
              <a:buSzTx/>
              <a:tabLst/>
              <a:defRPr/>
            </a:pPr>
            <a:endParaRPr kumimoji="0" lang="en-GB" sz="2000" b="0" i="0" u="none" strike="noStrike" kern="1200" cap="none" spc="0" normalizeH="0" noProof="0" dirty="0" smtClean="0">
              <a:ln>
                <a:noFill/>
              </a:ln>
              <a:solidFill>
                <a:srgbClr val="005EB8"/>
              </a:solidFill>
              <a:effectLst/>
              <a:uLnTx/>
              <a:uFillTx/>
              <a:latin typeface="Arial" panose="020B0604020202020204"/>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aseline="0" dirty="0" smtClean="0">
                <a:solidFill>
                  <a:srgbClr val="005EB8"/>
                </a:solidFill>
                <a:latin typeface="Arial" panose="020B0604020202020204"/>
              </a:rPr>
              <a:t>The M1</a:t>
            </a:r>
            <a:r>
              <a:rPr lang="en-GB" sz="2000" dirty="0" smtClean="0">
                <a:solidFill>
                  <a:srgbClr val="005EB8"/>
                </a:solidFill>
                <a:latin typeface="Arial" panose="020B0604020202020204"/>
              </a:rPr>
              <a:t> savings plans are currently £9m and further work is ongoing to improve this position prior to the next submission to WG on 31 May. All Care Groups and directorates have been asked to submit any changes to their M1 plans by Friday 26 May.</a:t>
            </a:r>
          </a:p>
          <a:p>
            <a:pPr marR="0" lvl="0" algn="just" defTabSz="914400" rtl="0" eaLnBrk="1" fontAlgn="auto" latinLnBrk="0" hangingPunct="1">
              <a:lnSpc>
                <a:spcPct val="100000"/>
              </a:lnSpc>
              <a:spcBef>
                <a:spcPts val="0"/>
              </a:spcBef>
              <a:spcAft>
                <a:spcPts val="0"/>
              </a:spcAft>
              <a:buClrTx/>
              <a:buSzTx/>
              <a:tabLst/>
              <a:defRPr/>
            </a:pPr>
            <a:endParaRPr lang="en-GB" sz="2000" dirty="0" smtClean="0">
              <a:solidFill>
                <a:srgbClr val="005EB8"/>
              </a:solidFill>
              <a:latin typeface="Arial" panose="020B0604020202020204"/>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smtClean="0">
                <a:ln>
                  <a:noFill/>
                </a:ln>
                <a:solidFill>
                  <a:srgbClr val="005EB8"/>
                </a:solidFill>
                <a:effectLst/>
                <a:uLnTx/>
                <a:uFillTx/>
                <a:latin typeface="Arial" panose="020B0604020202020204"/>
              </a:rPr>
              <a:t>The</a:t>
            </a:r>
            <a:r>
              <a:rPr kumimoji="0" lang="en-GB" sz="2000" b="0" i="0" u="none" strike="noStrike" kern="1200" cap="none" spc="0" normalizeH="0" noProof="0" dirty="0" smtClean="0">
                <a:ln>
                  <a:noFill/>
                </a:ln>
                <a:solidFill>
                  <a:srgbClr val="005EB8"/>
                </a:solidFill>
                <a:effectLst/>
                <a:uLnTx/>
                <a:uFillTx/>
                <a:latin typeface="Arial" panose="020B0604020202020204"/>
              </a:rPr>
              <a:t> main focus of the Health Board  continues to be ‘de-risking’ the draft plan for 23/24. However, a</a:t>
            </a:r>
            <a:r>
              <a:rPr kumimoji="0" lang="en-GB" sz="2000" b="0" i="0" u="none" strike="noStrike" kern="1200" cap="none" spc="0" normalizeH="0" baseline="0" noProof="0" dirty="0" smtClean="0">
                <a:ln>
                  <a:noFill/>
                </a:ln>
                <a:solidFill>
                  <a:srgbClr val="005EB8"/>
                </a:solidFill>
                <a:effectLst/>
                <a:uLnTx/>
                <a:uFillTx/>
                <a:latin typeface="Arial" panose="020B0604020202020204"/>
              </a:rPr>
              <a:t>t</a:t>
            </a:r>
            <a:r>
              <a:rPr kumimoji="0" lang="en-GB" sz="2000" b="0" i="0" u="none" strike="noStrike" kern="1200" cap="none" spc="0" normalizeH="0" noProof="0" dirty="0" smtClean="0">
                <a:ln>
                  <a:noFill/>
                </a:ln>
                <a:solidFill>
                  <a:srgbClr val="005EB8"/>
                </a:solidFill>
                <a:effectLst/>
                <a:uLnTx/>
                <a:uFillTx/>
                <a:latin typeface="Arial" panose="020B0604020202020204"/>
              </a:rPr>
              <a:t> this stage it is not feasible to reduce the forecast deficit of £79.6m</a:t>
            </a:r>
            <a:endParaRPr kumimoji="0" lang="en-GB" sz="2000" b="0" i="0" u="none" strike="noStrike" kern="1200" cap="none" spc="0" normalizeH="0" baseline="0" noProof="0" dirty="0">
              <a:ln>
                <a:noFill/>
              </a:ln>
              <a:solidFill>
                <a:srgbClr val="005EB8"/>
              </a:solidFill>
              <a:effectLst/>
              <a:uLnTx/>
              <a:uFillTx/>
              <a:latin typeface="Arial" panose="020B0604020202020204"/>
            </a:endParaRPr>
          </a:p>
        </p:txBody>
      </p:sp>
    </p:spTree>
    <p:extLst>
      <p:ext uri="{BB962C8B-B14F-4D97-AF65-F5344CB8AC3E}">
        <p14:creationId xmlns:p14="http://schemas.microsoft.com/office/powerpoint/2010/main" val="2732521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5612" y="2296661"/>
            <a:ext cx="519764" cy="23100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pic>
        <p:nvPicPr>
          <p:cNvPr id="2" name="Picture 1"/>
          <p:cNvPicPr>
            <a:picLocks noChangeAspect="1"/>
          </p:cNvPicPr>
          <p:nvPr/>
        </p:nvPicPr>
        <p:blipFill>
          <a:blip r:embed="rId2"/>
          <a:stretch>
            <a:fillRect/>
          </a:stretch>
        </p:blipFill>
        <p:spPr>
          <a:xfrm>
            <a:off x="3857791" y="162026"/>
            <a:ext cx="4610100" cy="1419225"/>
          </a:xfrm>
          <a:prstGeom prst="rect">
            <a:avLst/>
          </a:prstGeom>
        </p:spPr>
      </p:pic>
      <p:sp>
        <p:nvSpPr>
          <p:cNvPr id="10" name="Rectangle 9"/>
          <p:cNvSpPr/>
          <p:nvPr/>
        </p:nvSpPr>
        <p:spPr>
          <a:xfrm>
            <a:off x="1" y="0"/>
            <a:ext cx="12203575" cy="12635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3" name="Rectangle 12"/>
          <p:cNvSpPr/>
          <p:nvPr/>
        </p:nvSpPr>
        <p:spPr>
          <a:xfrm>
            <a:off x="0" y="1744512"/>
            <a:ext cx="12192000" cy="666180"/>
          </a:xfrm>
          <a:prstGeom prst="rect">
            <a:avLst/>
          </a:prstGeom>
          <a:solidFill>
            <a:srgbClr val="DAB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4" name="Title 1"/>
          <p:cNvSpPr>
            <a:spLocks noGrp="1"/>
          </p:cNvSpPr>
          <p:nvPr>
            <p:ph type="ctrTitle"/>
          </p:nvPr>
        </p:nvSpPr>
        <p:spPr>
          <a:xfrm>
            <a:off x="1006901" y="1815562"/>
            <a:ext cx="10178197" cy="653617"/>
          </a:xfrm>
        </p:spPr>
        <p:txBody>
          <a:bodyPr/>
          <a:lstStyle/>
          <a:p>
            <a:pPr algn="ctr"/>
            <a:r>
              <a:rPr lang="en-GB" sz="3200" b="1" dirty="0" smtClean="0"/>
              <a:t>Delivery – Care Group Plans</a:t>
            </a:r>
            <a:endParaRPr lang="en-GB" sz="3200" b="1"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1176" y="4832418"/>
            <a:ext cx="1946064" cy="1946064"/>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6890" y="4885954"/>
            <a:ext cx="1952162" cy="195216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8682" y="5049214"/>
            <a:ext cx="1808786" cy="1808786"/>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4366" y="4945588"/>
            <a:ext cx="1832894" cy="1832894"/>
          </a:xfrm>
          <a:prstGeom prst="rect">
            <a:avLst/>
          </a:prstGeom>
        </p:spPr>
      </p:pic>
    </p:spTree>
    <p:extLst>
      <p:ext uri="{BB962C8B-B14F-4D97-AF65-F5344CB8AC3E}">
        <p14:creationId xmlns:p14="http://schemas.microsoft.com/office/powerpoint/2010/main" val="2784132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893769" y="224414"/>
            <a:ext cx="4985555" cy="873622"/>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smtClean="0">
                <a:solidFill>
                  <a:schemeClr val="bg1"/>
                </a:solidFill>
                <a:latin typeface="Verdana"/>
                <a:ea typeface="Verdana"/>
              </a:rPr>
              <a:t>Summary</a:t>
            </a:r>
            <a:r>
              <a:rPr kumimoji="0" lang="en-GB" sz="3600" b="0" i="0" u="none" strike="noStrike" kern="1200" cap="none" spc="-150" normalizeH="0" baseline="0" noProof="0" dirty="0">
                <a:ln>
                  <a:noFill/>
                </a:ln>
                <a:solidFill>
                  <a:schemeClr val="bg1"/>
                </a:solidFill>
                <a:effectLst/>
                <a:uLnTx/>
                <a:uFillTx/>
                <a:latin typeface="Verdana"/>
                <a:ea typeface="Verdana"/>
                <a:cs typeface="+mj-cs"/>
              </a:rPr>
              <a:t> </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208017" y="1428313"/>
            <a:ext cx="11807002" cy="4695235"/>
          </a:xfrm>
        </p:spPr>
        <p:txBody>
          <a:bodyPr>
            <a:normAutofit/>
          </a:bodyPr>
          <a:lstStyle/>
          <a:p>
            <a:r>
              <a:rPr lang="en-GB" dirty="0" smtClean="0"/>
              <a:t>Plans have been developed with a focus on delivery quality and safety and progressing towards delivery of ministerial expectations. Updated status is set out:</a:t>
            </a:r>
          </a:p>
          <a:p>
            <a:endParaRPr lang="en-GB" sz="2200" dirty="0" smtClean="0"/>
          </a:p>
          <a:p>
            <a:endParaRPr lang="en-GB" sz="2200" dirty="0"/>
          </a:p>
          <a:p>
            <a:endParaRPr lang="en-GB" sz="2200" dirty="0"/>
          </a:p>
        </p:txBody>
      </p:sp>
      <p:sp>
        <p:nvSpPr>
          <p:cNvPr id="25" name="Footer Placeholder 5">
            <a:extLst>
              <a:ext uri="{FF2B5EF4-FFF2-40B4-BE49-F238E27FC236}">
                <a16:creationId xmlns:a16="http://schemas.microsoft.com/office/drawing/2014/main" id="{1AA5CAB8-8AA6-4D96-A4DC-DB9B08FD7A8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smtClean="0">
                <a:solidFill>
                  <a:prstClr val="white"/>
                </a:solidFill>
              </a:rPr>
              <a:t>May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8" name="Table 7"/>
          <p:cNvGraphicFramePr>
            <a:graphicFrameLocks noGrp="1"/>
          </p:cNvGraphicFramePr>
          <p:nvPr>
            <p:extLst>
              <p:ext uri="{D42A27DB-BD31-4B8C-83A1-F6EECF244321}">
                <p14:modId xmlns:p14="http://schemas.microsoft.com/office/powerpoint/2010/main" val="2201694654"/>
              </p:ext>
            </p:extLst>
          </p:nvPr>
        </p:nvGraphicFramePr>
        <p:xfrm>
          <a:off x="208017" y="2087840"/>
          <a:ext cx="11438194" cy="4221480"/>
        </p:xfrm>
        <a:graphic>
          <a:graphicData uri="http://schemas.openxmlformats.org/drawingml/2006/table">
            <a:tbl>
              <a:tblPr firstRow="1" bandRow="1">
                <a:tableStyleId>{5C22544A-7EE6-4342-B048-85BDC9FD1C3A}</a:tableStyleId>
              </a:tblPr>
              <a:tblGrid>
                <a:gridCol w="3267588">
                  <a:extLst>
                    <a:ext uri="{9D8B030D-6E8A-4147-A177-3AD203B41FA5}">
                      <a16:colId xmlns:a16="http://schemas.microsoft.com/office/drawing/2014/main" val="1199194907"/>
                    </a:ext>
                  </a:extLst>
                </a:gridCol>
                <a:gridCol w="8170606">
                  <a:extLst>
                    <a:ext uri="{9D8B030D-6E8A-4147-A177-3AD203B41FA5}">
                      <a16:colId xmlns:a16="http://schemas.microsoft.com/office/drawing/2014/main" val="707281045"/>
                    </a:ext>
                  </a:extLst>
                </a:gridCol>
              </a:tblGrid>
              <a:tr h="370840">
                <a:tc>
                  <a:txBody>
                    <a:bodyPr/>
                    <a:lstStyle/>
                    <a:p>
                      <a:r>
                        <a:rPr lang="en-GB" dirty="0" smtClean="0"/>
                        <a:t>Care</a:t>
                      </a:r>
                      <a:r>
                        <a:rPr lang="en-GB" baseline="0" dirty="0" smtClean="0"/>
                        <a:t> Group</a:t>
                      </a:r>
                      <a:endParaRPr lang="en-GB" dirty="0"/>
                    </a:p>
                  </a:txBody>
                  <a:tcPr/>
                </a:tc>
                <a:tc>
                  <a:txBody>
                    <a:bodyPr/>
                    <a:lstStyle/>
                    <a:p>
                      <a:r>
                        <a:rPr lang="en-GB" dirty="0" smtClean="0"/>
                        <a:t>Status</a:t>
                      </a:r>
                      <a:endParaRPr lang="en-GB" dirty="0"/>
                    </a:p>
                  </a:txBody>
                  <a:tcPr/>
                </a:tc>
                <a:extLst>
                  <a:ext uri="{0D108BD9-81ED-4DB2-BD59-A6C34878D82A}">
                    <a16:rowId xmlns:a16="http://schemas.microsoft.com/office/drawing/2014/main" val="1906230884"/>
                  </a:ext>
                </a:extLst>
              </a:tr>
              <a:tr h="370840">
                <a:tc>
                  <a:txBody>
                    <a:bodyPr/>
                    <a:lstStyle/>
                    <a:p>
                      <a:r>
                        <a:rPr lang="en-GB" dirty="0" smtClean="0"/>
                        <a:t>Primary</a:t>
                      </a:r>
                      <a:r>
                        <a:rPr lang="en-GB" baseline="0" dirty="0" smtClean="0"/>
                        <a:t> and Community Care</a:t>
                      </a:r>
                      <a:endParaRPr lang="en-GB" dirty="0"/>
                    </a:p>
                  </a:txBody>
                  <a:tcPr/>
                </a:tc>
                <a:tc>
                  <a:txBody>
                    <a:bodyPr/>
                    <a:lstStyle/>
                    <a:p>
                      <a:r>
                        <a:rPr lang="en-GB" dirty="0" smtClean="0"/>
                        <a:t>Plans remain as per original submission. Plans have been reviewed and strengthened</a:t>
                      </a:r>
                      <a:r>
                        <a:rPr lang="en-GB" baseline="0" dirty="0" smtClean="0"/>
                        <a:t> (Appendices 1-3)</a:t>
                      </a:r>
                      <a:endParaRPr lang="en-GB" dirty="0"/>
                    </a:p>
                  </a:txBody>
                  <a:tcPr/>
                </a:tc>
                <a:extLst>
                  <a:ext uri="{0D108BD9-81ED-4DB2-BD59-A6C34878D82A}">
                    <a16:rowId xmlns:a16="http://schemas.microsoft.com/office/drawing/2014/main" val="2138655799"/>
                  </a:ext>
                </a:extLst>
              </a:tr>
              <a:tr h="370840">
                <a:tc>
                  <a:txBody>
                    <a:bodyPr/>
                    <a:lstStyle/>
                    <a:p>
                      <a:r>
                        <a:rPr lang="en-GB" dirty="0" smtClean="0"/>
                        <a:t>Planned Care</a:t>
                      </a:r>
                      <a:endParaRPr lang="en-GB" dirty="0"/>
                    </a:p>
                  </a:txBody>
                  <a:tcPr/>
                </a:tc>
                <a:tc>
                  <a:txBody>
                    <a:bodyPr/>
                    <a:lstStyle/>
                    <a:p>
                      <a:r>
                        <a:rPr lang="en-GB" dirty="0" smtClean="0"/>
                        <a:t>Revised ministerial expectations (issued</a:t>
                      </a:r>
                      <a:r>
                        <a:rPr lang="en-GB" baseline="0" dirty="0" smtClean="0"/>
                        <a:t> May 2023) will be met.</a:t>
                      </a:r>
                    </a:p>
                    <a:p>
                      <a:r>
                        <a:rPr lang="en-GB" baseline="0" dirty="0" smtClean="0"/>
                        <a:t>The intention to move towards delivery of </a:t>
                      </a:r>
                      <a:r>
                        <a:rPr lang="en-GB" b="1" baseline="0" dirty="0" smtClean="0"/>
                        <a:t>78 weeks for RTT pathways </a:t>
                      </a:r>
                      <a:r>
                        <a:rPr lang="en-GB" baseline="0" dirty="0" smtClean="0"/>
                        <a:t>by March 2024 is maintained</a:t>
                      </a:r>
                      <a:endParaRPr lang="en-GB" dirty="0"/>
                    </a:p>
                  </a:txBody>
                  <a:tcPr/>
                </a:tc>
                <a:extLst>
                  <a:ext uri="{0D108BD9-81ED-4DB2-BD59-A6C34878D82A}">
                    <a16:rowId xmlns:a16="http://schemas.microsoft.com/office/drawing/2014/main" val="1657660383"/>
                  </a:ext>
                </a:extLst>
              </a:tr>
              <a:tr h="370840">
                <a:tc>
                  <a:txBody>
                    <a:bodyPr/>
                    <a:lstStyle/>
                    <a:p>
                      <a:r>
                        <a:rPr lang="en-GB" dirty="0" smtClean="0"/>
                        <a:t>Urgent</a:t>
                      </a:r>
                      <a:r>
                        <a:rPr lang="en-GB" baseline="0" dirty="0" smtClean="0"/>
                        <a:t> and Emergency Care</a:t>
                      </a:r>
                      <a:endParaRPr lang="en-GB" dirty="0"/>
                    </a:p>
                  </a:txBody>
                  <a:tcPr/>
                </a:tc>
                <a:tc>
                  <a:txBody>
                    <a:bodyPr/>
                    <a:lstStyle/>
                    <a:p>
                      <a:r>
                        <a:rPr lang="en-GB" dirty="0" smtClean="0"/>
                        <a:t>Plans seek to maint</a:t>
                      </a:r>
                      <a:r>
                        <a:rPr lang="en-GB" baseline="0" dirty="0" smtClean="0"/>
                        <a:t>ain the improved ambulance handover position.</a:t>
                      </a:r>
                      <a:endParaRPr lang="en-GB" dirty="0"/>
                    </a:p>
                  </a:txBody>
                  <a:tcPr/>
                </a:tc>
                <a:extLst>
                  <a:ext uri="{0D108BD9-81ED-4DB2-BD59-A6C34878D82A}">
                    <a16:rowId xmlns:a16="http://schemas.microsoft.com/office/drawing/2014/main" val="173258223"/>
                  </a:ext>
                </a:extLst>
              </a:tr>
              <a:tr h="370840">
                <a:tc>
                  <a:txBody>
                    <a:bodyPr/>
                    <a:lstStyle/>
                    <a:p>
                      <a:r>
                        <a:rPr lang="en-GB" dirty="0" smtClean="0"/>
                        <a:t>Diagnostics, Therapies and Health Sciences</a:t>
                      </a:r>
                      <a:endParaRPr lang="en-GB" dirty="0"/>
                    </a:p>
                  </a:txBody>
                  <a:tcPr/>
                </a:tc>
                <a:tc>
                  <a:txBody>
                    <a:bodyPr/>
                    <a:lstStyle/>
                    <a:p>
                      <a:r>
                        <a:rPr lang="en-GB" dirty="0" smtClean="0"/>
                        <a:t>Regional</a:t>
                      </a:r>
                      <a:r>
                        <a:rPr lang="en-GB" baseline="0" dirty="0" smtClean="0"/>
                        <a:t> planning template (Appendix 9) provides a summary of the regional work. Radiology, and endoscopy are built into the regional funding proposal submitted to Welsh Government.</a:t>
                      </a:r>
                      <a:endParaRPr lang="en-GB" dirty="0"/>
                    </a:p>
                  </a:txBody>
                  <a:tcPr/>
                </a:tc>
                <a:extLst>
                  <a:ext uri="{0D108BD9-81ED-4DB2-BD59-A6C34878D82A}">
                    <a16:rowId xmlns:a16="http://schemas.microsoft.com/office/drawing/2014/main" val="3993579843"/>
                  </a:ext>
                </a:extLst>
              </a:tr>
              <a:tr h="370840">
                <a:tc>
                  <a:txBody>
                    <a:bodyPr/>
                    <a:lstStyle/>
                    <a:p>
                      <a:r>
                        <a:rPr lang="en-GB" dirty="0" smtClean="0"/>
                        <a:t>Mental Health</a:t>
                      </a:r>
                      <a:endParaRPr lang="en-GB" dirty="0"/>
                    </a:p>
                  </a:txBody>
                  <a:tcPr/>
                </a:tc>
                <a:tc>
                  <a:txBody>
                    <a:bodyPr/>
                    <a:lstStyle/>
                    <a:p>
                      <a:r>
                        <a:rPr lang="en-GB" dirty="0" smtClean="0"/>
                        <a:t>Plans have been reviewed</a:t>
                      </a:r>
                      <a:r>
                        <a:rPr lang="en-GB" baseline="0" dirty="0" smtClean="0"/>
                        <a:t> and strengthened (appendices 10 -11)</a:t>
                      </a:r>
                      <a:endParaRPr lang="en-GB" dirty="0"/>
                    </a:p>
                  </a:txBody>
                  <a:tcPr/>
                </a:tc>
                <a:extLst>
                  <a:ext uri="{0D108BD9-81ED-4DB2-BD59-A6C34878D82A}">
                    <a16:rowId xmlns:a16="http://schemas.microsoft.com/office/drawing/2014/main" val="2630234273"/>
                  </a:ext>
                </a:extLst>
              </a:tr>
              <a:tr h="370840">
                <a:tc>
                  <a:txBody>
                    <a:bodyPr/>
                    <a:lstStyle/>
                    <a:p>
                      <a:r>
                        <a:rPr lang="en-GB" dirty="0" smtClean="0"/>
                        <a:t>Children and Families</a:t>
                      </a:r>
                      <a:endParaRPr lang="en-GB" dirty="0"/>
                    </a:p>
                  </a:txBody>
                  <a:tcPr/>
                </a:tc>
                <a:tc>
                  <a:txBody>
                    <a:bodyPr/>
                    <a:lstStyle/>
                    <a:p>
                      <a:r>
                        <a:rPr lang="en-GB" dirty="0" smtClean="0"/>
                        <a:t>Plans remain as per submission. No ministerial templates relating to C&amp;F</a:t>
                      </a:r>
                      <a:r>
                        <a:rPr lang="en-GB" baseline="0" dirty="0" smtClean="0"/>
                        <a:t> specifically. </a:t>
                      </a:r>
                      <a:endParaRPr lang="en-GB" dirty="0"/>
                    </a:p>
                  </a:txBody>
                  <a:tcPr/>
                </a:tc>
                <a:extLst>
                  <a:ext uri="{0D108BD9-81ED-4DB2-BD59-A6C34878D82A}">
                    <a16:rowId xmlns:a16="http://schemas.microsoft.com/office/drawing/2014/main" val="1900477066"/>
                  </a:ext>
                </a:extLst>
              </a:tr>
            </a:tbl>
          </a:graphicData>
        </a:graphic>
      </p:graphicFrame>
    </p:spTree>
    <p:extLst>
      <p:ext uri="{BB962C8B-B14F-4D97-AF65-F5344CB8AC3E}">
        <p14:creationId xmlns:p14="http://schemas.microsoft.com/office/powerpoint/2010/main" val="3903985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Urgent &amp;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Emergency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208721" y="1457222"/>
            <a:ext cx="11877261" cy="4695235"/>
          </a:xfrm>
        </p:spPr>
        <p:txBody>
          <a:bodyPr>
            <a:normAutofit fontScale="62500" lnSpcReduction="20000"/>
          </a:bodyPr>
          <a:lstStyle/>
          <a:p>
            <a:r>
              <a:rPr lang="en-GB" sz="3200" dirty="0"/>
              <a:t>Ministerial Expectations:</a:t>
            </a:r>
          </a:p>
          <a:p>
            <a:endParaRPr lang="en-GB" sz="2200" dirty="0"/>
          </a:p>
          <a:p>
            <a:endParaRPr lang="en-GB" sz="2200" dirty="0"/>
          </a:p>
          <a:p>
            <a:endParaRPr lang="en-GB" sz="2200" dirty="0"/>
          </a:p>
          <a:p>
            <a:endParaRPr lang="en-GB" sz="2200" dirty="0"/>
          </a:p>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fontAlgn="b">
              <a:spcBef>
                <a:spcPts val="0"/>
              </a:spcBef>
              <a:buFont typeface="Arial" panose="020B0604020202020204" pitchFamily="34" charset="0"/>
              <a:buChar char="•"/>
            </a:pPr>
            <a:endParaRPr lang="en-US" sz="2400" dirty="0">
              <a:solidFill>
                <a:srgbClr val="005EB8"/>
              </a:solidFill>
            </a:endParaRPr>
          </a:p>
          <a:p>
            <a:pPr marL="342900" indent="-342900" fontAlgn="b">
              <a:spcBef>
                <a:spcPts val="0"/>
              </a:spcBef>
              <a:buFont typeface="Arial" panose="020B0604020202020204" pitchFamily="34" charset="0"/>
              <a:buChar char="•"/>
            </a:pPr>
            <a:r>
              <a:rPr lang="en-US" sz="2400" dirty="0">
                <a:solidFill>
                  <a:srgbClr val="005EB8"/>
                </a:solidFill>
              </a:rPr>
              <a:t>SDEC T&amp;F to explore the capital opportunities to improve SDEC offer at the sites</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SDEC T&amp;F group to embed, review and refine medical and surgical SDEC offer at all sites</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Acute Medicine T&amp;F Group identify gains in reduced LOS from D2RA and reduced bed occupancy and Improve and sustain LOS in Acute Medical Units</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Hot Clinic Task &amp; Finish group to embed hot clinic model, review and refine and gain a better understanding of demand</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Acute Frailty Task &amp; Finish Group to review and refine phase 1 of Acute Frailty model and implement phase 2</a:t>
            </a:r>
            <a:endParaRPr lang="en-GB" sz="4800" dirty="0"/>
          </a:p>
          <a:p>
            <a:pPr marL="342900" indent="-342900" fontAlgn="b">
              <a:spcBef>
                <a:spcPts val="0"/>
              </a:spcBef>
              <a:buFont typeface="Arial" panose="020B0604020202020204" pitchFamily="34" charset="0"/>
              <a:buChar char="•"/>
            </a:pPr>
            <a:r>
              <a:rPr lang="en-US" sz="2400" dirty="0">
                <a:solidFill>
                  <a:srgbClr val="005EB8"/>
                </a:solidFill>
              </a:rPr>
              <a:t>Pathway 1 T&amp;F Group to implement Stay Well @ Home (SW@H)  in Q1 and review and refine model in Q2 &amp; Q3</a:t>
            </a:r>
          </a:p>
          <a:p>
            <a:pPr marL="342900" indent="-342900" fontAlgn="b">
              <a:spcBef>
                <a:spcPts val="0"/>
              </a:spcBef>
              <a:buFont typeface="Arial" panose="020B0604020202020204" pitchFamily="34" charset="0"/>
              <a:buChar char="•"/>
            </a:pPr>
            <a:r>
              <a:rPr lang="en-US" sz="2400" dirty="0">
                <a:solidFill>
                  <a:srgbClr val="005EB8"/>
                </a:solidFill>
              </a:rPr>
              <a:t>Implementation of ambulance handover improvement plan</a:t>
            </a:r>
            <a:endParaRPr lang="en-GB" sz="4800" dirty="0"/>
          </a:p>
        </p:txBody>
      </p:sp>
      <p:graphicFrame>
        <p:nvGraphicFramePr>
          <p:cNvPr id="8" name="Table 7"/>
          <p:cNvGraphicFramePr>
            <a:graphicFrameLocks noGrp="1"/>
          </p:cNvGraphicFramePr>
          <p:nvPr>
            <p:extLst>
              <p:ext uri="{D42A27DB-BD31-4B8C-83A1-F6EECF244321}">
                <p14:modId xmlns:p14="http://schemas.microsoft.com/office/powerpoint/2010/main" val="933264744"/>
              </p:ext>
            </p:extLst>
          </p:nvPr>
        </p:nvGraphicFramePr>
        <p:xfrm>
          <a:off x="291783" y="1792748"/>
          <a:ext cx="6570980" cy="2380997"/>
        </p:xfrm>
        <a:graphic>
          <a:graphicData uri="http://schemas.openxmlformats.org/drawingml/2006/table">
            <a:tbl>
              <a:tblPr firstRow="1" firstCol="1" bandRow="1">
                <a:tableStyleId>{5C22544A-7EE6-4342-B048-85BDC9FD1C3A}</a:tableStyleId>
              </a:tblPr>
              <a:tblGrid>
                <a:gridCol w="6570980">
                  <a:extLst>
                    <a:ext uri="{9D8B030D-6E8A-4147-A177-3AD203B41FA5}">
                      <a16:colId xmlns:a16="http://schemas.microsoft.com/office/drawing/2014/main" val="2473929708"/>
                    </a:ext>
                  </a:extLst>
                </a:gridCol>
              </a:tblGrid>
              <a:tr h="0">
                <a:tc>
                  <a:txBody>
                    <a:bodyPr/>
                    <a:lstStyle/>
                    <a:p>
                      <a:pPr>
                        <a:lnSpc>
                          <a:spcPct val="107000"/>
                        </a:lnSpc>
                        <a:spcAft>
                          <a:spcPts val="0"/>
                        </a:spcAft>
                        <a:tabLst>
                          <a:tab pos="958850" algn="l"/>
                        </a:tabLst>
                      </a:pPr>
                      <a:r>
                        <a:rPr lang="en-GB" sz="1200" dirty="0">
                          <a:effectLst/>
                        </a:rPr>
                        <a:t>Implementation of a 24/7 urgent care service, accessible via NHS 111 Wales to support improved access and GMS sustainability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025473"/>
                  </a:ext>
                </a:extLst>
              </a:tr>
              <a:tr h="0">
                <a:tc>
                  <a:txBody>
                    <a:bodyPr/>
                    <a:lstStyle/>
                    <a:p>
                      <a:pPr>
                        <a:lnSpc>
                          <a:spcPct val="107000"/>
                        </a:lnSpc>
                        <a:spcAft>
                          <a:spcPts val="0"/>
                        </a:spcAft>
                        <a:tabLst>
                          <a:tab pos="958850" algn="l"/>
                        </a:tabLst>
                      </a:pPr>
                      <a:r>
                        <a:rPr lang="en-GB" sz="1200" dirty="0">
                          <a:effectLst/>
                        </a:rPr>
                        <a:t>Implementation of Same Day Emergency Care services that complies with the following:</a:t>
                      </a:r>
                    </a:p>
                    <a:p>
                      <a:pPr marL="342900" lvl="0" indent="-342900">
                        <a:lnSpc>
                          <a:spcPct val="107000"/>
                        </a:lnSpc>
                        <a:spcAft>
                          <a:spcPts val="0"/>
                        </a:spcAft>
                        <a:buFont typeface="Symbol" panose="05050102010706020507" pitchFamily="18" charset="2"/>
                        <a:buChar char=""/>
                      </a:pPr>
                      <a:r>
                        <a:rPr lang="en-GB" sz="1100" dirty="0">
                          <a:effectLst/>
                        </a:rPr>
                        <a:t>Is open 5 days a week moving to 7 days a week 12 hours a day by end of Q2</a:t>
                      </a:r>
                    </a:p>
                    <a:p>
                      <a:pPr marL="342900" lvl="0" indent="-342900">
                        <a:lnSpc>
                          <a:spcPct val="107000"/>
                        </a:lnSpc>
                        <a:spcAft>
                          <a:spcPts val="0"/>
                        </a:spcAft>
                        <a:buFont typeface="Symbol" panose="05050102010706020507" pitchFamily="18" charset="2"/>
                        <a:buChar char=""/>
                      </a:pPr>
                      <a:r>
                        <a:rPr lang="en-GB" sz="1100" dirty="0">
                          <a:effectLst/>
                        </a:rPr>
                        <a:t>Is accessible at key times evidenced by the emergency care demand profile in of each hospital site </a:t>
                      </a:r>
                    </a:p>
                    <a:p>
                      <a:pPr marL="342900" lvl="0" indent="-342900">
                        <a:lnSpc>
                          <a:spcPct val="107000"/>
                        </a:lnSpc>
                        <a:spcAft>
                          <a:spcPts val="0"/>
                        </a:spcAft>
                        <a:buFont typeface="Symbol" panose="05050102010706020507" pitchFamily="18" charset="2"/>
                        <a:buChar char=""/>
                      </a:pPr>
                      <a:r>
                        <a:rPr lang="en-GB" sz="1100" dirty="0">
                          <a:effectLst/>
                        </a:rPr>
                        <a:t>Is direct access and bypasses Emergency depts</a:t>
                      </a:r>
                    </a:p>
                    <a:p>
                      <a:pPr marL="342900" lvl="0" indent="-342900">
                        <a:lnSpc>
                          <a:spcPct val="107000"/>
                        </a:lnSpc>
                        <a:spcAft>
                          <a:spcPts val="0"/>
                        </a:spcAft>
                        <a:buFont typeface="Symbol" panose="05050102010706020507" pitchFamily="18" charset="2"/>
                        <a:buChar char=""/>
                      </a:pPr>
                      <a:r>
                        <a:rPr lang="en-GB" sz="1100" dirty="0">
                          <a:effectLst/>
                        </a:rPr>
                        <a:t>Delivers a service for at least medical and surgical same day care </a:t>
                      </a:r>
                    </a:p>
                    <a:p>
                      <a:pPr marL="342900" lvl="0" indent="-342900">
                        <a:lnSpc>
                          <a:spcPct val="107000"/>
                        </a:lnSpc>
                        <a:spcAft>
                          <a:spcPts val="0"/>
                        </a:spcAft>
                        <a:buFont typeface="Symbol" panose="05050102010706020507" pitchFamily="18" charset="2"/>
                        <a:buChar char=""/>
                      </a:pPr>
                      <a:r>
                        <a:rPr lang="en-GB" sz="1100" dirty="0">
                          <a:effectLst/>
                        </a:rPr>
                        <a:t>Is accessible to by WAST clinicians as set out in their clinician referral policy to support reduction in handover as set out in the six goals handbook.</a:t>
                      </a:r>
                    </a:p>
                    <a:p>
                      <a:pPr marL="342900" lvl="0" indent="-342900">
                        <a:lnSpc>
                          <a:spcPct val="107000"/>
                        </a:lnSpc>
                        <a:spcAft>
                          <a:spcPts val="0"/>
                        </a:spcAft>
                        <a:buFont typeface="Symbol" panose="05050102010706020507" pitchFamily="18" charset="2"/>
                        <a:buChar char=""/>
                      </a:pPr>
                      <a:r>
                        <a:rPr lang="en-GB" sz="1100" dirty="0">
                          <a:effectLst/>
                        </a:rPr>
                        <a:t>Demonstrate utilisation of allocated resources by WG and measures impact as set out by the national programme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16695719"/>
                  </a:ext>
                </a:extLst>
              </a:tr>
              <a:tr h="0">
                <a:tc>
                  <a:txBody>
                    <a:bodyPr/>
                    <a:lstStyle/>
                    <a:p>
                      <a:pPr>
                        <a:lnSpc>
                          <a:spcPct val="107000"/>
                        </a:lnSpc>
                        <a:spcAft>
                          <a:spcPts val="0"/>
                        </a:spcAft>
                        <a:tabLst>
                          <a:tab pos="958850" algn="l"/>
                        </a:tabLst>
                      </a:pPr>
                      <a:r>
                        <a:rPr lang="en-GB" sz="1100" dirty="0">
                          <a:effectLst/>
                        </a:rPr>
                        <a:t>Health boards must honour commitments that have been made to reduce handover waits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1712522"/>
                  </a:ext>
                </a:extLst>
              </a:tr>
            </a:tbl>
          </a:graphicData>
        </a:graphic>
      </p:graphicFrame>
    </p:spTree>
    <p:extLst>
      <p:ext uri="{BB962C8B-B14F-4D97-AF65-F5344CB8AC3E}">
        <p14:creationId xmlns:p14="http://schemas.microsoft.com/office/powerpoint/2010/main" val="121046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Urgent &amp;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Emergency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5" name="Footer Placeholder 5">
            <a:extLst>
              <a:ext uri="{FF2B5EF4-FFF2-40B4-BE49-F238E27FC236}">
                <a16:creationId xmlns:a16="http://schemas.microsoft.com/office/drawing/2014/main" id="{02324A5A-29C2-4E84-9680-6ED3CD4CDF81}"/>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a:t>
            </a:r>
            <a:r>
              <a:rPr lang="en-US" dirty="0">
                <a:solidFill>
                  <a:prstClr val="white"/>
                </a:solidFill>
              </a:rPr>
              <a:t>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26" name="Content Placeholder 3"/>
          <p:cNvGraphicFramePr>
            <a:graphicFrameLocks noGrp="1"/>
          </p:cNvGraphicFramePr>
          <p:nvPr>
            <p:ph idx="1"/>
            <p:extLst>
              <p:ext uri="{D42A27DB-BD31-4B8C-83A1-F6EECF244321}">
                <p14:modId xmlns:p14="http://schemas.microsoft.com/office/powerpoint/2010/main" val="1245602966"/>
              </p:ext>
            </p:extLst>
          </p:nvPr>
        </p:nvGraphicFramePr>
        <p:xfrm>
          <a:off x="460654" y="1856712"/>
          <a:ext cx="10702925" cy="3536950"/>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565605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893769" y="224414"/>
            <a:ext cx="4985555" cy="873622"/>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Urgent &amp;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Emergency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5" name="Footer Placeholder 5">
            <a:extLst>
              <a:ext uri="{FF2B5EF4-FFF2-40B4-BE49-F238E27FC236}">
                <a16:creationId xmlns:a16="http://schemas.microsoft.com/office/drawing/2014/main" id="{02324A5A-29C2-4E84-9680-6ED3CD4CDF81}"/>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a:t>
            </a:r>
            <a:r>
              <a:rPr lang="en-US" dirty="0">
                <a:solidFill>
                  <a:prstClr val="white"/>
                </a:solidFill>
              </a:rPr>
              <a:t>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pic>
        <p:nvPicPr>
          <p:cNvPr id="6" name="Content Placeholder 5"/>
          <p:cNvPicPr>
            <a:picLocks noGrp="1" noChangeAspect="1"/>
          </p:cNvPicPr>
          <p:nvPr>
            <p:ph idx="1"/>
          </p:nvPr>
        </p:nvPicPr>
        <p:blipFill>
          <a:blip r:embed="rId10"/>
          <a:stretch>
            <a:fillRect/>
          </a:stretch>
        </p:blipFill>
        <p:spPr>
          <a:xfrm>
            <a:off x="1196457" y="1479550"/>
            <a:ext cx="8540199" cy="3536950"/>
          </a:xfrm>
          <a:prstGeom prst="rect">
            <a:avLst/>
          </a:prstGeom>
        </p:spPr>
      </p:pic>
    </p:spTree>
    <p:extLst>
      <p:ext uri="{BB962C8B-B14F-4D97-AF65-F5344CB8AC3E}">
        <p14:creationId xmlns:p14="http://schemas.microsoft.com/office/powerpoint/2010/main" val="3699640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a:t>
            </a:r>
            <a:r>
              <a:rPr lang="en-US" dirty="0">
                <a:solidFill>
                  <a:prstClr val="white"/>
                </a:solidFill>
              </a:rPr>
              <a:t>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26959"/>
            <a:ext cx="4325223"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Ministerial Expectations</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29" name="Table 28">
            <a:extLst>
              <a:ext uri="{FF2B5EF4-FFF2-40B4-BE49-F238E27FC236}">
                <a16:creationId xmlns:a16="http://schemas.microsoft.com/office/drawing/2014/main" id="{30DB2170-7770-400B-809C-BB15D1FD787B}"/>
              </a:ext>
            </a:extLst>
          </p:cNvPr>
          <p:cNvGraphicFramePr>
            <a:graphicFrameLocks noGrp="1"/>
          </p:cNvGraphicFramePr>
          <p:nvPr>
            <p:extLst>
              <p:ext uri="{D42A27DB-BD31-4B8C-83A1-F6EECF244321}">
                <p14:modId xmlns:p14="http://schemas.microsoft.com/office/powerpoint/2010/main" val="1724029237"/>
              </p:ext>
            </p:extLst>
          </p:nvPr>
        </p:nvGraphicFramePr>
        <p:xfrm>
          <a:off x="50743" y="1986495"/>
          <a:ext cx="11944612" cy="2840142"/>
        </p:xfrm>
        <a:graphic>
          <a:graphicData uri="http://schemas.openxmlformats.org/drawingml/2006/table">
            <a:tbl>
              <a:tblPr firstRow="1" firstCol="1" bandRow="1">
                <a:tableStyleId>{5C22544A-7EE6-4342-B048-85BDC9FD1C3A}</a:tableStyleId>
              </a:tblPr>
              <a:tblGrid>
                <a:gridCol w="11944612">
                  <a:extLst>
                    <a:ext uri="{9D8B030D-6E8A-4147-A177-3AD203B41FA5}">
                      <a16:colId xmlns:a16="http://schemas.microsoft.com/office/drawing/2014/main" val="4197787327"/>
                    </a:ext>
                  </a:extLst>
                </a:gridCol>
              </a:tblGrid>
              <a:tr h="661555">
                <a:tc>
                  <a:txBody>
                    <a:bodyPr/>
                    <a:lstStyle/>
                    <a:p>
                      <a:pPr>
                        <a:lnSpc>
                          <a:spcPct val="107000"/>
                        </a:lnSpc>
                        <a:spcAft>
                          <a:spcPts val="0"/>
                        </a:spcAft>
                      </a:pPr>
                      <a:r>
                        <a:rPr lang="en-GB" sz="1400" dirty="0">
                          <a:effectLst/>
                          <a:latin typeface="Verdana" panose="020B0604030504040204" pitchFamily="34" charset="0"/>
                          <a:ea typeface="Verdana" panose="020B0604030504040204" pitchFamily="34" charset="0"/>
                        </a:rPr>
                        <a:t>52 weeks Outpatient Assessment and 104 weeks treatment recovery milestones to be achieved by 30 June 2023 and maintained throughout 2023/24 moving to 36 weeks RTT standards by March 2024</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7181399"/>
                  </a:ext>
                </a:extLst>
              </a:tr>
              <a:tr h="985301">
                <a:tc>
                  <a:txBody>
                    <a:bodyPr/>
                    <a:lstStyle/>
                    <a:p>
                      <a:pPr>
                        <a:lnSpc>
                          <a:spcPct val="107000"/>
                        </a:lnSpc>
                        <a:spcAft>
                          <a:spcPts val="0"/>
                        </a:spcAft>
                      </a:pPr>
                      <a:r>
                        <a:rPr lang="en-GB" sz="1400" dirty="0">
                          <a:effectLst/>
                          <a:latin typeface="Verdana" panose="020B0604030504040204" pitchFamily="34" charset="0"/>
                          <a:ea typeface="Verdana" panose="020B0604030504040204" pitchFamily="34" charset="0"/>
                        </a:rPr>
                        <a:t>Address the capacity gaps within specific specialities to prevent further growth in waiting list volumes and set foundation for delivery of targets by March 2025 </a:t>
                      </a:r>
                    </a:p>
                    <a:p>
                      <a:pPr>
                        <a:lnSpc>
                          <a:spcPct val="107000"/>
                        </a:lnSpc>
                        <a:spcAft>
                          <a:spcPts val="0"/>
                        </a:spcAft>
                      </a:pPr>
                      <a:r>
                        <a:rPr lang="en-GB" sz="1400" dirty="0">
                          <a:effectLst/>
                          <a:latin typeface="Verdana" panose="020B0604030504040204" pitchFamily="34" charset="0"/>
                          <a:ea typeface="Verdana" panose="020B0604030504040204" pitchFamily="34" charset="0"/>
                        </a:rPr>
                        <a:t>(This must include transforming outpatients follow up care, reducing follow up by 25% against 2019/20 levels by October 2023 and repurposing that capacity)</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5988538"/>
                  </a:ext>
                </a:extLst>
              </a:tr>
              <a:tr h="596643">
                <a:tc>
                  <a:txBody>
                    <a:bodyPr/>
                    <a:lstStyle/>
                    <a:p>
                      <a:pPr>
                        <a:lnSpc>
                          <a:spcPct val="107000"/>
                        </a:lnSpc>
                        <a:spcAft>
                          <a:spcPts val="0"/>
                        </a:spcAft>
                      </a:pPr>
                      <a:r>
                        <a:rPr lang="en-GB" sz="1400" dirty="0">
                          <a:effectLst/>
                          <a:latin typeface="Verdana" panose="020B0604030504040204" pitchFamily="34" charset="0"/>
                          <a:ea typeface="Verdana" panose="020B0604030504040204" pitchFamily="34" charset="0"/>
                        </a:rPr>
                        <a:t>Implement regional diagnostic hubs, to reduce secondary care waiting times and meet waiting time ambition in spring 2024</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3942244"/>
                  </a:ext>
                </a:extLst>
              </a:tr>
              <a:tr h="596643">
                <a:tc>
                  <a:txBody>
                    <a:bodyPr/>
                    <a:lstStyle/>
                    <a:p>
                      <a:pPr>
                        <a:lnSpc>
                          <a:spcPct val="107000"/>
                        </a:lnSpc>
                        <a:spcAft>
                          <a:spcPts val="0"/>
                        </a:spcAft>
                      </a:pPr>
                      <a:r>
                        <a:rPr lang="en-GB" sz="1400" dirty="0">
                          <a:effectLst/>
                          <a:latin typeface="Verdana" panose="020B0604030504040204" pitchFamily="34" charset="0"/>
                          <a:ea typeface="Verdana" panose="020B0604030504040204" pitchFamily="34" charset="0"/>
                        </a:rPr>
                        <a:t>Implement pathway redesign – adopting ‘straight to test model’ and onward referral as necessary</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7247058"/>
                  </a:ext>
                </a:extLst>
              </a:tr>
            </a:tbl>
          </a:graphicData>
        </a:graphic>
      </p:graphicFrame>
      <p:sp>
        <p:nvSpPr>
          <p:cNvPr id="4" name="TextBox 3"/>
          <p:cNvSpPr txBox="1"/>
          <p:nvPr/>
        </p:nvSpPr>
        <p:spPr>
          <a:xfrm>
            <a:off x="153190" y="4847188"/>
            <a:ext cx="12038809" cy="1754326"/>
          </a:xfrm>
          <a:prstGeom prst="rect">
            <a:avLst/>
          </a:prstGeom>
          <a:noFill/>
        </p:spPr>
        <p:txBody>
          <a:bodyPr wrap="square" rtlCol="0">
            <a:spAutoFit/>
          </a:bodyPr>
          <a:lstStyle/>
          <a:p>
            <a:r>
              <a:rPr lang="en-GB" b="1" dirty="0" smtClean="0"/>
              <a:t>May 2023 updated requirements will be met: (This presumes the expenditure of the £5.5m.)</a:t>
            </a:r>
          </a:p>
          <a:p>
            <a:pPr marL="285750" indent="-285750">
              <a:buFont typeface="Arial" panose="020B0604020202020204" pitchFamily="34" charset="0"/>
              <a:buChar char="•"/>
            </a:pPr>
            <a:r>
              <a:rPr lang="en-GB" dirty="0" smtClean="0"/>
              <a:t>Ensure </a:t>
            </a:r>
            <a:r>
              <a:rPr lang="en-GB" dirty="0"/>
              <a:t>all patients who have waited &gt;3 years for an Outpatient Appt. have a booked appointment by August 2023 </a:t>
            </a:r>
          </a:p>
          <a:p>
            <a:pPr marL="285750" indent="-285750">
              <a:buFont typeface="Arial" panose="020B0604020202020204" pitchFamily="34" charset="0"/>
              <a:buChar char="•"/>
            </a:pPr>
            <a:r>
              <a:rPr lang="en-GB" dirty="0"/>
              <a:t>97% of patients will complete their treatment within 104 weeks by the </a:t>
            </a:r>
            <a:r>
              <a:rPr lang="en-GB" dirty="0" smtClean="0"/>
              <a:t>end </a:t>
            </a:r>
            <a:r>
              <a:rPr lang="en-GB" dirty="0"/>
              <a:t>of </a:t>
            </a:r>
            <a:r>
              <a:rPr lang="en-GB" dirty="0" smtClean="0"/>
              <a:t>Q3. </a:t>
            </a:r>
            <a:endParaRPr lang="en-GB" dirty="0"/>
          </a:p>
          <a:p>
            <a:pPr marL="285750" indent="-285750">
              <a:buFont typeface="Arial" panose="020B0604020202020204" pitchFamily="34" charset="0"/>
              <a:buChar char="•"/>
            </a:pPr>
            <a:r>
              <a:rPr lang="en-GB" dirty="0"/>
              <a:t>99% of patients will complete their treatment within 104 weeks by end of </a:t>
            </a:r>
            <a:r>
              <a:rPr lang="en-GB" dirty="0" smtClean="0"/>
              <a:t>Q4.</a:t>
            </a:r>
            <a:endParaRPr lang="en-GB" dirty="0"/>
          </a:p>
          <a:p>
            <a:pPr marL="285750" indent="-285750">
              <a:buFont typeface="Arial" panose="020B0604020202020204" pitchFamily="34" charset="0"/>
              <a:buChar char="•"/>
            </a:pPr>
            <a:r>
              <a:rPr lang="en-GB" dirty="0"/>
              <a:t>A significant improvement on cancer waiting </a:t>
            </a:r>
            <a:r>
              <a:rPr lang="en-GB" dirty="0" smtClean="0"/>
              <a:t>times.</a:t>
            </a:r>
            <a:endParaRPr lang="en-GB" dirty="0"/>
          </a:p>
          <a:p>
            <a:endParaRPr lang="en-GB" dirty="0"/>
          </a:p>
        </p:txBody>
      </p:sp>
    </p:spTree>
    <p:extLst>
      <p:ext uri="{BB962C8B-B14F-4D97-AF65-F5344CB8AC3E}">
        <p14:creationId xmlns:p14="http://schemas.microsoft.com/office/powerpoint/2010/main" val="25662746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a:t>
            </a:r>
            <a:r>
              <a:rPr lang="en-US" dirty="0">
                <a:solidFill>
                  <a:prstClr val="white"/>
                </a:solidFill>
              </a:rPr>
              <a:t>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5" name="Content Placeholder 3">
            <a:extLst>
              <a:ext uri="{FF2B5EF4-FFF2-40B4-BE49-F238E27FC236}">
                <a16:creationId xmlns:a16="http://schemas.microsoft.com/office/drawing/2014/main" id="{5A280BF2-05E1-46A2-AD45-BA05E88BB70E}"/>
              </a:ext>
            </a:extLst>
          </p:cNvPr>
          <p:cNvSpPr txBox="1">
            <a:spLocks/>
          </p:cNvSpPr>
          <p:nvPr/>
        </p:nvSpPr>
        <p:spPr>
          <a:xfrm>
            <a:off x="95694" y="1943424"/>
            <a:ext cx="12096306" cy="4209033"/>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pic>
        <p:nvPicPr>
          <p:cNvPr id="6" name="Picture 5"/>
          <p:cNvPicPr>
            <a:picLocks noChangeAspect="1"/>
          </p:cNvPicPr>
          <p:nvPr/>
        </p:nvPicPr>
        <p:blipFill>
          <a:blip r:embed="rId10"/>
          <a:stretch>
            <a:fillRect/>
          </a:stretch>
        </p:blipFill>
        <p:spPr>
          <a:xfrm>
            <a:off x="92598" y="1338066"/>
            <a:ext cx="10858500" cy="4886325"/>
          </a:xfrm>
          <a:prstGeom prst="rect">
            <a:avLst/>
          </a:prstGeom>
        </p:spPr>
      </p:pic>
    </p:spTree>
    <p:extLst>
      <p:ext uri="{BB962C8B-B14F-4D97-AF65-F5344CB8AC3E}">
        <p14:creationId xmlns:p14="http://schemas.microsoft.com/office/powerpoint/2010/main" val="2659322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554126" y="224413"/>
            <a:ext cx="3268944" cy="992939"/>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smtClean="0">
                <a:solidFill>
                  <a:schemeClr val="bg1"/>
                </a:solidFill>
                <a:latin typeface="Verdana"/>
                <a:ea typeface="Verdana"/>
              </a:rPr>
              <a:t>Background</a:t>
            </a:r>
            <a:endParaRPr kumimoji="0" lang="en-GB"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a:t>
            </a:r>
            <a:r>
              <a:rPr lang="en-US" dirty="0">
                <a:solidFill>
                  <a:prstClr val="white"/>
                </a:solidFill>
              </a:rPr>
              <a:t>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4" name="Rounded Rectangle 3"/>
          <p:cNvSpPr/>
          <p:nvPr/>
        </p:nvSpPr>
        <p:spPr>
          <a:xfrm>
            <a:off x="0" y="1441766"/>
            <a:ext cx="12192000" cy="47470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latin typeface="Verdana" panose="020B0604030504040204" pitchFamily="34" charset="0"/>
                <a:ea typeface="Verdana" panose="020B0604030504040204" pitchFamily="34" charset="0"/>
              </a:rPr>
              <a:t>As confirmed by the Board on 30</a:t>
            </a:r>
            <a:r>
              <a:rPr lang="en-GB" baseline="30000" dirty="0" smtClean="0">
                <a:latin typeface="Verdana" panose="020B0604030504040204" pitchFamily="34" charset="0"/>
                <a:ea typeface="Verdana" panose="020B0604030504040204" pitchFamily="34" charset="0"/>
              </a:rPr>
              <a:t>th</a:t>
            </a:r>
            <a:r>
              <a:rPr lang="en-GB" dirty="0" smtClean="0">
                <a:latin typeface="Verdana" panose="020B0604030504040204" pitchFamily="34" charset="0"/>
                <a:ea typeface="Verdana" panose="020B0604030504040204" pitchFamily="34" charset="0"/>
              </a:rPr>
              <a:t> March 2023, the 2023-2026 planning submission </a:t>
            </a:r>
            <a:r>
              <a:rPr lang="en-GB" dirty="0">
                <a:latin typeface="Verdana" panose="020B0604030504040204" pitchFamily="34" charset="0"/>
                <a:ea typeface="Verdana" panose="020B0604030504040204" pitchFamily="34" charset="0"/>
              </a:rPr>
              <a:t>to Welsh </a:t>
            </a:r>
            <a:r>
              <a:rPr lang="en-GB" dirty="0" smtClean="0">
                <a:latin typeface="Verdana" panose="020B0604030504040204" pitchFamily="34" charset="0"/>
                <a:ea typeface="Verdana" panose="020B0604030504040204" pitchFamily="34" charset="0"/>
              </a:rPr>
              <a:t>Government was not able to be formally approved by the Board on the basis that it was not possible for the Health Board to </a:t>
            </a:r>
            <a:r>
              <a:rPr lang="en-GB" dirty="0">
                <a:latin typeface="Verdana" panose="020B0604030504040204" pitchFamily="34" charset="0"/>
                <a:ea typeface="Verdana" panose="020B0604030504040204" pitchFamily="34" charset="0"/>
              </a:rPr>
              <a:t>meet </a:t>
            </a:r>
            <a:r>
              <a:rPr lang="en-GB" dirty="0" smtClean="0">
                <a:latin typeface="Verdana" panose="020B0604030504040204" pitchFamily="34" charset="0"/>
                <a:ea typeface="Verdana" panose="020B0604030504040204" pitchFamily="34" charset="0"/>
              </a:rPr>
              <a:t>its legal </a:t>
            </a:r>
            <a:r>
              <a:rPr lang="en-GB" dirty="0">
                <a:latin typeface="Verdana" panose="020B0604030504040204" pitchFamily="34" charset="0"/>
                <a:ea typeface="Verdana" panose="020B0604030504040204" pitchFamily="34" charset="0"/>
              </a:rPr>
              <a:t>duties for financial balance over three </a:t>
            </a:r>
            <a:r>
              <a:rPr lang="en-GB" dirty="0" smtClean="0">
                <a:latin typeface="Verdana" panose="020B0604030504040204" pitchFamily="34" charset="0"/>
                <a:ea typeface="Verdana" panose="020B0604030504040204" pitchFamily="34" charset="0"/>
              </a:rPr>
              <a:t>years. </a:t>
            </a:r>
          </a:p>
          <a:p>
            <a:r>
              <a:rPr lang="en-GB" dirty="0">
                <a:latin typeface="Verdana" panose="020B0604030504040204" pitchFamily="34" charset="0"/>
                <a:ea typeface="Verdana" panose="020B0604030504040204" pitchFamily="34" charset="0"/>
              </a:rPr>
              <a:t> </a:t>
            </a:r>
          </a:p>
          <a:p>
            <a:pPr lvl="0"/>
            <a:r>
              <a:rPr lang="en-GB" dirty="0" smtClean="0">
                <a:latin typeface="Verdana" panose="020B0604030504040204" pitchFamily="34" charset="0"/>
                <a:ea typeface="Verdana" panose="020B0604030504040204" pitchFamily="34" charset="0"/>
              </a:rPr>
              <a:t>The plan which forms an annual plan format was noted for submission to Welsh Government, with an overall </a:t>
            </a:r>
            <a:r>
              <a:rPr lang="en-GB" dirty="0">
                <a:latin typeface="Verdana" panose="020B0604030504040204" pitchFamily="34" charset="0"/>
                <a:ea typeface="Verdana" panose="020B0604030504040204" pitchFamily="34" charset="0"/>
              </a:rPr>
              <a:t>financial position </a:t>
            </a:r>
            <a:r>
              <a:rPr lang="en-GB" dirty="0" smtClean="0">
                <a:latin typeface="Verdana" panose="020B0604030504040204" pitchFamily="34" charset="0"/>
                <a:ea typeface="Verdana" panose="020B0604030504040204" pitchFamily="34" charset="0"/>
              </a:rPr>
              <a:t>of a predicted overspend of £79.6m, which was consistent with existing financial strategy to </a:t>
            </a:r>
            <a:r>
              <a:rPr lang="en-GB" dirty="0">
                <a:latin typeface="Verdana" panose="020B0604030504040204" pitchFamily="34" charset="0"/>
                <a:ea typeface="Verdana" panose="020B0604030504040204" pitchFamily="34" charset="0"/>
              </a:rPr>
              <a:t>at least break-even in </a:t>
            </a:r>
            <a:r>
              <a:rPr lang="en-GB" dirty="0" smtClean="0">
                <a:latin typeface="Verdana" panose="020B0604030504040204" pitchFamily="34" charset="0"/>
                <a:ea typeface="Verdana" panose="020B0604030504040204" pitchFamily="34" charset="0"/>
              </a:rPr>
              <a:t>year and on the following assumptions:</a:t>
            </a:r>
          </a:p>
          <a:p>
            <a:pPr lvl="0"/>
            <a:endParaRPr lang="en-GB" dirty="0" smtClean="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dirty="0" smtClean="0">
                <a:latin typeface="Verdana" panose="020B0604030504040204" pitchFamily="34" charset="0"/>
                <a:ea typeface="Verdana" panose="020B0604030504040204" pitchFamily="34" charset="0"/>
              </a:rPr>
              <a:t>Only </a:t>
            </a:r>
            <a:r>
              <a:rPr lang="en-GB" dirty="0">
                <a:latin typeface="Verdana" panose="020B0604030504040204" pitchFamily="34" charset="0"/>
                <a:ea typeface="Verdana" panose="020B0604030504040204" pitchFamily="34" charset="0"/>
              </a:rPr>
              <a:t>limited investments will be made in key areas (Planned </a:t>
            </a:r>
            <a:r>
              <a:rPr lang="en-GB" dirty="0" smtClean="0">
                <a:latin typeface="Verdana" panose="020B0604030504040204" pitchFamily="34" charset="0"/>
                <a:ea typeface="Verdana" panose="020B0604030504040204" pitchFamily="34" charset="0"/>
              </a:rPr>
              <a:t>care £5.5m, Stroke £0.5m, Digital £1m, </a:t>
            </a:r>
            <a:r>
              <a:rPr lang="en-GB" dirty="0">
                <a:latin typeface="Verdana" panose="020B0604030504040204" pitchFamily="34" charset="0"/>
                <a:ea typeface="Verdana" panose="020B0604030504040204" pitchFamily="34" charset="0"/>
              </a:rPr>
              <a:t>overseas </a:t>
            </a:r>
            <a:r>
              <a:rPr lang="en-GB" dirty="0" smtClean="0">
                <a:latin typeface="Verdana" panose="020B0604030504040204" pitchFamily="34" charset="0"/>
                <a:ea typeface="Verdana" panose="020B0604030504040204" pitchFamily="34" charset="0"/>
              </a:rPr>
              <a:t>recruitment £1.5m)</a:t>
            </a:r>
            <a:endParaRPr lang="en-GB"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dirty="0" smtClean="0">
                <a:latin typeface="Verdana" panose="020B0604030504040204" pitchFamily="34" charset="0"/>
                <a:ea typeface="Verdana" panose="020B0604030504040204" pitchFamily="34" charset="0"/>
              </a:rPr>
              <a:t>There are resultant risks in delivery of the plan across quality, performance and finance</a:t>
            </a:r>
          </a:p>
          <a:p>
            <a:pPr marL="285750" lvl="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r>
              <a:rPr lang="en-GB" dirty="0">
                <a:ea typeface="Verdana" panose="020B0604030504040204" pitchFamily="34" charset="0"/>
              </a:rPr>
              <a:t>Welsh Government </a:t>
            </a:r>
            <a:r>
              <a:rPr lang="en-GB" dirty="0" smtClean="0">
                <a:ea typeface="Verdana" panose="020B0604030504040204" pitchFamily="34" charset="0"/>
              </a:rPr>
              <a:t>response: </a:t>
            </a:r>
            <a:r>
              <a:rPr lang="en-GB" dirty="0">
                <a:ea typeface="Verdana" panose="020B0604030504040204" pitchFamily="34" charset="0"/>
              </a:rPr>
              <a:t>the plan of 31</a:t>
            </a:r>
            <a:r>
              <a:rPr lang="en-GB" baseline="30000" dirty="0">
                <a:ea typeface="Verdana" panose="020B0604030504040204" pitchFamily="34" charset="0"/>
              </a:rPr>
              <a:t>st</a:t>
            </a:r>
            <a:r>
              <a:rPr lang="en-GB" dirty="0">
                <a:ea typeface="Verdana" panose="020B0604030504040204" pitchFamily="34" charset="0"/>
              </a:rPr>
              <a:t> March 2023 not approvable – due to </a:t>
            </a:r>
            <a:r>
              <a:rPr lang="en-GB" dirty="0" smtClean="0">
                <a:ea typeface="Verdana" panose="020B0604030504040204" pitchFamily="34" charset="0"/>
              </a:rPr>
              <a:t>financial position, risks </a:t>
            </a:r>
            <a:r>
              <a:rPr lang="en-GB" dirty="0">
                <a:ea typeface="Verdana" panose="020B0604030504040204" pitchFamily="34" charset="0"/>
              </a:rPr>
              <a:t>in financial position, </a:t>
            </a:r>
            <a:r>
              <a:rPr lang="en-GB" dirty="0" smtClean="0">
                <a:ea typeface="Verdana" panose="020B0604030504040204" pitchFamily="34" charset="0"/>
              </a:rPr>
              <a:t>also to delivery. Seeking improvement in 31</a:t>
            </a:r>
            <a:r>
              <a:rPr lang="en-GB" baseline="30000" dirty="0" smtClean="0">
                <a:ea typeface="Verdana" panose="020B0604030504040204" pitchFamily="34" charset="0"/>
              </a:rPr>
              <a:t>st</a:t>
            </a:r>
            <a:r>
              <a:rPr lang="en-GB" dirty="0" smtClean="0">
                <a:ea typeface="Verdana" panose="020B0604030504040204" pitchFamily="34" charset="0"/>
              </a:rPr>
              <a:t> May re-submission.</a:t>
            </a:r>
            <a:endParaRPr lang="en-GB" dirty="0">
              <a:ea typeface="Verdana" panose="020B0604030504040204" pitchFamily="34" charset="0"/>
            </a:endParaRPr>
          </a:p>
          <a:p>
            <a:pPr lvl="0"/>
            <a:endParaRPr lang="en-GB"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860152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fontScale="77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a:t>
            </a:r>
            <a:r>
              <a:rPr kumimoji="0" lang="en-GB" sz="3600" b="1" i="0" u="none" strike="noStrike" kern="1200" cap="none" spc="-150" normalizeH="0" baseline="0" noProof="0" dirty="0" smtClean="0">
                <a:ln>
                  <a:noFill/>
                </a:ln>
                <a:solidFill>
                  <a:schemeClr val="bg1"/>
                </a:solidFill>
                <a:effectLst/>
                <a:uLnTx/>
                <a:uFillTx/>
                <a:latin typeface="Verdana"/>
                <a:ea typeface="Verdana"/>
                <a:cs typeface="+mj-cs"/>
              </a:rPr>
              <a:t>Care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smtClean="0">
                <a:ln>
                  <a:noFill/>
                </a:ln>
                <a:solidFill>
                  <a:schemeClr val="bg1"/>
                </a:solidFill>
                <a:effectLst/>
                <a:uLnTx/>
                <a:uFillTx/>
                <a:latin typeface="Verdana"/>
                <a:ea typeface="Verdana"/>
                <a:cs typeface="+mj-cs"/>
              </a:rPr>
              <a:t>Diagnostics/</a:t>
            </a:r>
            <a:r>
              <a:rPr kumimoji="0" lang="en-GB" sz="3600" b="1" i="0" u="none" strike="noStrike" kern="1200" cap="none" spc="-150" normalizeH="0" noProof="0" dirty="0" smtClean="0">
                <a:ln>
                  <a:noFill/>
                </a:ln>
                <a:solidFill>
                  <a:schemeClr val="bg1"/>
                </a:solidFill>
                <a:effectLst/>
                <a:uLnTx/>
                <a:uFillTx/>
                <a:latin typeface="Verdana"/>
                <a:ea typeface="Verdana"/>
                <a:cs typeface="+mj-cs"/>
              </a:rPr>
              <a:t> Therapies</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191386" y="1457222"/>
            <a:ext cx="11256614" cy="4695235"/>
          </a:xfrm>
        </p:spPr>
        <p:txBody>
          <a:bodyPr>
            <a:normAutofit/>
          </a:bodyPr>
          <a:lstStyle/>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en-GB" sz="2200" dirty="0" smtClean="0"/>
              <a:t>Improvement trajectory for diagnostics and therapies.</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a:t>
            </a:r>
            <a:r>
              <a:rPr lang="en-US" dirty="0">
                <a:solidFill>
                  <a:prstClr val="white"/>
                </a:solidFill>
              </a:rPr>
              <a:t>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pic>
        <p:nvPicPr>
          <p:cNvPr id="4" name="Picture 3"/>
          <p:cNvPicPr>
            <a:picLocks noChangeAspect="1"/>
          </p:cNvPicPr>
          <p:nvPr/>
        </p:nvPicPr>
        <p:blipFill rotWithShape="1">
          <a:blip r:embed="rId10"/>
          <a:srcRect t="2004"/>
          <a:stretch/>
        </p:blipFill>
        <p:spPr>
          <a:xfrm>
            <a:off x="212570" y="2598242"/>
            <a:ext cx="11979430" cy="2713831"/>
          </a:xfrm>
          <a:prstGeom prst="rect">
            <a:avLst/>
          </a:prstGeom>
        </p:spPr>
      </p:pic>
    </p:spTree>
    <p:extLst>
      <p:ext uri="{BB962C8B-B14F-4D97-AF65-F5344CB8AC3E}">
        <p14:creationId xmlns:p14="http://schemas.microsoft.com/office/powerpoint/2010/main" val="3954095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fontScale="77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a:t>
            </a:r>
            <a:r>
              <a:rPr kumimoji="0" lang="en-GB" sz="3600" b="1" i="0" u="none" strike="noStrike" kern="1200" cap="none" spc="-150" normalizeH="0" baseline="0" noProof="0" dirty="0" smtClean="0">
                <a:ln>
                  <a:noFill/>
                </a:ln>
                <a:solidFill>
                  <a:schemeClr val="bg1"/>
                </a:solidFill>
                <a:effectLst/>
                <a:uLnTx/>
                <a:uFillTx/>
                <a:latin typeface="Verdana"/>
                <a:ea typeface="Verdana"/>
                <a:cs typeface="+mj-cs"/>
              </a:rPr>
              <a:t>Care – </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smtClean="0">
                <a:solidFill>
                  <a:schemeClr val="bg1"/>
                </a:solidFill>
                <a:latin typeface="Verdana"/>
                <a:ea typeface="Verdana"/>
              </a:rPr>
              <a:t>Cancer</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a:t>
            </a:r>
            <a:r>
              <a:rPr lang="en-US" dirty="0">
                <a:solidFill>
                  <a:prstClr val="white"/>
                </a:solidFill>
              </a:rPr>
              <a:t>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3965675"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Cancer Improvement</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aphicFrame>
        <p:nvGraphicFramePr>
          <p:cNvPr id="30" name="Table 29">
            <a:extLst>
              <a:ext uri="{FF2B5EF4-FFF2-40B4-BE49-F238E27FC236}">
                <a16:creationId xmlns:a16="http://schemas.microsoft.com/office/drawing/2014/main" id="{61621475-6ECA-4D29-B82C-E1ACE3EC6E75}"/>
              </a:ext>
            </a:extLst>
          </p:cNvPr>
          <p:cNvGraphicFramePr>
            <a:graphicFrameLocks noGrp="1"/>
          </p:cNvGraphicFramePr>
          <p:nvPr>
            <p:extLst>
              <p:ext uri="{D42A27DB-BD31-4B8C-83A1-F6EECF244321}">
                <p14:modId xmlns:p14="http://schemas.microsoft.com/office/powerpoint/2010/main" val="3345138020"/>
              </p:ext>
            </p:extLst>
          </p:nvPr>
        </p:nvGraphicFramePr>
        <p:xfrm>
          <a:off x="4828102" y="1430872"/>
          <a:ext cx="6570980" cy="782828"/>
        </p:xfrm>
        <a:graphic>
          <a:graphicData uri="http://schemas.openxmlformats.org/drawingml/2006/table">
            <a:tbl>
              <a:tblPr firstRow="1" firstCol="1" bandRow="1">
                <a:tableStyleId>{5C22544A-7EE6-4342-B048-85BDC9FD1C3A}</a:tableStyleId>
              </a:tblPr>
              <a:tblGrid>
                <a:gridCol w="6570980">
                  <a:extLst>
                    <a:ext uri="{9D8B030D-6E8A-4147-A177-3AD203B41FA5}">
                      <a16:colId xmlns:a16="http://schemas.microsoft.com/office/drawing/2014/main" val="2990430226"/>
                    </a:ext>
                  </a:extLst>
                </a:gridCol>
              </a:tblGrid>
              <a:tr h="0">
                <a:tc>
                  <a:txBody>
                    <a:bodyPr/>
                    <a:lstStyle/>
                    <a:p>
                      <a:pPr>
                        <a:lnSpc>
                          <a:spcPct val="107000"/>
                        </a:lnSpc>
                        <a:spcAft>
                          <a:spcPts val="0"/>
                        </a:spcAft>
                      </a:pPr>
                      <a:r>
                        <a:rPr lang="en-GB" sz="1200" dirty="0">
                          <a:effectLst/>
                        </a:rPr>
                        <a:t>Reduction in backlog of patients waiting over 62 days to enable delivery of 75% of patients starting their first definitive cancer treatment 62 days from point of suspicion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56012333"/>
                  </a:ext>
                </a:extLst>
              </a:tr>
              <a:tr h="0">
                <a:tc>
                  <a:txBody>
                    <a:bodyPr/>
                    <a:lstStyle/>
                    <a:p>
                      <a:pPr marL="457200" algn="l">
                        <a:lnSpc>
                          <a:spcPct val="107000"/>
                        </a:lnSpc>
                        <a:spcAft>
                          <a:spcPts val="0"/>
                        </a:spcAft>
                        <a:tabLst>
                          <a:tab pos="958850" algn="l"/>
                        </a:tabLst>
                      </a:pPr>
                      <a:r>
                        <a:rPr lang="en-GB" sz="1200" dirty="0">
                          <a:effectLst/>
                        </a:rPr>
                        <a:t>Implement the agreed national cancer pathways within the national target – demonstrating annual improvement toward achieving target by March 2026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95671847"/>
                  </a:ext>
                </a:extLst>
              </a:tr>
            </a:tbl>
          </a:graphicData>
        </a:graphic>
      </p:graphicFrame>
      <p:pic>
        <p:nvPicPr>
          <p:cNvPr id="6" name="Picture 5"/>
          <p:cNvPicPr>
            <a:picLocks noChangeAspect="1"/>
          </p:cNvPicPr>
          <p:nvPr/>
        </p:nvPicPr>
        <p:blipFill>
          <a:blip r:embed="rId10"/>
          <a:stretch>
            <a:fillRect/>
          </a:stretch>
        </p:blipFill>
        <p:spPr>
          <a:xfrm>
            <a:off x="52210" y="1413726"/>
            <a:ext cx="11285429" cy="5053733"/>
          </a:xfrm>
          <a:prstGeom prst="rect">
            <a:avLst/>
          </a:prstGeom>
        </p:spPr>
      </p:pic>
      <p:pic>
        <p:nvPicPr>
          <p:cNvPr id="7" name="Picture 6"/>
          <p:cNvPicPr>
            <a:picLocks noChangeAspect="1"/>
          </p:cNvPicPr>
          <p:nvPr/>
        </p:nvPicPr>
        <p:blipFill rotWithShape="1">
          <a:blip r:embed="rId11"/>
          <a:srcRect t="4864" b="6812"/>
          <a:stretch/>
        </p:blipFill>
        <p:spPr>
          <a:xfrm>
            <a:off x="110829" y="2338805"/>
            <a:ext cx="9730059" cy="3785419"/>
          </a:xfrm>
          <a:prstGeom prst="rect">
            <a:avLst/>
          </a:prstGeom>
        </p:spPr>
      </p:pic>
    </p:spTree>
    <p:extLst>
      <p:ext uri="{BB962C8B-B14F-4D97-AF65-F5344CB8AC3E}">
        <p14:creationId xmlns:p14="http://schemas.microsoft.com/office/powerpoint/2010/main" val="2633695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3349951"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Regional Planning</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6" name="Content Placeholder 2">
            <a:extLst>
              <a:ext uri="{FF2B5EF4-FFF2-40B4-BE49-F238E27FC236}">
                <a16:creationId xmlns:a16="http://schemas.microsoft.com/office/drawing/2014/main" id="{EF2F2AFF-8820-454F-92F9-1B41088CEEFC}"/>
              </a:ext>
            </a:extLst>
          </p:cNvPr>
          <p:cNvSpPr txBox="1">
            <a:spLocks/>
          </p:cNvSpPr>
          <p:nvPr/>
        </p:nvSpPr>
        <p:spPr>
          <a:xfrm>
            <a:off x="205483" y="1963975"/>
            <a:ext cx="11858698" cy="4471805"/>
          </a:xfrm>
          <a:prstGeom prst="rect">
            <a:avLst/>
          </a:prstGeom>
        </p:spPr>
        <p:txBody>
          <a:bodyPr vert="horz" lIns="0" tIns="0" rIns="0" bIns="0" rtlCol="0">
            <a:normAutofit fontScale="92500" lnSpcReduction="10000"/>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b="1" dirty="0"/>
              <a:t>Ophthalmology:</a:t>
            </a:r>
          </a:p>
          <a:p>
            <a:pPr marL="342900" indent="-342900">
              <a:buFont typeface="Arial" pitchFamily="34" charset="0"/>
              <a:buChar char="•"/>
            </a:pPr>
            <a:r>
              <a:rPr lang="en-GB" dirty="0"/>
              <a:t>C</a:t>
            </a:r>
            <a:r>
              <a:rPr lang="en-GB" dirty="0" smtClean="0"/>
              <a:t>ataract business case approved by UHBs – funding sought from regional/ planned care funds held by WG </a:t>
            </a:r>
            <a:endParaRPr lang="en-GB" sz="300" dirty="0"/>
          </a:p>
          <a:p>
            <a:r>
              <a:rPr lang="en-GB" b="1" dirty="0"/>
              <a:t>Diagnostics:</a:t>
            </a:r>
          </a:p>
          <a:p>
            <a:pPr marL="342900" indent="-342900">
              <a:buFont typeface="Arial" pitchFamily="34" charset="0"/>
              <a:buChar char="•"/>
            </a:pPr>
            <a:r>
              <a:rPr lang="en-GB" dirty="0"/>
              <a:t>Community Diagnostic </a:t>
            </a:r>
            <a:r>
              <a:rPr lang="en-GB" dirty="0" smtClean="0"/>
              <a:t>Hubs (Radiology)</a:t>
            </a:r>
            <a:endParaRPr lang="en-GB" dirty="0"/>
          </a:p>
          <a:p>
            <a:pPr marL="558900" lvl="2" indent="-342900"/>
            <a:r>
              <a:rPr lang="en-GB" dirty="0" smtClean="0"/>
              <a:t>Service specification for procurement due to issue w/c/ 22/5/23 (Funding model to be finalised. 23/24 funding for CTMUHB radiology </a:t>
            </a:r>
            <a:r>
              <a:rPr lang="en-GB" dirty="0" err="1" smtClean="0"/>
              <a:t>iterim</a:t>
            </a:r>
            <a:r>
              <a:rPr lang="en-GB" dirty="0" smtClean="0"/>
              <a:t> solution being sought from regional/ PC funds held by WG</a:t>
            </a:r>
            <a:endParaRPr lang="en-GB" dirty="0"/>
          </a:p>
          <a:p>
            <a:pPr marL="342900" indent="-342900">
              <a:buFont typeface="Arial" pitchFamily="34" charset="0"/>
              <a:buChar char="•"/>
            </a:pPr>
            <a:r>
              <a:rPr lang="en-GB" dirty="0" smtClean="0"/>
              <a:t>Endoscopy</a:t>
            </a:r>
          </a:p>
          <a:p>
            <a:pPr marL="558900" lvl="2" indent="-342900"/>
            <a:r>
              <a:rPr lang="en-GB" dirty="0" smtClean="0"/>
              <a:t>Model under development (In year- CTM solution in place. Funding sought from WG PC funds)</a:t>
            </a:r>
            <a:endParaRPr lang="en-GB" dirty="0"/>
          </a:p>
          <a:p>
            <a:pPr marL="342900" indent="-342900">
              <a:buFont typeface="Arial" pitchFamily="34" charset="0"/>
              <a:buChar char="•"/>
            </a:pPr>
            <a:r>
              <a:rPr lang="en-GB" dirty="0" smtClean="0"/>
              <a:t>Pathology</a:t>
            </a:r>
          </a:p>
          <a:p>
            <a:pPr marL="342900" indent="-342900">
              <a:buFont typeface="Arial" pitchFamily="34" charset="0"/>
              <a:buChar char="•"/>
            </a:pPr>
            <a:r>
              <a:rPr lang="en-GB" sz="1800" dirty="0" smtClean="0">
                <a:solidFill>
                  <a:schemeClr val="tx1"/>
                </a:solidFill>
              </a:rPr>
              <a:t>Scoping cellular pathology options</a:t>
            </a:r>
            <a:endParaRPr lang="en-GB" sz="1800" dirty="0">
              <a:solidFill>
                <a:schemeClr val="tx1"/>
              </a:solidFill>
            </a:endParaRPr>
          </a:p>
          <a:p>
            <a:r>
              <a:rPr lang="en-GB" sz="2100" b="1" dirty="0"/>
              <a:t>Orthopaedics:</a:t>
            </a:r>
          </a:p>
        </p:txBody>
      </p:sp>
    </p:spTree>
    <p:extLst>
      <p:ext uri="{BB962C8B-B14F-4D97-AF65-F5344CB8AC3E}">
        <p14:creationId xmlns:p14="http://schemas.microsoft.com/office/powerpoint/2010/main" val="17967590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a:ln>
                  <a:noFill/>
                </a:ln>
                <a:solidFill>
                  <a:schemeClr val="bg1"/>
                </a:solidFill>
                <a:effectLst/>
                <a:uLnTx/>
                <a:uFillTx/>
                <a:latin typeface="Verdana"/>
                <a:ea typeface="Verdana"/>
                <a:cs typeface="+mj-cs"/>
              </a:rPr>
              <a:t>Planned Care</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11897833"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Verdana" panose="020B0604030504040204" pitchFamily="34" charset="0"/>
                <a:ea typeface="Verdana" panose="020B0604030504040204" pitchFamily="34" charset="0"/>
              </a:rPr>
              <a:t>Regional </a:t>
            </a:r>
            <a:r>
              <a:rPr lang="en-GB" sz="2400" b="1" dirty="0" smtClean="0">
                <a:solidFill>
                  <a:prstClr val="white"/>
                </a:solidFill>
                <a:latin typeface="Verdana" panose="020B0604030504040204" pitchFamily="34" charset="0"/>
                <a:ea typeface="Verdana" panose="020B0604030504040204" pitchFamily="34" charset="0"/>
              </a:rPr>
              <a:t>Planning – retained planned care recovery funds</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6" name="Content Placeholder 2">
            <a:extLst>
              <a:ext uri="{FF2B5EF4-FFF2-40B4-BE49-F238E27FC236}">
                <a16:creationId xmlns:a16="http://schemas.microsoft.com/office/drawing/2014/main" id="{EF2F2AFF-8820-454F-92F9-1B41088CEEFC}"/>
              </a:ext>
            </a:extLst>
          </p:cNvPr>
          <p:cNvSpPr txBox="1">
            <a:spLocks/>
          </p:cNvSpPr>
          <p:nvPr/>
        </p:nvSpPr>
        <p:spPr>
          <a:xfrm>
            <a:off x="205483" y="1963975"/>
            <a:ext cx="11858698" cy="4471805"/>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2100" b="1" dirty="0"/>
          </a:p>
        </p:txBody>
      </p:sp>
      <p:sp>
        <p:nvSpPr>
          <p:cNvPr id="4" name="TextBox 3"/>
          <p:cNvSpPr txBox="1"/>
          <p:nvPr/>
        </p:nvSpPr>
        <p:spPr>
          <a:xfrm>
            <a:off x="205483" y="2126512"/>
            <a:ext cx="11586024" cy="4247317"/>
          </a:xfrm>
          <a:prstGeom prst="rect">
            <a:avLst/>
          </a:prstGeom>
          <a:noFill/>
        </p:spPr>
        <p:txBody>
          <a:bodyPr wrap="square" rtlCol="0">
            <a:spAutoFit/>
          </a:bodyPr>
          <a:lstStyle/>
          <a:p>
            <a:r>
              <a:rPr lang="en-GB" dirty="0" smtClean="0"/>
              <a:t>A regional proposal for the retained planned care monies was submitted to Welsh Government.</a:t>
            </a:r>
          </a:p>
          <a:p>
            <a:r>
              <a:rPr lang="en-GB" dirty="0" smtClean="0"/>
              <a:t>The global breakdown of organisational share is set out below.</a:t>
            </a:r>
          </a:p>
          <a:p>
            <a:endParaRPr lang="en-GB" dirty="0"/>
          </a:p>
          <a:p>
            <a:endParaRPr lang="en-GB" dirty="0" smtClean="0"/>
          </a:p>
          <a:p>
            <a:endParaRPr lang="en-GB" dirty="0"/>
          </a:p>
          <a:p>
            <a:endParaRPr lang="en-GB" dirty="0" smtClean="0"/>
          </a:p>
          <a:p>
            <a:r>
              <a:rPr lang="en-GB" dirty="0" smtClean="0"/>
              <a:t>The CTMUHB share has been requested for services during 2023-24 as set out below:</a:t>
            </a:r>
          </a:p>
          <a:p>
            <a:endParaRPr lang="en-GB" dirty="0"/>
          </a:p>
          <a:p>
            <a:r>
              <a:rPr lang="en-GB" dirty="0"/>
              <a:t>Ophthalmology - £</a:t>
            </a:r>
            <a:r>
              <a:rPr lang="en-GB" dirty="0" smtClean="0"/>
              <a:t>5,125,028</a:t>
            </a:r>
          </a:p>
          <a:p>
            <a:r>
              <a:rPr lang="en-GB" dirty="0" smtClean="0"/>
              <a:t>Endoscopy - £2,900,000</a:t>
            </a:r>
          </a:p>
          <a:p>
            <a:r>
              <a:rPr lang="en-GB" dirty="0" smtClean="0"/>
              <a:t>Radiology - £1,000,000</a:t>
            </a:r>
          </a:p>
          <a:p>
            <a:endParaRPr lang="en-GB" dirty="0" smtClean="0"/>
          </a:p>
          <a:p>
            <a:endParaRPr lang="en-GB" dirty="0" smtClean="0"/>
          </a:p>
          <a:p>
            <a:endParaRPr lang="en-GB" dirty="0" smtClean="0"/>
          </a:p>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295136529"/>
              </p:ext>
            </p:extLst>
          </p:nvPr>
        </p:nvGraphicFramePr>
        <p:xfrm>
          <a:off x="294167" y="2838435"/>
          <a:ext cx="5725160" cy="717550"/>
        </p:xfrm>
        <a:graphic>
          <a:graphicData uri="http://schemas.openxmlformats.org/drawingml/2006/table">
            <a:tbl>
              <a:tblPr firstRow="1" firstCol="1" bandRow="1">
                <a:tableStyleId>{5C22544A-7EE6-4342-B048-85BDC9FD1C3A}</a:tableStyleId>
              </a:tblPr>
              <a:tblGrid>
                <a:gridCol w="1908175">
                  <a:extLst>
                    <a:ext uri="{9D8B030D-6E8A-4147-A177-3AD203B41FA5}">
                      <a16:colId xmlns:a16="http://schemas.microsoft.com/office/drawing/2014/main" val="3942875190"/>
                    </a:ext>
                  </a:extLst>
                </a:gridCol>
                <a:gridCol w="1908175">
                  <a:extLst>
                    <a:ext uri="{9D8B030D-6E8A-4147-A177-3AD203B41FA5}">
                      <a16:colId xmlns:a16="http://schemas.microsoft.com/office/drawing/2014/main" val="3216309135"/>
                    </a:ext>
                  </a:extLst>
                </a:gridCol>
                <a:gridCol w="1908810">
                  <a:extLst>
                    <a:ext uri="{9D8B030D-6E8A-4147-A177-3AD203B41FA5}">
                      <a16:colId xmlns:a16="http://schemas.microsoft.com/office/drawing/2014/main" val="2499671566"/>
                    </a:ext>
                  </a:extLst>
                </a:gridCol>
              </a:tblGrid>
              <a:tr h="0">
                <a:tc gridSpan="3">
                  <a:txBody>
                    <a:bodyPr/>
                    <a:lstStyle/>
                    <a:p>
                      <a:pPr algn="ctr">
                        <a:lnSpc>
                          <a:spcPct val="107000"/>
                        </a:lnSpc>
                        <a:spcAft>
                          <a:spcPts val="0"/>
                        </a:spcAft>
                      </a:pPr>
                      <a:r>
                        <a:rPr lang="en-GB" sz="1100">
                          <a:effectLst/>
                        </a:rPr>
                        <a:t>Total regional request 23/24</a:t>
                      </a:r>
                    </a:p>
                    <a:p>
                      <a:pPr algn="ctr">
                        <a:lnSpc>
                          <a:spcPct val="107000"/>
                        </a:lnSpc>
                        <a:spcAft>
                          <a:spcPts val="0"/>
                        </a:spcAft>
                      </a:pPr>
                      <a:r>
                        <a:rPr lang="en-GB" sz="1100">
                          <a:effectLst/>
                        </a:rPr>
                        <a:t>£28,999,241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3926193"/>
                  </a:ext>
                </a:extLst>
              </a:tr>
              <a:tr h="0">
                <a:tc>
                  <a:txBody>
                    <a:bodyPr/>
                    <a:lstStyle/>
                    <a:p>
                      <a:pPr algn="ctr">
                        <a:lnSpc>
                          <a:spcPct val="107000"/>
                        </a:lnSpc>
                        <a:spcAft>
                          <a:spcPts val="0"/>
                        </a:spcAft>
                      </a:pPr>
                      <a:r>
                        <a:rPr lang="en-GB" sz="1100">
                          <a:effectLst/>
                        </a:rPr>
                        <a:t>ABUHB total share</a:t>
                      </a:r>
                    </a:p>
                    <a:p>
                      <a:pPr algn="ctr">
                        <a:lnSpc>
                          <a:spcPct val="107000"/>
                        </a:lnSpc>
                        <a:spcAft>
                          <a:spcPts val="0"/>
                        </a:spcAft>
                      </a:pPr>
                      <a:r>
                        <a:rPr lang="en-GB" sz="1100">
                          <a:effectLst/>
                        </a:rPr>
                        <a:t>£12,005,327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100">
                          <a:effectLst/>
                        </a:rPr>
                        <a:t>CAVUHB total share</a:t>
                      </a:r>
                    </a:p>
                    <a:p>
                      <a:pPr algn="ctr">
                        <a:lnSpc>
                          <a:spcPct val="107000"/>
                        </a:lnSpc>
                        <a:spcAft>
                          <a:spcPts val="0"/>
                        </a:spcAft>
                      </a:pPr>
                      <a:r>
                        <a:rPr lang="en-GB" sz="1100">
                          <a:effectLst/>
                        </a:rPr>
                        <a:t>£7,968,886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100" dirty="0">
                          <a:effectLst/>
                        </a:rPr>
                        <a:t>CTMUHB total share</a:t>
                      </a:r>
                    </a:p>
                    <a:p>
                      <a:pPr algn="ctr">
                        <a:lnSpc>
                          <a:spcPct val="107000"/>
                        </a:lnSpc>
                        <a:spcAft>
                          <a:spcPts val="0"/>
                        </a:spcAft>
                      </a:pPr>
                      <a:r>
                        <a:rPr lang="en-GB" sz="1100" dirty="0">
                          <a:effectLst/>
                        </a:rPr>
                        <a:t>£9,025,028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0677139"/>
                  </a:ext>
                </a:extLst>
              </a:tr>
            </a:tbl>
          </a:graphicData>
        </a:graphic>
      </p:graphicFrame>
    </p:spTree>
    <p:extLst>
      <p:ext uri="{BB962C8B-B14F-4D97-AF65-F5344CB8AC3E}">
        <p14:creationId xmlns:p14="http://schemas.microsoft.com/office/powerpoint/2010/main" val="10244934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3763883" y="352752"/>
            <a:ext cx="4985555" cy="684128"/>
          </a:xfrm>
          <a:prstGeom prst="rect">
            <a:avLst/>
          </a:prstGeom>
        </p:spPr>
        <p:txBody>
          <a:bodyPr vert="horz" lIns="0" tIns="0" rIns="0" bIns="0" rtlCol="0" anchor="t" anchorCtr="0">
            <a:norm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smtClean="0">
                <a:ln>
                  <a:noFill/>
                </a:ln>
                <a:solidFill>
                  <a:schemeClr val="bg1"/>
                </a:solidFill>
                <a:effectLst/>
                <a:uLnTx/>
                <a:uFillTx/>
                <a:latin typeface="Verdana"/>
                <a:ea typeface="Verdana"/>
                <a:cs typeface="+mj-cs"/>
              </a:rPr>
              <a:t>Mental health</a:t>
            </a:r>
            <a:endParaRPr kumimoji="0" lang="en-GB" sz="3600" b="0" i="0" u="none" strike="noStrike" kern="1200" cap="none" spc="-150" normalizeH="0" baseline="0" noProof="0" dirty="0">
              <a:ln>
                <a:noFill/>
              </a:ln>
              <a:solidFill>
                <a:schemeClr val="bg1"/>
              </a:solidFill>
              <a:effectLst/>
              <a:uLnTx/>
              <a:uFillTx/>
              <a:cs typeface="+mj-cs"/>
            </a:endParaRPr>
          </a:p>
        </p:txBody>
      </p:sp>
      <p:sp>
        <p:nvSpPr>
          <p:cNvPr id="24" name="Content Placeholder 6"/>
          <p:cNvSpPr>
            <a:spLocks noGrp="1"/>
          </p:cNvSpPr>
          <p:nvPr>
            <p:ph idx="1"/>
          </p:nvPr>
        </p:nvSpPr>
        <p:spPr>
          <a:xfrm>
            <a:off x="744000" y="1457222"/>
            <a:ext cx="10704000" cy="4695235"/>
          </a:xfrm>
        </p:spPr>
        <p:txBody>
          <a:bodyPr>
            <a:normAutofit/>
          </a:bodyPr>
          <a:lstStyle/>
          <a:p>
            <a:endParaRPr lang="en-GB" sz="18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endParaRPr lang="en-GB" sz="2200" dirty="0"/>
          </a:p>
        </p:txBody>
      </p:sp>
      <p:sp>
        <p:nvSpPr>
          <p:cNvPr id="27" name="Footer Placeholder 5">
            <a:extLst>
              <a:ext uri="{FF2B5EF4-FFF2-40B4-BE49-F238E27FC236}">
                <a16:creationId xmlns:a16="http://schemas.microsoft.com/office/drawing/2014/main" id="{83F8DF6D-FA82-4CA3-B914-8BCCEF3175D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29821027-AD2A-4700-AE5D-4D48DD7D99F7}"/>
              </a:ext>
            </a:extLst>
          </p:cNvPr>
          <p:cNvSpPr/>
          <p:nvPr/>
        </p:nvSpPr>
        <p:spPr>
          <a:xfrm>
            <a:off x="0" y="1481759"/>
            <a:ext cx="5252484" cy="461665"/>
          </a:xfrm>
          <a:prstGeom prst="rect">
            <a:avLst/>
          </a:prstGeom>
          <a:solidFill>
            <a:srgbClr val="2C4295"/>
          </a:solidFill>
          <a:ln>
            <a:solidFill>
              <a:srgbClr val="00206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smtClean="0">
                <a:solidFill>
                  <a:prstClr val="white"/>
                </a:solidFill>
                <a:latin typeface="Verdana" panose="020B0604030504040204" pitchFamily="34" charset="0"/>
                <a:ea typeface="Verdana" panose="020B0604030504040204" pitchFamily="34" charset="0"/>
              </a:rPr>
              <a:t>Mental Health Improvement</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6" name="Content Placeholder 2">
            <a:extLst>
              <a:ext uri="{FF2B5EF4-FFF2-40B4-BE49-F238E27FC236}">
                <a16:creationId xmlns:a16="http://schemas.microsoft.com/office/drawing/2014/main" id="{EF2F2AFF-8820-454F-92F9-1B41088CEEFC}"/>
              </a:ext>
            </a:extLst>
          </p:cNvPr>
          <p:cNvSpPr txBox="1">
            <a:spLocks/>
          </p:cNvSpPr>
          <p:nvPr/>
        </p:nvSpPr>
        <p:spPr>
          <a:xfrm>
            <a:off x="205483" y="1963975"/>
            <a:ext cx="11858698" cy="4471805"/>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2100" b="1" dirty="0"/>
          </a:p>
        </p:txBody>
      </p:sp>
      <p:sp>
        <p:nvSpPr>
          <p:cNvPr id="4" name="TextBox 3"/>
          <p:cNvSpPr txBox="1"/>
          <p:nvPr/>
        </p:nvSpPr>
        <p:spPr>
          <a:xfrm>
            <a:off x="92598" y="1985563"/>
            <a:ext cx="12192000" cy="1877437"/>
          </a:xfrm>
          <a:prstGeom prst="rect">
            <a:avLst/>
          </a:prstGeom>
          <a:noFill/>
        </p:spPr>
        <p:txBody>
          <a:bodyPr wrap="square" rtlCol="0">
            <a:spAutoFit/>
          </a:bodyPr>
          <a:lstStyle/>
          <a:p>
            <a:pPr marL="285750" indent="-285750">
              <a:buFont typeface="Arial" panose="020B0604020202020204" pitchFamily="34" charset="0"/>
              <a:buChar char="•"/>
            </a:pPr>
            <a:r>
              <a:rPr lang="en-GB" dirty="0" smtClean="0"/>
              <a:t>Implementation of 111 press 2 for urgent mental health issues by April 2023 – go live 25</a:t>
            </a:r>
            <a:r>
              <a:rPr lang="en-GB" baseline="30000" dirty="0" smtClean="0"/>
              <a:t>th</a:t>
            </a:r>
            <a:r>
              <a:rPr lang="en-GB" dirty="0" smtClean="0"/>
              <a:t> April 2023.</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Maintenance of delivery against adult mental health measure.</a:t>
            </a:r>
          </a:p>
          <a:p>
            <a:endParaRPr lang="en-GB" dirty="0" smtClean="0"/>
          </a:p>
          <a:p>
            <a:endParaRPr lang="en-GB" sz="800" dirty="0" smtClean="0"/>
          </a:p>
          <a:p>
            <a:pPr marL="285750" indent="-285750">
              <a:buFont typeface="Arial" panose="020B0604020202020204" pitchFamily="34" charset="0"/>
              <a:buChar char="•"/>
            </a:pPr>
            <a:r>
              <a:rPr lang="en-GB" dirty="0" smtClean="0"/>
              <a:t>CAMHS improvement trajectories:</a:t>
            </a:r>
          </a:p>
          <a:p>
            <a:pPr marL="285750" indent="-285750">
              <a:buFont typeface="Arial" panose="020B0604020202020204" pitchFamily="34" charset="0"/>
              <a:buChar char="•"/>
            </a:pP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866882160"/>
              </p:ext>
            </p:extLst>
          </p:nvPr>
        </p:nvGraphicFramePr>
        <p:xfrm>
          <a:off x="6862763" y="2631533"/>
          <a:ext cx="4818380" cy="782828"/>
        </p:xfrm>
        <a:graphic>
          <a:graphicData uri="http://schemas.openxmlformats.org/drawingml/2006/table">
            <a:tbl>
              <a:tblPr firstRow="1" firstCol="1" bandRow="1">
                <a:tableStyleId>{5C22544A-7EE6-4342-B048-85BDC9FD1C3A}</a:tableStyleId>
              </a:tblPr>
              <a:tblGrid>
                <a:gridCol w="1176020">
                  <a:extLst>
                    <a:ext uri="{9D8B030D-6E8A-4147-A177-3AD203B41FA5}">
                      <a16:colId xmlns:a16="http://schemas.microsoft.com/office/drawing/2014/main" val="3974548232"/>
                    </a:ext>
                  </a:extLst>
                </a:gridCol>
                <a:gridCol w="1075690">
                  <a:extLst>
                    <a:ext uri="{9D8B030D-6E8A-4147-A177-3AD203B41FA5}">
                      <a16:colId xmlns:a16="http://schemas.microsoft.com/office/drawing/2014/main" val="4126630367"/>
                    </a:ext>
                  </a:extLst>
                </a:gridCol>
                <a:gridCol w="1270635">
                  <a:extLst>
                    <a:ext uri="{9D8B030D-6E8A-4147-A177-3AD203B41FA5}">
                      <a16:colId xmlns:a16="http://schemas.microsoft.com/office/drawing/2014/main" val="1030912311"/>
                    </a:ext>
                  </a:extLst>
                </a:gridCol>
                <a:gridCol w="1296035">
                  <a:extLst>
                    <a:ext uri="{9D8B030D-6E8A-4147-A177-3AD203B41FA5}">
                      <a16:colId xmlns:a16="http://schemas.microsoft.com/office/drawing/2014/main" val="3283603664"/>
                    </a:ext>
                  </a:extLst>
                </a:gridCol>
              </a:tblGrid>
              <a:tr h="0">
                <a:tc>
                  <a:txBody>
                    <a:bodyPr/>
                    <a:lstStyle/>
                    <a:p>
                      <a:pPr algn="just">
                        <a:lnSpc>
                          <a:spcPct val="107000"/>
                        </a:lnSpc>
                        <a:spcAft>
                          <a:spcPts val="0"/>
                        </a:spcAft>
                      </a:pPr>
                      <a:r>
                        <a:rPr lang="en-GB" sz="12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GB" sz="1200">
                          <a:effectLst/>
                        </a:rPr>
                        <a:t>Target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GB" sz="1200" dirty="0">
                          <a:effectLst/>
                        </a:rPr>
                        <a:t>January 2023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GB" sz="1200">
                          <a:effectLst/>
                        </a:rPr>
                        <a:t>February 2023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8799854"/>
                  </a:ext>
                </a:extLst>
              </a:tr>
              <a:tr h="0">
                <a:tc>
                  <a:txBody>
                    <a:bodyPr/>
                    <a:lstStyle/>
                    <a:p>
                      <a:pPr algn="just">
                        <a:lnSpc>
                          <a:spcPct val="107000"/>
                        </a:lnSpc>
                        <a:spcAft>
                          <a:spcPts val="0"/>
                        </a:spcAft>
                      </a:pPr>
                      <a:r>
                        <a:rPr lang="en-GB" sz="1200">
                          <a:effectLst/>
                        </a:rPr>
                        <a:t>Part 1A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84%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88%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82971287"/>
                  </a:ext>
                </a:extLst>
              </a:tr>
              <a:tr h="0">
                <a:tc>
                  <a:txBody>
                    <a:bodyPr/>
                    <a:lstStyle/>
                    <a:p>
                      <a:pPr algn="just">
                        <a:lnSpc>
                          <a:spcPct val="107000"/>
                        </a:lnSpc>
                        <a:spcAft>
                          <a:spcPts val="0"/>
                        </a:spcAft>
                      </a:pPr>
                      <a:r>
                        <a:rPr lang="en-GB" sz="1200">
                          <a:effectLst/>
                        </a:rPr>
                        <a:t>Part 1B</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80%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89%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92%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494391"/>
                  </a:ext>
                </a:extLst>
              </a:tr>
              <a:tr h="0">
                <a:tc>
                  <a:txBody>
                    <a:bodyPr/>
                    <a:lstStyle/>
                    <a:p>
                      <a:pPr algn="just">
                        <a:lnSpc>
                          <a:spcPct val="107000"/>
                        </a:lnSpc>
                        <a:spcAft>
                          <a:spcPts val="0"/>
                        </a:spcAft>
                      </a:pPr>
                      <a:r>
                        <a:rPr lang="en-GB" sz="1200">
                          <a:effectLst/>
                        </a:rPr>
                        <a:t>Part 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a:effectLst/>
                        </a:rPr>
                        <a:t>88%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200" dirty="0">
                          <a:effectLst/>
                        </a:rPr>
                        <a:t>88%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1655151"/>
                  </a:ext>
                </a:extLst>
              </a:tr>
            </a:tbl>
          </a:graphicData>
        </a:graphic>
      </p:graphicFrame>
      <p:pic>
        <p:nvPicPr>
          <p:cNvPr id="8" name="Picture 7"/>
          <p:cNvPicPr>
            <a:picLocks noChangeAspect="1"/>
          </p:cNvPicPr>
          <p:nvPr/>
        </p:nvPicPr>
        <p:blipFill>
          <a:blip r:embed="rId10"/>
          <a:stretch>
            <a:fillRect/>
          </a:stretch>
        </p:blipFill>
        <p:spPr>
          <a:xfrm>
            <a:off x="272679" y="3597828"/>
            <a:ext cx="4980864" cy="2591025"/>
          </a:xfrm>
          <a:prstGeom prst="rect">
            <a:avLst/>
          </a:prstGeom>
        </p:spPr>
      </p:pic>
      <p:pic>
        <p:nvPicPr>
          <p:cNvPr id="9" name="Picture 8"/>
          <p:cNvPicPr>
            <a:picLocks noChangeAspect="1"/>
          </p:cNvPicPr>
          <p:nvPr/>
        </p:nvPicPr>
        <p:blipFill>
          <a:blip r:embed="rId11"/>
          <a:stretch>
            <a:fillRect/>
          </a:stretch>
        </p:blipFill>
        <p:spPr>
          <a:xfrm>
            <a:off x="5650299" y="3595829"/>
            <a:ext cx="4450631" cy="2593024"/>
          </a:xfrm>
          <a:prstGeom prst="rect">
            <a:avLst/>
          </a:prstGeom>
        </p:spPr>
      </p:pic>
    </p:spTree>
    <p:extLst>
      <p:ext uri="{BB962C8B-B14F-4D97-AF65-F5344CB8AC3E}">
        <p14:creationId xmlns:p14="http://schemas.microsoft.com/office/powerpoint/2010/main" val="23445832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554126" y="224413"/>
            <a:ext cx="3268944" cy="992939"/>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b="1" dirty="0" smtClean="0">
                <a:solidFill>
                  <a:schemeClr val="bg1"/>
                </a:solidFill>
                <a:latin typeface="Verdana"/>
                <a:ea typeface="Verdana"/>
              </a:rPr>
              <a:t>Purpose</a:t>
            </a:r>
            <a:endParaRPr kumimoji="0" lang="en-GB"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a:t>
            </a:r>
            <a:r>
              <a:rPr lang="en-US" dirty="0">
                <a:solidFill>
                  <a:prstClr val="white"/>
                </a:solidFill>
              </a:rPr>
              <a:t>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4" name="Rounded Rectangle 3"/>
          <p:cNvSpPr/>
          <p:nvPr/>
        </p:nvSpPr>
        <p:spPr>
          <a:xfrm>
            <a:off x="0" y="1441766"/>
            <a:ext cx="12192000" cy="47470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smtClean="0">
                <a:latin typeface="+mj-lt"/>
              </a:rPr>
              <a:t>Consider </a:t>
            </a:r>
            <a:r>
              <a:rPr lang="en-GB" sz="2000" dirty="0">
                <a:latin typeface="+mj-lt"/>
              </a:rPr>
              <a:t>the </a:t>
            </a:r>
            <a:r>
              <a:rPr lang="en-GB" sz="2000" dirty="0" smtClean="0">
                <a:latin typeface="+mj-lt"/>
              </a:rPr>
              <a:t>proposed 31</a:t>
            </a:r>
            <a:r>
              <a:rPr lang="en-GB" sz="2000" baseline="30000" dirty="0" smtClean="0">
                <a:latin typeface="+mj-lt"/>
              </a:rPr>
              <a:t>st</a:t>
            </a:r>
            <a:r>
              <a:rPr lang="en-GB" sz="2000" dirty="0" smtClean="0">
                <a:latin typeface="+mj-lt"/>
              </a:rPr>
              <a:t> </a:t>
            </a:r>
            <a:r>
              <a:rPr lang="en-GB" sz="2000" dirty="0">
                <a:latin typeface="+mj-lt"/>
              </a:rPr>
              <a:t>May </a:t>
            </a:r>
            <a:r>
              <a:rPr lang="en-GB" sz="2000" dirty="0" smtClean="0">
                <a:latin typeface="+mj-lt"/>
              </a:rPr>
              <a:t>2023 submission</a:t>
            </a:r>
            <a:endParaRPr lang="en-GB" sz="2000" dirty="0" smtClean="0">
              <a:latin typeface="+mj-lt"/>
              <a:ea typeface="Verdana" panose="020B0604030504040204" pitchFamily="34" charset="0"/>
            </a:endParaRPr>
          </a:p>
          <a:p>
            <a:endParaRPr lang="en-GB" dirty="0">
              <a:latin typeface="+mj-lt"/>
              <a:ea typeface="Verdana" panose="020B0604030504040204" pitchFamily="34" charset="0"/>
            </a:endParaRPr>
          </a:p>
          <a:p>
            <a:r>
              <a:rPr lang="en-GB" dirty="0" smtClean="0">
                <a:latin typeface="+mj-lt"/>
                <a:ea typeface="Verdana" panose="020B0604030504040204" pitchFamily="34" charset="0"/>
              </a:rPr>
              <a:t>Proposal:</a:t>
            </a:r>
          </a:p>
          <a:p>
            <a:endParaRPr lang="en-GB" dirty="0" smtClean="0">
              <a:latin typeface="+mj-lt"/>
              <a:ea typeface="Verdana" panose="020B0604030504040204" pitchFamily="34" charset="0"/>
            </a:endParaRPr>
          </a:p>
          <a:p>
            <a:pPr lvl="1"/>
            <a:r>
              <a:rPr lang="en-GB" dirty="0" smtClean="0">
                <a:latin typeface="+mj-lt"/>
                <a:ea typeface="Verdana" panose="020B0604030504040204" pitchFamily="34" charset="0"/>
              </a:rPr>
              <a:t>Remain </a:t>
            </a:r>
            <a:r>
              <a:rPr lang="en-GB" dirty="0">
                <a:latin typeface="+mj-lt"/>
                <a:ea typeface="Verdana" panose="020B0604030504040204" pitchFamily="34" charset="0"/>
              </a:rPr>
              <a:t>as per the 31</a:t>
            </a:r>
            <a:r>
              <a:rPr lang="en-GB" baseline="30000" dirty="0">
                <a:latin typeface="+mj-lt"/>
                <a:ea typeface="Verdana" panose="020B0604030504040204" pitchFamily="34" charset="0"/>
              </a:rPr>
              <a:t>st</a:t>
            </a:r>
            <a:r>
              <a:rPr lang="en-GB" dirty="0">
                <a:latin typeface="+mj-lt"/>
                <a:ea typeface="Verdana" panose="020B0604030504040204" pitchFamily="34" charset="0"/>
              </a:rPr>
              <a:t> March </a:t>
            </a:r>
            <a:r>
              <a:rPr lang="en-GB" dirty="0" smtClean="0">
                <a:latin typeface="+mj-lt"/>
                <a:ea typeface="Verdana" panose="020B0604030504040204" pitchFamily="34" charset="0"/>
              </a:rPr>
              <a:t>2023 financially</a:t>
            </a:r>
          </a:p>
          <a:p>
            <a:pPr lvl="1"/>
            <a:r>
              <a:rPr lang="en-GB" dirty="0" smtClean="0">
                <a:latin typeface="+mj-lt"/>
                <a:ea typeface="Verdana" panose="020B0604030504040204" pitchFamily="34" charset="0"/>
              </a:rPr>
              <a:t>Continue to seek to </a:t>
            </a:r>
            <a:r>
              <a:rPr lang="en-GB" b="1" dirty="0" smtClean="0">
                <a:latin typeface="+mj-lt"/>
                <a:ea typeface="Verdana" panose="020B0604030504040204" pitchFamily="34" charset="0"/>
              </a:rPr>
              <a:t>de-risk the plans by improving savings position</a:t>
            </a:r>
          </a:p>
          <a:p>
            <a:pPr lvl="1"/>
            <a:r>
              <a:rPr lang="en-GB" dirty="0" smtClean="0">
                <a:latin typeface="+mj-lt"/>
                <a:ea typeface="Verdana" panose="020B0604030504040204" pitchFamily="34" charset="0"/>
              </a:rPr>
              <a:t>Submit revised ministerial templates with more detail on delivery</a:t>
            </a:r>
          </a:p>
          <a:p>
            <a:r>
              <a:rPr lang="en-GB" dirty="0">
                <a:latin typeface="+mj-lt"/>
                <a:ea typeface="Verdana" panose="020B0604030504040204" pitchFamily="34" charset="0"/>
              </a:rPr>
              <a:t> </a:t>
            </a:r>
          </a:p>
          <a:p>
            <a:pPr lvl="0"/>
            <a:endParaRPr lang="en-GB"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24108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Rectangle 9"/>
          <p:cNvSpPr/>
          <p:nvPr/>
        </p:nvSpPr>
        <p:spPr>
          <a:xfrm>
            <a:off x="3029"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3" name="Footer Placeholder 3"/>
          <p:cNvSpPr txBox="1">
            <a:spLocks/>
          </p:cNvSpPr>
          <p:nvPr/>
        </p:nvSpPr>
        <p:spPr>
          <a:xfrm>
            <a:off x="836598" y="5092784"/>
            <a:ext cx="10704000" cy="1096069"/>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E60E65"/>
              </a:solidFill>
              <a:effectLst/>
              <a:uLnTx/>
              <a:uFillTx/>
              <a:latin typeface="Arial" pitchFamily="34" charset="0"/>
              <a:ea typeface="+mn-ea"/>
              <a:cs typeface="+mn-cs"/>
            </a:endParaRPr>
          </a:p>
        </p:txBody>
      </p:sp>
      <p:sp>
        <p:nvSpPr>
          <p:cNvPr id="37" name="Title 1"/>
          <p:cNvSpPr txBox="1">
            <a:spLocks/>
          </p:cNvSpPr>
          <p:nvPr/>
        </p:nvSpPr>
        <p:spPr>
          <a:xfrm>
            <a:off x="4554126" y="32715"/>
            <a:ext cx="3268944" cy="1184638"/>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26" name="Footer Placeholder 5">
            <a:extLst>
              <a:ext uri="{FF2B5EF4-FFF2-40B4-BE49-F238E27FC236}">
                <a16:creationId xmlns:a16="http://schemas.microsoft.com/office/drawing/2014/main" id="{79E31BD0-B25A-4D8D-8E57-3653EE6E5805}"/>
              </a:ext>
            </a:extLst>
          </p:cNvPr>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IMTP</a:t>
            </a:r>
            <a:endParaRPr lang="en-US" dirty="0">
              <a:solidFill>
                <a:prstClr val="whit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prstClr val="white"/>
                </a:solidFill>
              </a:rPr>
              <a:t>May 2023</a:t>
            </a:r>
            <a:endPar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6" name="Content Placeholder 5"/>
          <p:cNvSpPr>
            <a:spLocks noGrp="1"/>
          </p:cNvSpPr>
          <p:nvPr>
            <p:ph idx="1"/>
          </p:nvPr>
        </p:nvSpPr>
        <p:spPr>
          <a:xfrm>
            <a:off x="114735" y="1478494"/>
            <a:ext cx="11949446" cy="4710359"/>
          </a:xfrm>
        </p:spPr>
        <p:txBody>
          <a:bodyPr>
            <a:normAutofit fontScale="92500" lnSpcReduction="10000"/>
          </a:bodyPr>
          <a:lstStyle/>
          <a:p>
            <a:r>
              <a:rPr lang="en-GB" sz="1600" dirty="0" smtClean="0"/>
              <a:t>Executives continue to review the feasibility of a range of opportunities, including ‘difficult choices’</a:t>
            </a:r>
          </a:p>
          <a:p>
            <a:r>
              <a:rPr lang="en-GB" sz="1600" dirty="0" smtClean="0"/>
              <a:t>The final options appraisal will be shared with IMs on completion, prior to submission to WG. </a:t>
            </a:r>
          </a:p>
          <a:p>
            <a:r>
              <a:rPr lang="en-GB" sz="1600" dirty="0" smtClean="0"/>
              <a:t>Categories are as follows:</a:t>
            </a:r>
          </a:p>
          <a:p>
            <a:pPr marL="285750" indent="-285750">
              <a:buFont typeface="Arial" panose="020B0604020202020204" pitchFamily="34" charset="0"/>
              <a:buChar char="•"/>
            </a:pPr>
            <a:r>
              <a:rPr lang="en-GB" sz="1600" dirty="0" smtClean="0"/>
              <a:t>Delays to service improvements or dilution of service standards: Considered unsupportable since equality impact assessments highlight differential impact on those with the greatest burden of disease. This is counter to UHB strategic intention</a:t>
            </a:r>
          </a:p>
          <a:p>
            <a:pPr marL="285750" indent="-285750">
              <a:buFont typeface="Arial" panose="020B0604020202020204" pitchFamily="34" charset="0"/>
              <a:buChar char="•"/>
            </a:pPr>
            <a:r>
              <a:rPr lang="en-GB" sz="1600" dirty="0" smtClean="0"/>
              <a:t>Service changes: Will require due consultation processes; so benefits will be impossible to realise this year but are articulated for years 2 &amp; 3</a:t>
            </a:r>
          </a:p>
          <a:p>
            <a:pPr marL="285750" indent="-285750">
              <a:buFont typeface="Arial" panose="020B0604020202020204" pitchFamily="34" charset="0"/>
              <a:buChar char="•"/>
            </a:pPr>
            <a:r>
              <a:rPr lang="en-GB" sz="1600" dirty="0" smtClean="0"/>
              <a:t>Some temporary service changes and support service changes can be considered with potential contribution to the savings plan in year 1</a:t>
            </a:r>
          </a:p>
          <a:p>
            <a:pPr marL="285750" indent="-285750">
              <a:buFont typeface="Arial" panose="020B0604020202020204" pitchFamily="34" charset="0"/>
              <a:buChar char="•"/>
            </a:pPr>
            <a:r>
              <a:rPr lang="en-GB" sz="1600" dirty="0" smtClean="0"/>
              <a:t>More robust equitable access criteria – will be supported</a:t>
            </a:r>
          </a:p>
          <a:p>
            <a:pPr marL="285750" indent="-285750">
              <a:buFont typeface="Arial" panose="020B0604020202020204" pitchFamily="34" charset="0"/>
              <a:buChar char="•"/>
            </a:pPr>
            <a:r>
              <a:rPr lang="en-GB" sz="1600" dirty="0" smtClean="0"/>
              <a:t>Back office schemes: will be taken up to strengthen the savings plan</a:t>
            </a:r>
          </a:p>
          <a:p>
            <a:pPr marL="285750" indent="-285750">
              <a:buFont typeface="Arial" panose="020B0604020202020204" pitchFamily="34" charset="0"/>
              <a:buChar char="•"/>
            </a:pPr>
            <a:r>
              <a:rPr lang="en-GB" sz="1600" dirty="0" smtClean="0"/>
              <a:t>National policies – to continue to discuss with national colleagues</a:t>
            </a:r>
          </a:p>
          <a:p>
            <a:endParaRPr lang="en-GB" sz="1600" b="1" dirty="0" smtClean="0"/>
          </a:p>
          <a:p>
            <a:r>
              <a:rPr lang="en-GB" sz="1600" b="1" dirty="0" smtClean="0"/>
              <a:t>Outcome: Further work to arrive at plans and figures to close gap in 23/24 </a:t>
            </a:r>
            <a:r>
              <a:rPr lang="en-GB" sz="1600" b="1" dirty="0"/>
              <a:t>savings plan </a:t>
            </a:r>
            <a:endParaRPr lang="en-GB" sz="1600" b="1" dirty="0" smtClean="0"/>
          </a:p>
          <a:p>
            <a:endParaRPr lang="en-GB" dirty="0" smtClean="0"/>
          </a:p>
          <a:p>
            <a:endParaRPr lang="en-GB" dirty="0"/>
          </a:p>
        </p:txBody>
      </p:sp>
      <p:sp>
        <p:nvSpPr>
          <p:cNvPr id="24" name="Title 1"/>
          <p:cNvSpPr txBox="1">
            <a:spLocks/>
          </p:cNvSpPr>
          <p:nvPr/>
        </p:nvSpPr>
        <p:spPr>
          <a:xfrm>
            <a:off x="4554126" y="224413"/>
            <a:ext cx="3268944" cy="992939"/>
          </a:xfrm>
          <a:prstGeom prst="rect">
            <a:avLst/>
          </a:prstGeom>
        </p:spPr>
        <p:txBody>
          <a:bodyPr vert="horz" lIns="0" tIns="0" rIns="0" bIns="0" rtlCol="0" anchor="t" anchorCtr="0">
            <a:noAutofit/>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b="1" dirty="0" smtClean="0">
                <a:solidFill>
                  <a:schemeClr val="bg1"/>
                </a:solidFill>
                <a:latin typeface="Verdana"/>
                <a:ea typeface="Verdana"/>
              </a:rPr>
              <a:t>In-year financial opportunities</a:t>
            </a:r>
            <a:endParaRPr kumimoji="0" lang="en-GB" sz="2800" b="0" i="0" u="none" strike="noStrike" kern="1200" cap="none" spc="-150" normalizeH="0" baseline="0" noProof="0" dirty="0">
              <a:ln>
                <a:noFill/>
              </a:ln>
              <a:solidFill>
                <a:srgbClr val="E60E65"/>
              </a:solidFill>
              <a:effectLst/>
              <a:uLnTx/>
              <a:uFillTx/>
            </a:endParaRPr>
          </a:p>
        </p:txBody>
      </p:sp>
    </p:spTree>
    <p:extLst>
      <p:ext uri="{BB962C8B-B14F-4D97-AF65-F5344CB8AC3E}">
        <p14:creationId xmlns:p14="http://schemas.microsoft.com/office/powerpoint/2010/main" val="1698318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5612" y="2296661"/>
            <a:ext cx="519764" cy="23100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6" name="Title 1"/>
          <p:cNvSpPr txBox="1">
            <a:spLocks/>
          </p:cNvSpPr>
          <p:nvPr/>
        </p:nvSpPr>
        <p:spPr>
          <a:xfrm>
            <a:off x="1185612" y="2540108"/>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3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sp>
        <p:nvSpPr>
          <p:cNvPr id="2" name="TextBox 1"/>
          <p:cNvSpPr txBox="1"/>
          <p:nvPr/>
        </p:nvSpPr>
        <p:spPr>
          <a:xfrm>
            <a:off x="1816925" y="1953491"/>
            <a:ext cx="8805553" cy="160043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800" b="1" i="0" u="none" strike="noStrike" kern="1200" cap="none" spc="0" normalizeH="0" baseline="0" noProof="0" dirty="0" smtClean="0">
                <a:ln>
                  <a:noFill/>
                </a:ln>
                <a:solidFill>
                  <a:prstClr val="white"/>
                </a:solidFill>
                <a:effectLst/>
                <a:uLnTx/>
                <a:uFillTx/>
                <a:latin typeface="Arial" panose="020B0604020202020204"/>
                <a:ea typeface="+mn-ea"/>
                <a:cs typeface="+mn-cs"/>
              </a:rPr>
              <a:t>Financial Plan update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smtClean="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smtClean="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211254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9" name="Title 1"/>
          <p:cNvSpPr txBox="1">
            <a:spLocks/>
          </p:cNvSpPr>
          <p:nvPr/>
        </p:nvSpPr>
        <p:spPr>
          <a:xfrm>
            <a:off x="2923737" y="235140"/>
            <a:ext cx="5521752" cy="862896"/>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150" normalizeH="0" baseline="0" noProof="0" dirty="0" smtClean="0">
                <a:ln>
                  <a:noFill/>
                </a:ln>
                <a:solidFill>
                  <a:prstClr val="white"/>
                </a:solidFill>
                <a:effectLst/>
                <a:uLnTx/>
                <a:uFillTx/>
                <a:latin typeface="Verdana"/>
                <a:ea typeface="Verdana"/>
                <a:cs typeface="+mj-cs"/>
              </a:rPr>
              <a:t>Month</a:t>
            </a:r>
            <a:r>
              <a:rPr kumimoji="0" lang="en-GB" sz="3600" b="0" i="0" u="none" strike="noStrike" kern="1200" cap="none" spc="-150" normalizeH="0" noProof="0" dirty="0" smtClean="0">
                <a:ln>
                  <a:noFill/>
                </a:ln>
                <a:solidFill>
                  <a:prstClr val="white"/>
                </a:solidFill>
                <a:effectLst/>
                <a:uLnTx/>
                <a:uFillTx/>
                <a:latin typeface="Verdana"/>
                <a:ea typeface="Verdana"/>
                <a:cs typeface="+mj-cs"/>
              </a:rPr>
              <a:t> 1</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150" normalizeH="0" noProof="0" dirty="0" smtClean="0">
                <a:ln>
                  <a:noFill/>
                </a:ln>
                <a:solidFill>
                  <a:prstClr val="white"/>
                </a:solidFill>
                <a:effectLst/>
                <a:uLnTx/>
                <a:uFillTx/>
                <a:latin typeface="Verdana"/>
                <a:ea typeface="Verdana"/>
                <a:cs typeface="+mj-cs"/>
              </a:rPr>
              <a:t>Overall </a:t>
            </a:r>
            <a:r>
              <a:rPr kumimoji="0" lang="en-GB" sz="3600" b="0" i="0" u="none" strike="noStrike" kern="1200" cap="none" spc="-150" normalizeH="0" baseline="0" noProof="0" dirty="0" smtClean="0">
                <a:ln>
                  <a:noFill/>
                </a:ln>
                <a:solidFill>
                  <a:prstClr val="white"/>
                </a:solidFill>
                <a:effectLst/>
                <a:uLnTx/>
                <a:uFillTx/>
                <a:latin typeface="Verdana"/>
                <a:ea typeface="Verdana"/>
                <a:cs typeface="+mj-cs"/>
              </a:rPr>
              <a:t>Summary</a:t>
            </a:r>
            <a:endParaRPr kumimoji="0" lang="en-GB" sz="36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10" name="Rectangle 9"/>
          <p:cNvSpPr/>
          <p:nvPr/>
        </p:nvSpPr>
        <p:spPr>
          <a:xfrm>
            <a:off x="11575"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dirty="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ooter Placeholder 5"/>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white"/>
                </a:solidFill>
                <a:effectLst/>
                <a:uLnTx/>
                <a:uFillTx/>
                <a:latin typeface="Verdana" panose="020B0604030504040204" pitchFamily="34" charset="0"/>
                <a:ea typeface="Verdana" panose="020B0604030504040204" pitchFamily="34" charset="0"/>
                <a:cs typeface="+mn-cs"/>
              </a:rPr>
              <a:t>2023-24 Finance Report – Month 1</a:t>
            </a:r>
          </a:p>
        </p:txBody>
      </p:sp>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dirty="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33" name="TextBox 32"/>
          <p:cNvSpPr txBox="1"/>
          <p:nvPr/>
        </p:nvSpPr>
        <p:spPr>
          <a:xfrm>
            <a:off x="1307206" y="1377554"/>
            <a:ext cx="10787386" cy="1508105"/>
          </a:xfrm>
          <a:prstGeom prst="rect">
            <a:avLst/>
          </a:prstGeom>
          <a:solidFill>
            <a:schemeClr val="tx1">
              <a:lumMod val="75000"/>
            </a:schemeClr>
          </a:solidFill>
        </p:spPr>
        <p:txBody>
          <a:bodyPr wrap="square" rtlCol="0">
            <a:spAutoFit/>
          </a:bodyPr>
          <a:lstStyle/>
          <a:p>
            <a:pPr marL="176213" marR="0" lvl="0"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As at </a:t>
            </a: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M1</a:t>
            </a: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 we are reporting a </a:t>
            </a: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total deficit </a:t>
            </a: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of £6.6m, which is in line with the draft plan  of  £6.6m ( i.e. 1/2th of  the forecast deficit of £79.6m</a:t>
            </a: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a:t>
            </a:r>
          </a:p>
          <a:p>
            <a:pPr marL="176213" marR="0" lvl="0"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The Core plan position is reporting a £5.9m deficit which is in line with 1/12th of the forecast deficit of £70.9m. This includes a £2m shortfall against the M1 savings target of £2.3m, offset by £2m of favourable operating variances across the Care Groups and Directorates </a:t>
            </a:r>
          </a:p>
          <a:p>
            <a:pPr marL="176213" marR="0" lvl="0"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Exceptional  energy  costs is reporting a £0.7m deficit. This is consistent with 1/12th the forecast deficit of £8.7m for 23/24.</a:t>
            </a:r>
          </a:p>
          <a:p>
            <a:pPr marL="176213" marR="0" lvl="0"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The  COVID Programme expenditure is £0.6m is matched with anticipated funding from WG to give a break-even position.</a:t>
            </a:r>
          </a:p>
          <a:p>
            <a:pPr marL="176213" marR="0" lvl="0"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34" name="TextBox 33"/>
          <p:cNvSpPr txBox="1"/>
          <p:nvPr/>
        </p:nvSpPr>
        <p:spPr>
          <a:xfrm>
            <a:off x="83648" y="3081383"/>
            <a:ext cx="1154389" cy="1600438"/>
          </a:xfrm>
          <a:prstGeom prst="rect">
            <a:avLst/>
          </a:prstGeom>
          <a:solidFill>
            <a:schemeClr val="tx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smtClean="0">
                <a:ln>
                  <a:noFill/>
                </a:ln>
                <a:solidFill>
                  <a:srgbClr val="2C3E72"/>
                </a:solidFill>
                <a:effectLst/>
                <a:uLnTx/>
                <a:uFillTx/>
                <a:latin typeface="Arial" panose="020B0604020202020204"/>
                <a:ea typeface="+mn-ea"/>
                <a:cs typeface="+mn-cs"/>
              </a:rPr>
              <a:t>Forecast  Position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smtClean="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smtClean="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smtClean="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smtClean="0">
              <a:ln>
                <a:noFill/>
              </a:ln>
              <a:solidFill>
                <a:srgbClr val="2C3E72"/>
              </a:solidFill>
              <a:effectLst/>
              <a:uLnTx/>
              <a:uFillTx/>
              <a:latin typeface="Arial" panose="020B0604020202020204"/>
              <a:ea typeface="+mn-ea"/>
              <a:cs typeface="+mn-cs"/>
            </a:endParaRPr>
          </a:p>
        </p:txBody>
      </p:sp>
      <p:sp>
        <p:nvSpPr>
          <p:cNvPr id="27" name="TextBox 26"/>
          <p:cNvSpPr txBox="1"/>
          <p:nvPr/>
        </p:nvSpPr>
        <p:spPr>
          <a:xfrm>
            <a:off x="83648" y="1413280"/>
            <a:ext cx="1165604" cy="1554272"/>
          </a:xfrm>
          <a:prstGeom prst="rect">
            <a:avLst/>
          </a:prstGeom>
          <a:solidFill>
            <a:schemeClr val="tx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2C3E72"/>
                </a:solidFill>
                <a:effectLst/>
                <a:uLnTx/>
                <a:uFillTx/>
                <a:latin typeface="Arial" panose="020B0604020202020204"/>
                <a:ea typeface="+mn-ea"/>
                <a:cs typeface="+mn-cs"/>
              </a:rPr>
              <a:t>Year to Date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2C3E72"/>
                </a:solidFill>
                <a:effectLst/>
                <a:uLnTx/>
                <a:uFillTx/>
                <a:latin typeface="Arial" panose="020B0604020202020204"/>
                <a:ea typeface="+mn-ea"/>
                <a:cs typeface="+mn-cs"/>
              </a:rPr>
              <a:t>Position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smtClean="0">
              <a:ln>
                <a:noFill/>
              </a:ln>
              <a:solidFill>
                <a:srgbClr val="2C3E72"/>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smtClean="0">
              <a:ln>
                <a:noFill/>
              </a:ln>
              <a:solidFill>
                <a:srgbClr val="2C3E72"/>
              </a:solidFill>
              <a:effectLst/>
              <a:uLnTx/>
              <a:uFillTx/>
              <a:latin typeface="Arial" panose="020B0604020202020204"/>
              <a:ea typeface="+mn-ea"/>
              <a:cs typeface="+mn-cs"/>
            </a:endParaRPr>
          </a:p>
        </p:txBody>
      </p:sp>
      <p:sp>
        <p:nvSpPr>
          <p:cNvPr id="29" name="TextBox 28"/>
          <p:cNvSpPr txBox="1"/>
          <p:nvPr/>
        </p:nvSpPr>
        <p:spPr>
          <a:xfrm>
            <a:off x="1307206" y="3081383"/>
            <a:ext cx="10787386" cy="1508105"/>
          </a:xfrm>
          <a:prstGeom prst="rect">
            <a:avLst/>
          </a:prstGeom>
          <a:solidFill>
            <a:schemeClr val="tx1">
              <a:lumMod val="75000"/>
            </a:schemeClr>
          </a:solidFill>
        </p:spPr>
        <p:txBody>
          <a:bodyPr wrap="square" rtlCol="0">
            <a:spAutoFit/>
          </a:bodyPr>
          <a:lstStyle/>
          <a:p>
            <a:pPr marL="176213" marR="0" lvl="0"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Forecast Core plan deficit has remained at </a:t>
            </a: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£70.9m.</a:t>
            </a:r>
          </a:p>
          <a:p>
            <a:pPr marL="633413" marR="0" lvl="1"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The savings plans at M1 are reporting a shortfall of £18.3m against the target of £27.3m.</a:t>
            </a:r>
          </a:p>
          <a:p>
            <a:pPr marL="633413" marR="0" lvl="1"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There remain further risks to the plan of £16.7m (excluding savings risks), see page 18 (Risks &amp; Opportunities)</a:t>
            </a:r>
          </a:p>
          <a:p>
            <a:pPr marL="176213" marR="0" lvl="0"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Forecast </a:t>
            </a: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Exceptional </a:t>
            </a: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energy costs </a:t>
            </a:r>
            <a:r>
              <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rPr>
              <a:t>have remained at </a:t>
            </a: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£8.7m. </a:t>
            </a:r>
            <a:endPar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176213" marR="0" lvl="0" indent="-176213"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white"/>
                </a:solidFill>
                <a:effectLst/>
                <a:uLnTx/>
                <a:uFillTx/>
                <a:latin typeface="Arial" panose="020B0604020202020204"/>
                <a:ea typeface="+mn-ea"/>
                <a:cs typeface="+mn-cs"/>
              </a:rPr>
              <a:t>Forecast COVID costs have increased to £11.7. This represents an increase of £2.6m compared to the draft  financial plan, but the increase is anticipated to be funded in full by WG.</a:t>
            </a:r>
            <a:endParaRPr kumimoji="0" lang="en-GB" sz="12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15019630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 name="Title 1"/>
          <p:cNvSpPr txBox="1">
            <a:spLocks/>
          </p:cNvSpPr>
          <p:nvPr/>
        </p:nvSpPr>
        <p:spPr>
          <a:xfrm>
            <a:off x="3987213" y="235140"/>
            <a:ext cx="4458275" cy="862896"/>
          </a:xfrm>
          <a:prstGeom prst="rect">
            <a:avLst/>
          </a:prstGeom>
        </p:spPr>
        <p:txBody>
          <a:bodyPr vert="horz" lIns="0" tIns="0" rIns="0" bIns="0" rtlCol="0" anchor="t" anchorCtr="0">
            <a:normAutofit fontScale="925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150" normalizeH="0" baseline="0" noProof="0" dirty="0" smtClean="0">
                <a:ln>
                  <a:noFill/>
                </a:ln>
                <a:solidFill>
                  <a:prstClr val="white"/>
                </a:solidFill>
                <a:effectLst/>
                <a:uLnTx/>
                <a:uFillTx/>
                <a:latin typeface="Verdana"/>
                <a:ea typeface="Verdana"/>
                <a:cs typeface="+mj-cs"/>
              </a:rPr>
              <a:t>Savings - Background </a:t>
            </a:r>
            <a:endParaRPr kumimoji="0" lang="en-GB" sz="36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10" name="Rectangle 9"/>
          <p:cNvSpPr/>
          <p:nvPr/>
        </p:nvSpPr>
        <p:spPr>
          <a:xfrm>
            <a:off x="11575"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ooter Placeholder 5"/>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2023-24 </a:t>
            </a:r>
            <a:r>
              <a:rPr kumimoji="0" lang="en-US" sz="1200" b="0" i="0" u="none" strike="noStrike" kern="1200" cap="none" spc="0" normalizeH="0" baseline="0" noProof="0" dirty="0" smtClean="0">
                <a:ln>
                  <a:noFill/>
                </a:ln>
                <a:solidFill>
                  <a:prstClr val="white"/>
                </a:solidFill>
                <a:effectLst/>
                <a:uLnTx/>
                <a:uFillTx/>
                <a:latin typeface="Verdana" panose="020B0604030504040204" pitchFamily="34" charset="0"/>
                <a:ea typeface="Verdana" panose="020B0604030504040204" pitchFamily="34" charset="0"/>
                <a:cs typeface="+mn-cs"/>
              </a:rPr>
              <a:t>Savings </a:t>
            </a: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Report – Month 1</a:t>
            </a:r>
          </a:p>
        </p:txBody>
      </p:sp>
      <p:grpSp>
        <p:nvGrpSpPr>
          <p:cNvPr id="18" name="Group 17"/>
          <p:cNvGrpSpPr/>
          <p:nvPr/>
        </p:nvGrpSpPr>
        <p:grpSpPr>
          <a:xfrm>
            <a:off x="-2494513" y="2818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7" name="TextBox 6"/>
          <p:cNvSpPr txBox="1"/>
          <p:nvPr/>
        </p:nvSpPr>
        <p:spPr>
          <a:xfrm>
            <a:off x="206188" y="1434353"/>
            <a:ext cx="11860306" cy="4324261"/>
          </a:xfrm>
          <a:prstGeom prst="rect">
            <a:avLst/>
          </a:prstGeom>
          <a:noFill/>
          <a:ln>
            <a:solidFill>
              <a:schemeClr val="tx2"/>
            </a:solid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The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draft financial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plan for 23/24 is based on a ‘Control Total’ approach which requires the Care Groups and Directorates  to deliver a  maximum allowable overspend of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23.8m.To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meet the Control Total Care Groups and Directorates will need to deliver a £28.3m Savings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target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from their M11 forecast out-turn positions for 22/23. In addition, since their forecast recurrent positions were greater than the In year positions, the Care Groups and Directorates will also need to deliver £11.7m of savings to cover the Non Recurrent benefits reported in 22/23.In summary:</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Any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reported overspends against the Delegated Control Total will therefore be due to.:</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Shortfalls in savings to meet the £28.3m target for 23/24</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Shortfalls in savings to cover the £11.7m of NR benefits reported in 22/23</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Other operating variances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Delegated savings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plans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should only be reported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against the 23/24 Savings target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of £28.3m once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the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£11.7m of NR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benefits reported in 22/23 have been covered</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a:t>
            </a: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p:txBody>
      </p:sp>
      <p:graphicFrame>
        <p:nvGraphicFramePr>
          <p:cNvPr id="23" name="Table 22"/>
          <p:cNvGraphicFramePr>
            <a:graphicFrameLocks noGrp="1"/>
          </p:cNvGraphicFramePr>
          <p:nvPr>
            <p:extLst/>
          </p:nvPr>
        </p:nvGraphicFramePr>
        <p:xfrm>
          <a:off x="485963" y="2332919"/>
          <a:ext cx="8064499" cy="1898838"/>
        </p:xfrm>
        <a:graphic>
          <a:graphicData uri="http://schemas.openxmlformats.org/drawingml/2006/table">
            <a:tbl>
              <a:tblPr/>
              <a:tblGrid>
                <a:gridCol w="3913234">
                  <a:extLst>
                    <a:ext uri="{9D8B030D-6E8A-4147-A177-3AD203B41FA5}">
                      <a16:colId xmlns:a16="http://schemas.microsoft.com/office/drawing/2014/main" val="3488762290"/>
                    </a:ext>
                  </a:extLst>
                </a:gridCol>
                <a:gridCol w="1383755">
                  <a:extLst>
                    <a:ext uri="{9D8B030D-6E8A-4147-A177-3AD203B41FA5}">
                      <a16:colId xmlns:a16="http://schemas.microsoft.com/office/drawing/2014/main" val="1105243575"/>
                    </a:ext>
                  </a:extLst>
                </a:gridCol>
                <a:gridCol w="1383755">
                  <a:extLst>
                    <a:ext uri="{9D8B030D-6E8A-4147-A177-3AD203B41FA5}">
                      <a16:colId xmlns:a16="http://schemas.microsoft.com/office/drawing/2014/main" val="307675395"/>
                    </a:ext>
                  </a:extLst>
                </a:gridCol>
                <a:gridCol w="1383755">
                  <a:extLst>
                    <a:ext uri="{9D8B030D-6E8A-4147-A177-3AD203B41FA5}">
                      <a16:colId xmlns:a16="http://schemas.microsoft.com/office/drawing/2014/main" val="1594251234"/>
                    </a:ext>
                  </a:extLst>
                </a:gridCol>
              </a:tblGrid>
              <a:tr h="299696">
                <a:tc>
                  <a:txBody>
                    <a:bodyPr/>
                    <a:lstStyle/>
                    <a:p>
                      <a:pPr algn="l" fontAlgn="b"/>
                      <a:endParaRPr lang="en-GB" sz="1000" b="0" i="0" u="none" strike="noStrike" dirty="0">
                        <a:solidFill>
                          <a:srgbClr val="000000"/>
                        </a:solidFill>
                        <a:effectLst/>
                        <a:latin typeface="+mn-lt"/>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00" b="1" i="0" u="none" strike="noStrike">
                          <a:solidFill>
                            <a:srgbClr val="000000"/>
                          </a:solidFill>
                          <a:effectLst/>
                          <a:latin typeface="+mn-lt"/>
                        </a:rPr>
                        <a:t>Delegated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000" b="1" i="0" u="none" strike="noStrike">
                          <a:solidFill>
                            <a:srgbClr val="000000"/>
                          </a:solidFill>
                          <a:effectLst/>
                          <a:latin typeface="+mn-lt"/>
                        </a:rPr>
                        <a:t>Non Delegated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000" b="1" i="0" u="none" strike="noStrike">
                          <a:solidFill>
                            <a:srgbClr val="000000"/>
                          </a:solidFill>
                          <a:effectLst/>
                          <a:latin typeface="+mn-lt"/>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52144866"/>
                  </a:ext>
                </a:extLst>
              </a:tr>
              <a:tr h="224998">
                <a:tc>
                  <a:txBody>
                    <a:bodyPr/>
                    <a:lstStyle/>
                    <a:p>
                      <a:pPr algn="l" fontAlgn="b"/>
                      <a:endParaRPr lang="en-GB" sz="1000" b="0" i="0" u="none" strike="noStrike" dirty="0">
                        <a:solidFill>
                          <a:srgbClr val="000000"/>
                        </a:solidFill>
                        <a:effectLst/>
                        <a:latin typeface="+mn-lt"/>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mn-lt"/>
                        </a:rPr>
                        <a:t>£'m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mn-lt"/>
                        </a:rPr>
                        <a:t>£'m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a:solidFill>
                            <a:srgbClr val="000000"/>
                          </a:solidFill>
                          <a:effectLst/>
                          <a:latin typeface="+mn-lt"/>
                        </a:rPr>
                        <a:t>£'m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4077410"/>
                  </a:ext>
                </a:extLst>
              </a:tr>
              <a:tr h="343536">
                <a:tc>
                  <a:txBody>
                    <a:bodyPr/>
                    <a:lstStyle/>
                    <a:p>
                      <a:pPr algn="l" fontAlgn="b"/>
                      <a:r>
                        <a:rPr lang="en-GB" sz="1000" b="1" i="0" u="none" strike="noStrike" dirty="0">
                          <a:solidFill>
                            <a:srgbClr val="000000"/>
                          </a:solidFill>
                          <a:effectLst/>
                          <a:latin typeface="+mn-lt"/>
                        </a:rPr>
                        <a:t>Assessed Underlying Position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mn-lt"/>
                        </a:rPr>
                        <a:t>63.8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mn-lt"/>
                        </a:rPr>
                        <a:t>-29.6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mn-lt"/>
                        </a:rPr>
                        <a:t>34.2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0452717"/>
                  </a:ext>
                </a:extLst>
              </a:tr>
              <a:tr h="343536">
                <a:tc>
                  <a:txBody>
                    <a:bodyPr/>
                    <a:lstStyle/>
                    <a:p>
                      <a:pPr algn="l" fontAlgn="b"/>
                      <a:r>
                        <a:rPr lang="en-GB" sz="1000" b="1" i="0" u="none" strike="noStrike" dirty="0">
                          <a:solidFill>
                            <a:srgbClr val="000000"/>
                          </a:solidFill>
                          <a:effectLst/>
                          <a:latin typeface="+mn-lt"/>
                        </a:rPr>
                        <a:t>Savings required to cover the NR Benefits </a:t>
                      </a:r>
                      <a:r>
                        <a:rPr lang="en-GB" sz="1000" b="1" i="0" u="none" strike="noStrike" dirty="0" smtClean="0">
                          <a:solidFill>
                            <a:srgbClr val="000000"/>
                          </a:solidFill>
                          <a:effectLst/>
                          <a:latin typeface="+mn-lt"/>
                        </a:rPr>
                        <a:t>from </a:t>
                      </a:r>
                      <a:r>
                        <a:rPr lang="en-GB" sz="1000" b="1" i="0" u="none" strike="noStrike" dirty="0">
                          <a:solidFill>
                            <a:srgbClr val="000000"/>
                          </a:solidFill>
                          <a:effectLst/>
                          <a:latin typeface="+mn-lt"/>
                        </a:rPr>
                        <a:t>22/23 assumed to be delivered in 23/24 plan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mn-lt"/>
                        </a:rPr>
                        <a:t>-11.7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mn-lt"/>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mn-lt"/>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4860538"/>
                  </a:ext>
                </a:extLst>
              </a:tr>
              <a:tr h="343536">
                <a:tc>
                  <a:txBody>
                    <a:bodyPr/>
                    <a:lstStyle/>
                    <a:p>
                      <a:pPr algn="l" fontAlgn="b"/>
                      <a:r>
                        <a:rPr lang="en-GB" sz="1000" b="1" i="0" u="none" strike="noStrike" dirty="0">
                          <a:solidFill>
                            <a:srgbClr val="000000"/>
                          </a:solidFill>
                          <a:effectLst/>
                          <a:latin typeface="+mn-lt"/>
                        </a:rPr>
                        <a:t>New 23/24 Savings Target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mn-lt"/>
                        </a:rPr>
                        <a:t>-28.3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mn-lt"/>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mn-lt"/>
                        </a:rPr>
                        <a:t>-27.3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68876"/>
                  </a:ext>
                </a:extLst>
              </a:tr>
              <a:tr h="343536">
                <a:tc>
                  <a:txBody>
                    <a:bodyPr/>
                    <a:lstStyle/>
                    <a:p>
                      <a:pPr algn="l" fontAlgn="b"/>
                      <a:r>
                        <a:rPr lang="en-GB" sz="1000" b="1" i="0" u="none" strike="noStrike" dirty="0">
                          <a:solidFill>
                            <a:srgbClr val="000000"/>
                          </a:solidFill>
                          <a:effectLst/>
                          <a:latin typeface="+mn-lt"/>
                        </a:rPr>
                        <a:t>Control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mn-lt"/>
                        </a:rPr>
                        <a:t>23.8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mn-lt"/>
                        </a:rPr>
                        <a:t>-23.8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mn-lt"/>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8915233"/>
                  </a:ext>
                </a:extLst>
              </a:tr>
            </a:tbl>
          </a:graphicData>
        </a:graphic>
      </p:graphicFrame>
    </p:spTree>
    <p:extLst>
      <p:ext uri="{BB962C8B-B14F-4D97-AF65-F5344CB8AC3E}">
        <p14:creationId xmlns:p14="http://schemas.microsoft.com/office/powerpoint/2010/main" val="1571170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 name="Title 1"/>
          <p:cNvSpPr txBox="1">
            <a:spLocks/>
          </p:cNvSpPr>
          <p:nvPr/>
        </p:nvSpPr>
        <p:spPr>
          <a:xfrm>
            <a:off x="2923737" y="449964"/>
            <a:ext cx="5521752" cy="648072"/>
          </a:xfrm>
          <a:prstGeom prst="rect">
            <a:avLst/>
          </a:prstGeom>
        </p:spPr>
        <p:txBody>
          <a:bodyPr vert="horz" lIns="0" tIns="0" rIns="0" bIns="0" rtlCol="0" anchor="t" anchorCtr="0">
            <a:normAutofit fontScale="700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smtClean="0">
                <a:ln>
                  <a:noFill/>
                </a:ln>
                <a:solidFill>
                  <a:prstClr val="white"/>
                </a:solidFill>
                <a:effectLst/>
                <a:uLnTx/>
                <a:uFillTx/>
                <a:latin typeface="Verdana"/>
                <a:ea typeface="Verdana"/>
                <a:cs typeface="+mj-cs"/>
              </a:rPr>
              <a:t>Month 1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150" normalizeH="0" baseline="0" noProof="0" dirty="0" smtClean="0">
                <a:ln>
                  <a:noFill/>
                </a:ln>
                <a:solidFill>
                  <a:prstClr val="white"/>
                </a:solidFill>
                <a:effectLst/>
                <a:uLnTx/>
                <a:uFillTx/>
                <a:latin typeface="Verdana"/>
                <a:ea typeface="Verdana"/>
                <a:cs typeface="+mj-cs"/>
              </a:rPr>
              <a:t>Savings Summary</a:t>
            </a:r>
            <a:endParaRPr kumimoji="0" lang="en-GB" sz="3600" b="1"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10" name="Rectangle 9"/>
          <p:cNvSpPr/>
          <p:nvPr/>
        </p:nvSpPr>
        <p:spPr>
          <a:xfrm>
            <a:off x="11575"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ooter Placeholder 5"/>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2023-24 </a:t>
            </a:r>
            <a:r>
              <a:rPr kumimoji="0" lang="en-US" sz="1200" b="0" i="0" u="none" strike="noStrike" kern="1200" cap="none" spc="0" normalizeH="0" baseline="0" noProof="0" dirty="0" smtClean="0">
                <a:ln>
                  <a:noFill/>
                </a:ln>
                <a:solidFill>
                  <a:prstClr val="white"/>
                </a:solidFill>
                <a:effectLst/>
                <a:uLnTx/>
                <a:uFillTx/>
                <a:latin typeface="Verdana" panose="020B0604030504040204" pitchFamily="34" charset="0"/>
                <a:ea typeface="Verdana" panose="020B0604030504040204" pitchFamily="34" charset="0"/>
                <a:cs typeface="+mn-cs"/>
              </a:rPr>
              <a:t>Savings </a:t>
            </a: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Report – Month 1</a:t>
            </a:r>
          </a:p>
        </p:txBody>
      </p:sp>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7"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6" name="TextBox 5"/>
          <p:cNvSpPr txBox="1"/>
          <p:nvPr/>
        </p:nvSpPr>
        <p:spPr>
          <a:xfrm>
            <a:off x="190500" y="1495425"/>
            <a:ext cx="2162175" cy="1477328"/>
          </a:xfrm>
          <a:prstGeom prst="rect">
            <a:avLst/>
          </a:prstGeom>
          <a:solidFill>
            <a:schemeClr val="tx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Arial" panose="020B0604020202020204"/>
                <a:ea typeface="+mn-ea"/>
                <a:cs typeface="+mn-cs"/>
              </a:rPr>
              <a:t>Year to Date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26" name="TextBox 25"/>
          <p:cNvSpPr txBox="1"/>
          <p:nvPr/>
        </p:nvSpPr>
        <p:spPr>
          <a:xfrm>
            <a:off x="175217" y="3133556"/>
            <a:ext cx="2162175" cy="1477328"/>
          </a:xfrm>
          <a:prstGeom prst="rect">
            <a:avLst/>
          </a:prstGeom>
          <a:solidFill>
            <a:schemeClr val="tx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Arial" panose="020B0604020202020204"/>
                <a:ea typeface="+mn-ea"/>
                <a:cs typeface="+mn-cs"/>
              </a:rPr>
              <a:t>23/24 Savings Forecast</a:t>
            </a: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27" name="TextBox 26"/>
          <p:cNvSpPr txBox="1"/>
          <p:nvPr/>
        </p:nvSpPr>
        <p:spPr>
          <a:xfrm>
            <a:off x="175218" y="4756070"/>
            <a:ext cx="2162175" cy="1477328"/>
          </a:xfrm>
          <a:prstGeom prst="rect">
            <a:avLst/>
          </a:prstGeom>
          <a:solidFill>
            <a:schemeClr val="tx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Arial" panose="020B0604020202020204"/>
                <a:ea typeface="+mn-ea"/>
                <a:cs typeface="+mn-cs"/>
              </a:rPr>
              <a:t>Brought Forward Savings Forecast</a:t>
            </a: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28" name="TextBox 27"/>
          <p:cNvSpPr txBox="1"/>
          <p:nvPr/>
        </p:nvSpPr>
        <p:spPr>
          <a:xfrm>
            <a:off x="2599296" y="1510228"/>
            <a:ext cx="9350812" cy="1415772"/>
          </a:xfrm>
          <a:prstGeom prst="rect">
            <a:avLst/>
          </a:prstGeom>
          <a:noFill/>
          <a:ln>
            <a:solidFill>
              <a:schemeClr val="tx2"/>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The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M1 YTD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position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is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reporting an adverse variance against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the Control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T</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otal for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delegated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budgets of £56k. This is offset by a £75k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favourable variance for Non Delegated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budgets to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give a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19k favourable position against the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M1 Control Total.</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 The M1 Delegated overspend of £56k includes:</a:t>
            </a: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A shortfall against the M1 YTD Delegated 23/24 savings target of £2.1m. </a:t>
            </a: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A shortfall against the M1 YTD Delegated B/</a:t>
            </a:r>
            <a:r>
              <a:rPr kumimoji="0" lang="en-GB" sz="1200" b="0" i="0" u="none" strike="noStrike" kern="1200" cap="none" spc="0" normalizeH="0" baseline="0" noProof="0" dirty="0" err="1">
                <a:ln>
                  <a:noFill/>
                </a:ln>
                <a:solidFill>
                  <a:srgbClr val="005EB8"/>
                </a:solidFill>
                <a:effectLst/>
                <a:uLnTx/>
                <a:uFillTx/>
                <a:latin typeface="Arial" panose="020B0604020202020204"/>
                <a:ea typeface="+mn-ea"/>
                <a:cs typeface="+mn-cs"/>
              </a:rPr>
              <a:t>Fwd</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 savings target of £0.5m. </a:t>
            </a: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Other favourable Operating Variances of £2.6m which have not yet been recognised as savings</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a:t>
            </a:r>
            <a:endParaRPr kumimoji="0" lang="en-GB" sz="600" b="0" i="0" u="none" strike="noStrike" kern="1200" cap="none" spc="0" normalizeH="0" baseline="0" noProof="0" dirty="0">
              <a:ln>
                <a:noFill/>
              </a:ln>
              <a:solidFill>
                <a:srgbClr val="2C3E72"/>
              </a:solidFill>
              <a:effectLst/>
              <a:uLnTx/>
              <a:uFillTx/>
              <a:latin typeface="Arial" panose="020B0604020202020204"/>
              <a:ea typeface="+mn-ea"/>
              <a:cs typeface="+mn-cs"/>
            </a:endParaRPr>
          </a:p>
        </p:txBody>
      </p:sp>
      <p:sp>
        <p:nvSpPr>
          <p:cNvPr id="29" name="TextBox 28"/>
          <p:cNvSpPr txBox="1"/>
          <p:nvPr/>
        </p:nvSpPr>
        <p:spPr>
          <a:xfrm>
            <a:off x="2584013" y="3148359"/>
            <a:ext cx="9350812" cy="1461939"/>
          </a:xfrm>
          <a:prstGeom prst="rect">
            <a:avLst/>
          </a:prstGeom>
          <a:noFill/>
          <a:ln>
            <a:solidFill>
              <a:schemeClr val="tx2"/>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T</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he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forecast delegated 23/24 WG Savings achievement is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9.0m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compared to the £28.3m savings target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,giving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an adverse variance of £19.3m for delegated budgets</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The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M1 savings plans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are reporting a deterioration of £7.9m compared to the submitted IMTP at the 31st March 2023 (£16.9m</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a:t>
            </a:r>
            <a:endPar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T</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he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forecast recurrent delegated savings achievement is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£9.3m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compared to the recurrent target of £28.3m, giving a recurrent adverse variance of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19.0m</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Only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32% of the savings target has been identified in plans, with the recurrent plans being 33</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smtClean="0">
              <a:ln>
                <a:noFill/>
              </a:ln>
              <a:solidFill>
                <a:srgbClr val="005EB8"/>
              </a:solidFill>
              <a:effectLst/>
              <a:uLnTx/>
              <a:uFillTx/>
              <a:latin typeface="Arial" panose="020B0604020202020204"/>
              <a:ea typeface="+mn-ea"/>
              <a:cs typeface="+mn-cs"/>
            </a:endParaRPr>
          </a:p>
        </p:txBody>
      </p:sp>
      <p:sp>
        <p:nvSpPr>
          <p:cNvPr id="30" name="TextBox 29"/>
          <p:cNvSpPr txBox="1"/>
          <p:nvPr/>
        </p:nvSpPr>
        <p:spPr>
          <a:xfrm>
            <a:off x="2599295" y="4752371"/>
            <a:ext cx="9350812" cy="1308050"/>
          </a:xfrm>
          <a:prstGeom prst="rect">
            <a:avLst/>
          </a:prstGeom>
          <a:noFill/>
          <a:ln>
            <a:solidFill>
              <a:schemeClr val="tx2"/>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T</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he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forecast delegated brought forward savings achievement is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7.0m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compared to the £11.7m savings </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target,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giving an adverse variance of £4.7m for delegated budgets.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T</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he </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forecast recurrent delegated savings achievement is £2.1m compared to the recurrent target of £11.7m, giving a recurrent adverse variance of £9.6m.</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Only 60</a:t>
            </a:r>
            <a:r>
              <a:rPr kumimoji="0" lang="en-GB" sz="1100" b="0" i="0" u="none" strike="noStrike" kern="1200" cap="none" spc="0" normalizeH="0" baseline="0" noProof="0" dirty="0">
                <a:ln>
                  <a:noFill/>
                </a:ln>
                <a:solidFill>
                  <a:srgbClr val="005EB8"/>
                </a:solidFill>
                <a:effectLst/>
                <a:uLnTx/>
                <a:uFillTx/>
                <a:latin typeface="Arial" panose="020B0604020202020204"/>
                <a:ea typeface="+mn-ea"/>
                <a:cs typeface="+mn-cs"/>
              </a:rPr>
              <a:t>% of the savings target has been identified in plans, with the recurrent plans falling to 18</a:t>
            </a:r>
            <a:r>
              <a:rPr kumimoji="0" lang="en-GB" sz="1100" b="0" i="0" u="none" strike="noStrike" kern="1200" cap="none" spc="0" normalizeH="0" baseline="0" noProof="0" dirty="0" smtClean="0">
                <a:ln>
                  <a:noFill/>
                </a:ln>
                <a:solidFill>
                  <a:srgbClr val="005EB8"/>
                </a:solidFill>
                <a:effectLst/>
                <a:uLnTx/>
                <a:uFillTx/>
                <a:latin typeface="Arial" panose="020B0604020202020204"/>
                <a:ea typeface="+mn-ea"/>
                <a:cs typeface="+mn-cs"/>
              </a:rPr>
              <a:t>%.</a:t>
            </a:r>
            <a:endParaRPr kumimoji="0" lang="en-GB" sz="900" b="0" i="0" u="none" strike="noStrike" kern="1200" cap="none" spc="0" normalizeH="0" baseline="0" noProof="0" dirty="0" smtClean="0">
              <a:ln>
                <a:noFill/>
              </a:ln>
              <a:solidFill>
                <a:srgbClr val="2C3E72"/>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900" b="0" i="0" u="none" strike="noStrike" kern="1200" cap="none" spc="0" normalizeH="0" baseline="0" noProof="0" dirty="0">
              <a:ln>
                <a:noFill/>
              </a:ln>
              <a:solidFill>
                <a:srgbClr val="2C3E72"/>
              </a:solidFill>
              <a:effectLst/>
              <a:uLnTx/>
              <a:uFillTx/>
              <a:latin typeface="Arial" panose="020B0604020202020204"/>
              <a:ea typeface="+mn-ea"/>
              <a:cs typeface="+mn-cs"/>
            </a:endParaRPr>
          </a:p>
        </p:txBody>
      </p:sp>
    </p:spTree>
    <p:extLst>
      <p:ext uri="{BB962C8B-B14F-4D97-AF65-F5344CB8AC3E}">
        <p14:creationId xmlns:p14="http://schemas.microsoft.com/office/powerpoint/2010/main" val="2858481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1250066"/>
          </a:xfrm>
          <a:prstGeom prst="rect">
            <a:avLst/>
          </a:prstGeom>
          <a:solidFill>
            <a:srgbClr val="2C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 name="Title 1"/>
          <p:cNvSpPr txBox="1">
            <a:spLocks/>
          </p:cNvSpPr>
          <p:nvPr/>
        </p:nvSpPr>
        <p:spPr>
          <a:xfrm>
            <a:off x="4017503" y="235140"/>
            <a:ext cx="4427985" cy="862896"/>
          </a:xfrm>
          <a:prstGeom prst="rect">
            <a:avLst/>
          </a:prstGeom>
        </p:spPr>
        <p:txBody>
          <a:bodyPr vert="horz" lIns="0" tIns="0" rIns="0" bIns="0" rtlCol="0" anchor="t" anchorCtr="0">
            <a:normAutofit fontScale="92500" lnSpcReduction="20000"/>
          </a:bodyPr>
          <a:lstStyle>
            <a:lvl1pPr algn="l" defTabSz="914400" rtl="0" eaLnBrk="1" latinLnBrk="0" hangingPunct="1">
              <a:spcBef>
                <a:spcPct val="0"/>
              </a:spcBef>
              <a:buNone/>
              <a:defRPr sz="3600" kern="1200" spc="-150" baseline="0">
                <a:solidFill>
                  <a:srgbClr val="2C4295"/>
                </a:solidFill>
                <a:latin typeface="Verdana" panose="020B0604030504040204" pitchFamily="34" charset="0"/>
                <a:ea typeface="Verdana" panose="020B0604030504040204" pitchFamily="34" charset="0"/>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150" normalizeH="0" baseline="0" noProof="0" dirty="0" smtClean="0">
                <a:ln>
                  <a:noFill/>
                </a:ln>
                <a:solidFill>
                  <a:prstClr val="white"/>
                </a:solidFill>
                <a:effectLst/>
                <a:uLnTx/>
                <a:uFillTx/>
                <a:latin typeface="Verdana"/>
                <a:ea typeface="Verdana"/>
                <a:cs typeface="+mj-cs"/>
              </a:rPr>
              <a:t>Month 1 </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dirty="0" smtClean="0">
                <a:solidFill>
                  <a:prstClr val="white"/>
                </a:solidFill>
                <a:latin typeface="Verdana"/>
                <a:ea typeface="Verdana"/>
              </a:rPr>
              <a:t>Savings P</a:t>
            </a:r>
            <a:r>
              <a:rPr kumimoji="0" lang="en-GB" sz="3600" b="0" i="0" u="none" strike="noStrike" kern="1200" cap="none" spc="-150" normalizeH="0" baseline="0" noProof="0" dirty="0" err="1" smtClean="0">
                <a:ln>
                  <a:noFill/>
                </a:ln>
                <a:solidFill>
                  <a:prstClr val="white"/>
                </a:solidFill>
                <a:effectLst/>
                <a:uLnTx/>
                <a:uFillTx/>
                <a:latin typeface="Verdana"/>
                <a:ea typeface="Verdana"/>
                <a:cs typeface="+mj-cs"/>
              </a:rPr>
              <a:t>erformance</a:t>
            </a:r>
            <a:r>
              <a:rPr kumimoji="0" lang="en-GB" sz="3600" b="0" i="0" u="none" strike="noStrike" kern="1200" cap="none" spc="-150" normalizeH="0" baseline="0" noProof="0" dirty="0" smtClean="0">
                <a:ln>
                  <a:noFill/>
                </a:ln>
                <a:solidFill>
                  <a:prstClr val="white"/>
                </a:solidFill>
                <a:effectLst/>
                <a:uLnTx/>
                <a:uFillTx/>
                <a:latin typeface="Verdana"/>
                <a:ea typeface="Verdana"/>
                <a:cs typeface="+mj-cs"/>
              </a:rPr>
              <a:t> </a:t>
            </a:r>
            <a:endParaRPr kumimoji="0" lang="en-GB" sz="3600" b="0" i="0" u="none" strike="noStrike" kern="1200" cap="none" spc="-150" normalizeH="0" baseline="0" noProof="0" dirty="0">
              <a:ln>
                <a:noFill/>
              </a:ln>
              <a:solidFill>
                <a:srgbClr val="E60E65"/>
              </a:solidFill>
              <a:effectLst/>
              <a:uLnTx/>
              <a:uFillTx/>
              <a:latin typeface="Verdana" panose="020B0604030504040204" pitchFamily="34" charset="0"/>
              <a:ea typeface="Verdana" panose="020B0604030504040204" pitchFamily="34" charset="0"/>
              <a:cs typeface="+mj-cs"/>
            </a:endParaRPr>
          </a:p>
        </p:txBody>
      </p:sp>
      <p:sp>
        <p:nvSpPr>
          <p:cNvPr id="10" name="Rectangle 9"/>
          <p:cNvSpPr/>
          <p:nvPr/>
        </p:nvSpPr>
        <p:spPr>
          <a:xfrm>
            <a:off x="11575" y="1250066"/>
            <a:ext cx="12192000" cy="100173"/>
          </a:xfrm>
          <a:prstGeom prst="rect">
            <a:avLst/>
          </a:prstGeom>
          <a:solidFill>
            <a:srgbClr val="E60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grpSp>
        <p:nvGrpSpPr>
          <p:cNvPr id="2" name="Group 1"/>
          <p:cNvGrpSpPr/>
          <p:nvPr/>
        </p:nvGrpSpPr>
        <p:grpSpPr>
          <a:xfrm>
            <a:off x="8942030" y="489821"/>
            <a:ext cx="2626453" cy="660073"/>
            <a:chOff x="7087742" y="1777994"/>
            <a:chExt cx="2626453" cy="660073"/>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3569" y="1780666"/>
              <a:ext cx="655826" cy="65582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7742" y="1777995"/>
              <a:ext cx="655826" cy="6558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8369" y="1777994"/>
              <a:ext cx="655826" cy="65582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9394" y="1779092"/>
              <a:ext cx="658975" cy="658975"/>
            </a:xfrm>
            <a:prstGeom prst="rect">
              <a:avLst/>
            </a:prstGeom>
          </p:spPr>
        </p:pic>
      </p:grpSp>
      <p:sp>
        <p:nvSpPr>
          <p:cNvPr id="3" name="TextBox 2"/>
          <p:cNvSpPr txBox="1"/>
          <p:nvPr/>
        </p:nvSpPr>
        <p:spPr>
          <a:xfrm>
            <a:off x="10912017" y="235140"/>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CREU</a:t>
            </a:r>
            <a:endParaRPr kumimoji="0" lang="en-GB" sz="600" b="1" i="0" u="none" strike="noStrike" kern="1200" cap="none" spc="0" normalizeH="0" baseline="0" noProof="0">
              <a:ln>
                <a:noFill/>
              </a:ln>
              <a:solidFill>
                <a:prstClr val="white"/>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IECHYD</a:t>
            </a:r>
            <a:endParaRPr kumimoji="0" lang="en-GB" sz="6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5" name="TextBox 14"/>
          <p:cNvSpPr txBox="1"/>
          <p:nvPr/>
        </p:nvSpPr>
        <p:spPr>
          <a:xfrm>
            <a:off x="10283436" y="229777"/>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GWELLA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GOFAL</a:t>
            </a:r>
          </a:p>
        </p:txBody>
      </p:sp>
      <p:sp>
        <p:nvSpPr>
          <p:cNvPr id="16" name="TextBox 15"/>
          <p:cNvSpPr txBox="1"/>
          <p:nvPr/>
        </p:nvSpPr>
        <p:spPr>
          <a:xfrm>
            <a:off x="9592149" y="224414"/>
            <a:ext cx="62858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YSBRYDOLI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POBL</a:t>
            </a:r>
          </a:p>
        </p:txBody>
      </p:sp>
      <p:sp>
        <p:nvSpPr>
          <p:cNvPr id="17" name="TextBox 16"/>
          <p:cNvSpPr txBox="1"/>
          <p:nvPr/>
        </p:nvSpPr>
        <p:spPr>
          <a:xfrm>
            <a:off x="8942030" y="178247"/>
            <a:ext cx="628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CYNNAL EIN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600" b="1" i="0" u="none" strike="noStrike" kern="1200" cap="none" spc="0" normalizeH="0" baseline="0" noProof="0">
                <a:ln>
                  <a:noFill/>
                </a:ln>
                <a:solidFill>
                  <a:prstClr val="white"/>
                </a:solidFill>
                <a:effectLst/>
                <a:uLnTx/>
                <a:uFillTx/>
                <a:latin typeface="Arial" panose="020B0604020202020204"/>
                <a:ea typeface="+mn-ea"/>
                <a:cs typeface="+mn-cs"/>
              </a:rPr>
              <a:t>DYFODOL</a:t>
            </a:r>
          </a:p>
        </p:txBody>
      </p:sp>
      <p:pic>
        <p:nvPicPr>
          <p:cNvPr id="1026" name="Picture 2" descr="11446454_CTM_ValuesAndBehaviours_Launch_EmailHeader_biling_600x150_REPRO_v01_ME-022 (0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61471" y="6329871"/>
            <a:ext cx="2101292" cy="52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ooter Placeholder 5"/>
          <p:cNvSpPr txBox="1">
            <a:spLocks/>
          </p:cNvSpPr>
          <p:nvPr/>
        </p:nvSpPr>
        <p:spPr>
          <a:xfrm>
            <a:off x="836598" y="6309320"/>
            <a:ext cx="3924873"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2023-24 </a:t>
            </a:r>
            <a:r>
              <a:rPr kumimoji="0" lang="en-US" sz="1200" b="0" i="0" u="none" strike="noStrike" kern="1200" cap="none" spc="0" normalizeH="0" baseline="0" noProof="0" dirty="0" smtClean="0">
                <a:ln>
                  <a:noFill/>
                </a:ln>
                <a:solidFill>
                  <a:prstClr val="white"/>
                </a:solidFill>
                <a:effectLst/>
                <a:uLnTx/>
                <a:uFillTx/>
                <a:latin typeface="Verdana" panose="020B0604030504040204" pitchFamily="34" charset="0"/>
                <a:ea typeface="Verdana" panose="020B0604030504040204" pitchFamily="34" charset="0"/>
                <a:cs typeface="+mn-cs"/>
              </a:rPr>
              <a:t>Savings </a:t>
            </a: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Report – Month 1</a:t>
            </a:r>
          </a:p>
        </p:txBody>
      </p:sp>
      <p:grpSp>
        <p:nvGrpSpPr>
          <p:cNvPr id="18" name="Group 17"/>
          <p:cNvGrpSpPr/>
          <p:nvPr/>
        </p:nvGrpSpPr>
        <p:grpSpPr>
          <a:xfrm>
            <a:off x="-2516051" y="80396"/>
            <a:ext cx="6481726" cy="1169671"/>
            <a:chOff x="-2229950" y="437388"/>
            <a:chExt cx="6481726" cy="1169671"/>
          </a:xfrm>
        </p:grpSpPr>
        <p:pic>
          <p:nvPicPr>
            <p:cNvPr id="20" name="Content Placeholder 5"/>
            <p:cNvPicPr>
              <a:picLocks noChangeAspect="1"/>
            </p:cNvPicPr>
            <p:nvPr/>
          </p:nvPicPr>
          <p:blipFill rotWithShape="1">
            <a:blip r:embed="rId8" cstate="print">
              <a:extLst>
                <a:ext uri="{28A0092B-C50C-407E-A947-70E740481C1C}">
                  <a14:useLocalDpi xmlns:a14="http://schemas.microsoft.com/office/drawing/2010/main" val="0"/>
                </a:ext>
              </a:extLst>
            </a:blip>
            <a:srcRect l="3116" t="5136" r="2764" b="3318"/>
            <a:stretch/>
          </p:blipFill>
          <p:spPr>
            <a:xfrm>
              <a:off x="1846648" y="437388"/>
              <a:ext cx="2405128" cy="1169671"/>
            </a:xfrm>
            <a:prstGeom prst="rect">
              <a:avLst/>
            </a:prstGeom>
          </p:spPr>
        </p:pic>
        <p:sp>
          <p:nvSpPr>
            <p:cNvPr id="21" name="Title 1"/>
            <p:cNvSpPr txBox="1">
              <a:spLocks/>
            </p:cNvSpPr>
            <p:nvPr/>
          </p:nvSpPr>
          <p:spPr>
            <a:xfrm>
              <a:off x="-2229950" y="698187"/>
              <a:ext cx="4024769" cy="648072"/>
            </a:xfrm>
            <a:prstGeom prst="rect">
              <a:avLst/>
            </a:prstGeom>
            <a:ln>
              <a:noFill/>
            </a:ln>
          </p:spPr>
          <p:txBody>
            <a:bodyPr vert="horz" lIns="0" tIns="0" rIns="0" bIns="0" rtlCol="0" anchor="t">
              <a:noAutofit/>
            </a:bodyPr>
            <a:lstStyle>
              <a:lvl1pPr algn="l" defTabSz="914400" rtl="0" eaLnBrk="1" latinLnBrk="0" hangingPunct="1">
                <a:spcBef>
                  <a:spcPct val="0"/>
                </a:spcBef>
                <a:buNone/>
                <a:defRPr sz="4500" kern="1200" spc="-150" baseline="0">
                  <a:solidFill>
                    <a:schemeClr val="bg1"/>
                  </a:solidFill>
                  <a:latin typeface="Verdana" panose="020B0604030504040204" pitchFamily="34" charset="0"/>
                  <a:ea typeface="Verdana" panose="020B0604030504040204" pitchFamily="34" charset="0"/>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rPr>
                <a:t>Ein Hiechyd</a:t>
              </a:r>
              <a:endPar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rPr>
                <a:t>Ein Dyfodol</a:t>
              </a:r>
              <a:endPar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rPr>
                <a:t>DATBLYGU CYMUNEDAU</a:t>
              </a:r>
              <a:endParaRPr kumimoji="0" lang="en-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cy-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rPr>
                <a:t>IACHACH GYDA’N GILYDD</a:t>
              </a:r>
              <a:endParaRPr kumimoji="0" lang="en-GB" sz="800" b="1" i="0" u="none" strike="noStrike" kern="1200" cap="none" spc="0" normalizeH="0" baseline="0" noProof="0">
                <a:ln>
                  <a:noFill/>
                </a:ln>
                <a:solidFill>
                  <a:srgbClr val="DD931E"/>
                </a:solidFill>
                <a:effectLst/>
                <a:uLnTx/>
                <a:uFillTx/>
                <a:latin typeface="Arial" panose="020B0604020202020204"/>
                <a:ea typeface="Verdana" panose="020B0604030504040204" pitchFamily="34" charset="0"/>
                <a:cs typeface="+mj-cs"/>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8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j-cs"/>
              </a:endParaRPr>
            </a:p>
          </p:txBody>
        </p:sp>
        <p:pic>
          <p:nvPicPr>
            <p:cNvPr id="22" name="Content Placeholder 5"/>
            <p:cNvPicPr>
              <a:picLocks noChangeAspect="1"/>
            </p:cNvPicPr>
            <p:nvPr/>
          </p:nvPicPr>
          <p:blipFill rotWithShape="1">
            <a:blip r:embed="rId9" cstate="print">
              <a:extLst>
                <a:ext uri="{28A0092B-C50C-407E-A947-70E740481C1C}">
                  <a14:useLocalDpi xmlns:a14="http://schemas.microsoft.com/office/drawing/2010/main" val="0"/>
                </a:ext>
              </a:extLst>
            </a:blip>
            <a:srcRect l="33167" t="11551" r="43447" b="76615"/>
            <a:stretch/>
          </p:blipFill>
          <p:spPr>
            <a:xfrm>
              <a:off x="1247770" y="525387"/>
              <a:ext cx="597601" cy="151201"/>
            </a:xfrm>
            <a:prstGeom prst="rect">
              <a:avLst/>
            </a:prstGeom>
          </p:spPr>
        </p:pic>
      </p:grpSp>
      <p:sp>
        <p:nvSpPr>
          <p:cNvPr id="28" name="TextBox 27"/>
          <p:cNvSpPr txBox="1"/>
          <p:nvPr/>
        </p:nvSpPr>
        <p:spPr>
          <a:xfrm>
            <a:off x="7134305" y="1587856"/>
            <a:ext cx="4872612" cy="2954655"/>
          </a:xfrm>
          <a:prstGeom prst="rect">
            <a:avLst/>
          </a:prstGeom>
          <a:noFill/>
          <a:ln>
            <a:solidFill>
              <a:schemeClr val="tx2"/>
            </a:solidFill>
          </a:ln>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solidFill>
                  <a:srgbClr val="005EB8"/>
                </a:solidFill>
                <a:effectLst/>
                <a:uLnTx/>
                <a:uFillTx/>
                <a:latin typeface="Arial" panose="020B0604020202020204"/>
                <a:ea typeface="+mn-ea"/>
                <a:cs typeface="+mn-cs"/>
              </a:rPr>
              <a:t>Key Points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The M1 YTD position is reporting an adverse variance against the Delegated Control Total of £56k. This is offset by a £75k favourable variance for Non Delegated budgets to give a total M1  favourable variance of £19k. </a:t>
            </a: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T</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he M1 Delegated overspend of £56k includes:</a:t>
            </a: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A shortfall against the M1 YTD Delegated 23/24 savings target of £2.1m. </a:t>
            </a: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A shortfall against the M1 YTD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Delegated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B/</a:t>
            </a:r>
            <a:r>
              <a:rPr kumimoji="0" lang="en-GB" sz="1200" b="0" i="0" u="none" strike="noStrike" kern="1200" cap="none" spc="0" normalizeH="0" baseline="0" noProof="0" dirty="0" err="1" smtClean="0">
                <a:ln>
                  <a:noFill/>
                </a:ln>
                <a:solidFill>
                  <a:srgbClr val="005EB8"/>
                </a:solidFill>
                <a:effectLst/>
                <a:uLnTx/>
                <a:uFillTx/>
                <a:latin typeface="Arial" panose="020B0604020202020204"/>
                <a:ea typeface="+mn-ea"/>
                <a:cs typeface="+mn-cs"/>
              </a:rPr>
              <a:t>Fwd</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 </a:t>
            </a:r>
            <a:r>
              <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rPr>
              <a:t>savings </a:t>
            </a: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target of £0.5m. </a:t>
            </a: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005EB8"/>
                </a:solidFill>
                <a:effectLst/>
                <a:uLnTx/>
                <a:uFillTx/>
                <a:latin typeface="Arial" panose="020B0604020202020204"/>
                <a:ea typeface="+mn-ea"/>
                <a:cs typeface="+mn-cs"/>
              </a:rPr>
              <a:t>Other favourable Operating Variances of £2.6m which have not yet been recognised as savings.</a:t>
            </a: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srgbClr val="005EB8"/>
              </a:solidFill>
              <a:effectLst/>
              <a:uLnTx/>
              <a:uFillTx/>
              <a:latin typeface="Arial" panose="020B0604020202020204"/>
              <a:ea typeface="+mn-ea"/>
              <a:cs typeface="+mn-cs"/>
            </a:endParaRPr>
          </a:p>
        </p:txBody>
      </p:sp>
      <p:graphicFrame>
        <p:nvGraphicFramePr>
          <p:cNvPr id="7" name="Table 6"/>
          <p:cNvGraphicFramePr>
            <a:graphicFrameLocks noGrp="1"/>
          </p:cNvGraphicFramePr>
          <p:nvPr>
            <p:extLst/>
          </p:nvPr>
        </p:nvGraphicFramePr>
        <p:xfrm>
          <a:off x="322263" y="1590995"/>
          <a:ext cx="6540500" cy="4000500"/>
        </p:xfrm>
        <a:graphic>
          <a:graphicData uri="http://schemas.openxmlformats.org/drawingml/2006/table">
            <a:tbl>
              <a:tblPr/>
              <a:tblGrid>
                <a:gridCol w="3136900">
                  <a:extLst>
                    <a:ext uri="{9D8B030D-6E8A-4147-A177-3AD203B41FA5}">
                      <a16:colId xmlns:a16="http://schemas.microsoft.com/office/drawing/2014/main" val="2320232174"/>
                    </a:ext>
                  </a:extLst>
                </a:gridCol>
                <a:gridCol w="850900">
                  <a:extLst>
                    <a:ext uri="{9D8B030D-6E8A-4147-A177-3AD203B41FA5}">
                      <a16:colId xmlns:a16="http://schemas.microsoft.com/office/drawing/2014/main" val="1896968777"/>
                    </a:ext>
                  </a:extLst>
                </a:gridCol>
                <a:gridCol w="850900">
                  <a:extLst>
                    <a:ext uri="{9D8B030D-6E8A-4147-A177-3AD203B41FA5}">
                      <a16:colId xmlns:a16="http://schemas.microsoft.com/office/drawing/2014/main" val="2274006813"/>
                    </a:ext>
                  </a:extLst>
                </a:gridCol>
                <a:gridCol w="850900">
                  <a:extLst>
                    <a:ext uri="{9D8B030D-6E8A-4147-A177-3AD203B41FA5}">
                      <a16:colId xmlns:a16="http://schemas.microsoft.com/office/drawing/2014/main" val="1860097573"/>
                    </a:ext>
                  </a:extLst>
                </a:gridCol>
                <a:gridCol w="850900">
                  <a:extLst>
                    <a:ext uri="{9D8B030D-6E8A-4147-A177-3AD203B41FA5}">
                      <a16:colId xmlns:a16="http://schemas.microsoft.com/office/drawing/2014/main" val="3579245483"/>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a:txBody>
                    <a:bodyPr/>
                    <a:lstStyle/>
                    <a:p>
                      <a:pPr algn="ctr" fontAlgn="b"/>
                      <a:r>
                        <a:rPr lang="en-GB" sz="1100" b="1" i="0" u="none" strike="noStrike" dirty="0">
                          <a:solidFill>
                            <a:srgbClr val="FFFFFF"/>
                          </a:solidFill>
                          <a:effectLst/>
                          <a:latin typeface="Calibri" panose="020F0502020204030204" pitchFamily="34" charset="0"/>
                        </a:rPr>
                        <a:t>Year to Date Variance </a:t>
                      </a:r>
                      <a:r>
                        <a:rPr lang="en-GB" sz="1100" b="1" i="0" u="none" strike="noStrike" dirty="0" smtClean="0">
                          <a:solidFill>
                            <a:srgbClr val="FFFFFF"/>
                          </a:solidFill>
                          <a:effectLst/>
                          <a:latin typeface="Calibri" panose="020F0502020204030204" pitchFamily="34" charset="0"/>
                        </a:rPr>
                        <a:t>– Month</a:t>
                      </a:r>
                      <a:r>
                        <a:rPr lang="en-GB" sz="1100" b="1" i="0" u="none" strike="noStrike" baseline="0" dirty="0" smtClean="0">
                          <a:solidFill>
                            <a:srgbClr val="FFFFFF"/>
                          </a:solidFill>
                          <a:effectLst/>
                          <a:latin typeface="Calibri" panose="020F0502020204030204" pitchFamily="34" charset="0"/>
                        </a:rPr>
                        <a:t> 1</a:t>
                      </a:r>
                      <a:endParaRPr lang="en-GB" sz="1100" b="1" i="0" u="none" strike="noStrike" dirty="0">
                        <a:solidFill>
                          <a:srgbClr val="FFFFFF"/>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9351963"/>
                  </a:ext>
                </a:extLst>
              </a:tr>
              <a:tr h="571500">
                <a:tc>
                  <a:txBody>
                    <a:bodyPr/>
                    <a:lstStyle/>
                    <a:p>
                      <a:pPr algn="l" fontAlgn="b"/>
                      <a:r>
                        <a:rPr lang="en-GB" sz="1100" b="1" i="0" u="none" strike="noStrike">
                          <a:solidFill>
                            <a:srgbClr val="FFFFFF"/>
                          </a:solidFill>
                          <a:effectLst/>
                          <a:latin typeface="Calibri" panose="020F0502020204030204" pitchFamily="34" charset="0"/>
                        </a:rPr>
                        <a:t>DELEGATED BUDGETS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b"/>
                      <a:r>
                        <a:rPr lang="en-GB" sz="1100" b="1" i="0" u="none" strike="noStrike" dirty="0">
                          <a:solidFill>
                            <a:srgbClr val="FFFFFF"/>
                          </a:solidFill>
                          <a:effectLst/>
                          <a:latin typeface="Calibri" panose="020F0502020204030204" pitchFamily="34" charset="0"/>
                        </a:rPr>
                        <a:t>23/24 Savings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b"/>
                      <a:r>
                        <a:rPr lang="en-GB" sz="1100" b="1" i="0" u="none" strike="noStrike">
                          <a:solidFill>
                            <a:srgbClr val="FFFFFF"/>
                          </a:solidFill>
                          <a:effectLst/>
                          <a:latin typeface="Calibri" panose="020F0502020204030204" pitchFamily="34" charset="0"/>
                        </a:rPr>
                        <a:t>B/Fwd Savings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b"/>
                      <a:r>
                        <a:rPr lang="en-GB" sz="1100" b="1" i="0" u="none" strike="noStrike">
                          <a:solidFill>
                            <a:srgbClr val="FFFFFF"/>
                          </a:solidFill>
                          <a:effectLst/>
                          <a:latin typeface="Calibri" panose="020F0502020204030204" pitchFamily="34" charset="0"/>
                        </a:rPr>
                        <a:t>Other Operating Variances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305496"/>
                    </a:solidFill>
                  </a:tcPr>
                </a:tc>
                <a:tc>
                  <a:txBody>
                    <a:bodyPr/>
                    <a:lstStyle/>
                    <a:p>
                      <a:pPr algn="ctr" fontAlgn="b"/>
                      <a:r>
                        <a:rPr lang="en-GB" sz="1100" b="1" i="0" u="none" strike="noStrike">
                          <a:solidFill>
                            <a:srgbClr val="FFFFFF"/>
                          </a:solidFill>
                          <a:effectLst/>
                          <a:latin typeface="Calibri" panose="020F0502020204030204" pitchFamily="34" charset="0"/>
                        </a:rPr>
                        <a:t>Variance from Control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305496"/>
                    </a:solidFill>
                  </a:tcPr>
                </a:tc>
                <a:extLst>
                  <a:ext uri="{0D108BD9-81ED-4DB2-BD59-A6C34878D82A}">
                    <a16:rowId xmlns:a16="http://schemas.microsoft.com/office/drawing/2014/main" val="2330289530"/>
                  </a:ext>
                </a:extLst>
              </a:tr>
              <a:tr h="190500">
                <a:tc>
                  <a:txBody>
                    <a:bodyPr/>
                    <a:lstStyle/>
                    <a:p>
                      <a:pPr algn="l" fontAlgn="b"/>
                      <a:r>
                        <a:rPr lang="en-GB" sz="1100" b="0" i="0" u="none" strike="noStrike">
                          <a:solidFill>
                            <a:srgbClr val="FFFFFF"/>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n-GB" sz="1100" b="1" i="0" u="none" strike="noStrike">
                          <a:solidFill>
                            <a:srgbClr val="FFFFFF"/>
                          </a:solidFill>
                          <a:effectLst/>
                          <a:latin typeface="Calibri" panose="020F0502020204030204" pitchFamily="34" charset="0"/>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n-GB" sz="1100" b="1" i="0" u="none" strike="noStrike">
                          <a:solidFill>
                            <a:srgbClr val="FFFFFF"/>
                          </a:solidFill>
                          <a:effectLst/>
                          <a:latin typeface="Calibri" panose="020F0502020204030204" pitchFamily="34" charset="0"/>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n-GB" sz="1100" b="1" i="0" u="none" strike="noStrike">
                          <a:solidFill>
                            <a:srgbClr val="FFFFFF"/>
                          </a:solidFill>
                          <a:effectLst/>
                          <a:latin typeface="Calibri" panose="020F0502020204030204" pitchFamily="34" charset="0"/>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305496"/>
                    </a:solidFill>
                  </a:tcPr>
                </a:tc>
                <a:tc>
                  <a:txBody>
                    <a:bodyPr/>
                    <a:lstStyle/>
                    <a:p>
                      <a:pPr algn="ctr" fontAlgn="b"/>
                      <a:r>
                        <a:rPr lang="en-GB" sz="1100" b="1" i="0" u="none" strike="noStrike">
                          <a:solidFill>
                            <a:srgbClr val="FFFFFF"/>
                          </a:solidFill>
                          <a:effectLst/>
                          <a:latin typeface="Calibri" panose="020F0502020204030204" pitchFamily="34" charset="0"/>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2157523151"/>
                  </a:ext>
                </a:extLst>
              </a:tr>
              <a:tr h="190500">
                <a:tc>
                  <a:txBody>
                    <a:bodyPr/>
                    <a:lstStyle/>
                    <a:p>
                      <a:pPr algn="l" fontAlgn="b"/>
                      <a:r>
                        <a:rPr lang="en-GB" sz="1100" b="0" i="0" u="none" strike="noStrike" dirty="0">
                          <a:solidFill>
                            <a:schemeClr val="tx1"/>
                          </a:solidFill>
                          <a:effectLst/>
                          <a:latin typeface="Calibri" panose="020F0502020204030204" pitchFamily="34" charset="0"/>
                        </a:rPr>
                        <a:t>Women &amp; Children</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chemeClr val="tx1"/>
                          </a:solidFill>
                          <a:effectLst/>
                          <a:latin typeface="Calibri" panose="020F0502020204030204" pitchFamily="34" charset="0"/>
                        </a:rPr>
                        <a:t>159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chemeClr val="tx1"/>
                          </a:solidFill>
                          <a:effectLst/>
                          <a:latin typeface="Calibri" panose="020F0502020204030204" pitchFamily="34" charset="0"/>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chemeClr val="tx1"/>
                          </a:solidFill>
                          <a:effectLst/>
                          <a:latin typeface="Calibri" panose="020F0502020204030204" pitchFamily="34" charset="0"/>
                        </a:rPr>
                        <a:t>(226)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chemeClr val="tx1"/>
                          </a:solidFill>
                          <a:effectLst/>
                          <a:latin typeface="Calibri" panose="020F0502020204030204" pitchFamily="34" charset="0"/>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41270441"/>
                  </a:ext>
                </a:extLst>
              </a:tr>
              <a:tr h="190500">
                <a:tc>
                  <a:txBody>
                    <a:bodyPr/>
                    <a:lstStyle/>
                    <a:p>
                      <a:pPr algn="l" fontAlgn="b"/>
                      <a:r>
                        <a:rPr lang="en-GB" sz="1100" b="0" i="0" u="none" strike="noStrike" dirty="0">
                          <a:solidFill>
                            <a:schemeClr val="tx1"/>
                          </a:solidFill>
                          <a:effectLst/>
                          <a:latin typeface="Calibri" panose="020F0502020204030204" pitchFamily="34" charset="0"/>
                        </a:rPr>
                        <a:t>Mental Health &amp; LD</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230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(284)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11148072"/>
                  </a:ext>
                </a:extLst>
              </a:tr>
              <a:tr h="190500">
                <a:tc>
                  <a:txBody>
                    <a:bodyPr/>
                    <a:lstStyle/>
                    <a:p>
                      <a:pPr algn="l" fontAlgn="b"/>
                      <a:r>
                        <a:rPr lang="en-GB" sz="1100" b="0" i="0" u="none" strike="noStrike" dirty="0">
                          <a:solidFill>
                            <a:schemeClr val="tx1"/>
                          </a:solidFill>
                          <a:effectLst/>
                          <a:latin typeface="Calibri" panose="020F0502020204030204" pitchFamily="34" charset="0"/>
                        </a:rPr>
                        <a:t>Planned Care</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281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(334)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41594177"/>
                  </a:ext>
                </a:extLst>
              </a:tr>
              <a:tr h="190500">
                <a:tc>
                  <a:txBody>
                    <a:bodyPr/>
                    <a:lstStyle/>
                    <a:p>
                      <a:pPr algn="l" fontAlgn="b"/>
                      <a:r>
                        <a:rPr lang="en-GB" sz="1100" b="0" i="0" u="none" strike="noStrike" dirty="0">
                          <a:solidFill>
                            <a:schemeClr val="tx1"/>
                          </a:solidFill>
                          <a:effectLst/>
                          <a:latin typeface="Calibri" panose="020F0502020204030204" pitchFamily="34" charset="0"/>
                        </a:rPr>
                        <a:t>Diagnostics, Therapies &amp; Specialties (CSS)</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347091769"/>
                  </a:ext>
                </a:extLst>
              </a:tr>
              <a:tr h="190500">
                <a:tc>
                  <a:txBody>
                    <a:bodyPr/>
                    <a:lstStyle/>
                    <a:p>
                      <a:pPr algn="l" fontAlgn="b"/>
                      <a:r>
                        <a:rPr lang="en-GB" sz="1100" b="0" i="0" u="none" strike="noStrike" dirty="0">
                          <a:solidFill>
                            <a:schemeClr val="tx1"/>
                          </a:solidFill>
                          <a:effectLst/>
                          <a:latin typeface="Calibri" panose="020F0502020204030204" pitchFamily="34" charset="0"/>
                        </a:rPr>
                        <a:t>Diagnostics, Therapies &amp; Specialties (Med Mgt)</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438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(548)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40442955"/>
                  </a:ext>
                </a:extLst>
              </a:tr>
              <a:tr h="190500">
                <a:tc>
                  <a:txBody>
                    <a:bodyPr/>
                    <a:lstStyle/>
                    <a:p>
                      <a:pPr algn="l" fontAlgn="b"/>
                      <a:r>
                        <a:rPr lang="en-GB" sz="1100" b="0" i="0" u="none" strike="noStrike" dirty="0">
                          <a:solidFill>
                            <a:schemeClr val="tx1"/>
                          </a:solidFill>
                          <a:effectLst/>
                          <a:latin typeface="Calibri" panose="020F0502020204030204" pitchFamily="34" charset="0"/>
                        </a:rPr>
                        <a:t>Diagnostics, Therapies &amp; </a:t>
                      </a:r>
                      <a:r>
                        <a:rPr lang="en-GB" sz="1100" b="0" i="0" u="none" strike="noStrike" dirty="0" smtClean="0">
                          <a:solidFill>
                            <a:schemeClr val="tx1"/>
                          </a:solidFill>
                          <a:effectLst/>
                          <a:latin typeface="Calibri" panose="020F0502020204030204" pitchFamily="34" charset="0"/>
                        </a:rPr>
                        <a:t>Specialties </a:t>
                      </a:r>
                      <a:r>
                        <a:rPr lang="en-GB" sz="1100" b="0" i="0" u="none" strike="noStrike" dirty="0">
                          <a:solidFill>
                            <a:schemeClr val="tx1"/>
                          </a:solidFill>
                          <a:effectLst/>
                          <a:latin typeface="Calibri" panose="020F0502020204030204" pitchFamily="34" charset="0"/>
                        </a:rPr>
                        <a:t>(Therapies)</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9609751"/>
                  </a:ext>
                </a:extLst>
              </a:tr>
              <a:tr h="190500">
                <a:tc>
                  <a:txBody>
                    <a:bodyPr/>
                    <a:lstStyle/>
                    <a:p>
                      <a:pPr algn="l" fontAlgn="b"/>
                      <a:r>
                        <a:rPr lang="en-GB" sz="1100" b="0" i="0" u="none" strike="noStrike" dirty="0" smtClean="0">
                          <a:solidFill>
                            <a:schemeClr val="tx1"/>
                          </a:solidFill>
                          <a:effectLst/>
                          <a:latin typeface="Calibri" panose="020F0502020204030204" pitchFamily="34" charset="0"/>
                        </a:rPr>
                        <a:t>Unscheduled </a:t>
                      </a:r>
                      <a:r>
                        <a:rPr lang="en-GB" sz="1100" b="0" i="0" u="none" strike="noStrike" dirty="0">
                          <a:solidFill>
                            <a:schemeClr val="tx1"/>
                          </a:solidFill>
                          <a:effectLst/>
                          <a:latin typeface="Calibri" panose="020F0502020204030204" pitchFamily="34" charset="0"/>
                        </a:rPr>
                        <a:t>Care</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284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281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134339130"/>
                  </a:ext>
                </a:extLst>
              </a:tr>
              <a:tr h="190500">
                <a:tc>
                  <a:txBody>
                    <a:bodyPr/>
                    <a:lstStyle/>
                    <a:p>
                      <a:pPr algn="l" fontAlgn="b"/>
                      <a:r>
                        <a:rPr lang="en-GB" sz="1100" b="0" i="0" u="none" strike="noStrike" dirty="0">
                          <a:solidFill>
                            <a:schemeClr val="tx1"/>
                          </a:solidFill>
                          <a:effectLst/>
                          <a:latin typeface="Calibri" panose="020F0502020204030204" pitchFamily="34" charset="0"/>
                        </a:rPr>
                        <a:t>Primary Care &amp; Community</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(371)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221566921"/>
                  </a:ext>
                </a:extLst>
              </a:tr>
              <a:tr h="190500">
                <a:tc>
                  <a:txBody>
                    <a:bodyPr/>
                    <a:lstStyle/>
                    <a:p>
                      <a:pPr algn="l" fontAlgn="b"/>
                      <a:r>
                        <a:rPr lang="en-GB" sz="1100" b="0" i="0" u="none" strike="noStrike" dirty="0" smtClean="0">
                          <a:solidFill>
                            <a:schemeClr val="tx1"/>
                          </a:solidFill>
                          <a:effectLst/>
                          <a:latin typeface="Calibri" panose="020F0502020204030204" pitchFamily="34" charset="0"/>
                        </a:rPr>
                        <a:t>Facilities Non Hub</a:t>
                      </a:r>
                      <a:endParaRPr lang="en-GB" sz="1100" b="0" i="0" u="none" strike="noStrike" dirty="0">
                        <a:solidFill>
                          <a:schemeClr val="tx1"/>
                        </a:solidFill>
                        <a:effectLst/>
                        <a:latin typeface="Calibri" panose="020F0502020204030204" pitchFamily="34" charset="0"/>
                      </a:endParaRP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(224)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944204729"/>
                  </a:ext>
                </a:extLst>
              </a:tr>
              <a:tr h="190500">
                <a:tc>
                  <a:txBody>
                    <a:bodyPr/>
                    <a:lstStyle/>
                    <a:p>
                      <a:pPr algn="l" fontAlgn="b"/>
                      <a:r>
                        <a:rPr lang="en-GB" sz="1100" b="0" i="0" u="none" strike="noStrike" dirty="0">
                          <a:solidFill>
                            <a:schemeClr val="tx1"/>
                          </a:solidFill>
                          <a:effectLst/>
                          <a:latin typeface="Calibri" panose="020F0502020204030204" pitchFamily="34" charset="0"/>
                        </a:rPr>
                        <a:t>Corporate Executives</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191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a:solidFill>
                            <a:schemeClr val="tx1"/>
                          </a:solidFill>
                          <a:effectLst/>
                          <a:latin typeface="Calibri" panose="020F0502020204030204" pitchFamily="34" charset="0"/>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(534)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(271)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96795467"/>
                  </a:ext>
                </a:extLst>
              </a:tr>
              <a:tr h="190500">
                <a:tc>
                  <a:txBody>
                    <a:bodyPr/>
                    <a:lstStyle/>
                    <a:p>
                      <a:pPr algn="l" fontAlgn="b"/>
                      <a:r>
                        <a:rPr lang="en-GB" sz="1100" b="0" i="0" u="none" strike="noStrike" dirty="0">
                          <a:solidFill>
                            <a:schemeClr val="tx1"/>
                          </a:solidFill>
                          <a:effectLst/>
                          <a:latin typeface="Calibri" panose="020F0502020204030204" pitchFamily="34" charset="0"/>
                        </a:rPr>
                        <a:t>Contracting &amp; Commissioning</a:t>
                      </a:r>
                    </a:p>
                  </a:txBody>
                  <a:tcPr marL="171450"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tx1"/>
                          </a:solidFill>
                          <a:effectLst/>
                          <a:latin typeface="Calibri" panose="020F050202020403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5566735"/>
                  </a:ext>
                </a:extLst>
              </a:tr>
              <a:tr h="190500">
                <a:tc>
                  <a:txBody>
                    <a:bodyPr/>
                    <a:lstStyle/>
                    <a:p>
                      <a:pPr algn="l" fontAlgn="b"/>
                      <a:r>
                        <a:rPr lang="en-GB" sz="1100" b="1" i="0" u="none" strike="noStrike">
                          <a:solidFill>
                            <a:srgbClr val="FFFFFF"/>
                          </a:solidFill>
                          <a:effectLst/>
                          <a:latin typeface="Calibri" panose="020F0502020204030204" pitchFamily="34" charset="0"/>
                        </a:rPr>
                        <a:t>TOTAL DELEGATED BUDGETS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r" fontAlgn="b"/>
                      <a:r>
                        <a:rPr lang="en-GB" sz="1100" b="1" i="0" u="none" strike="noStrike">
                          <a:solidFill>
                            <a:srgbClr val="FFFFFF"/>
                          </a:solidFill>
                          <a:effectLst/>
                          <a:latin typeface="Calibri" panose="020F0502020204030204" pitchFamily="34" charset="0"/>
                        </a:rPr>
                        <a:t>2,090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r" fontAlgn="b"/>
                      <a:r>
                        <a:rPr lang="en-GB" sz="1100" b="1" i="0" u="none" strike="noStrike">
                          <a:solidFill>
                            <a:srgbClr val="FFFFFF"/>
                          </a:solidFill>
                          <a:effectLst/>
                          <a:latin typeface="Calibri" panose="020F0502020204030204" pitchFamily="34" charset="0"/>
                        </a:rPr>
                        <a:t>524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r" fontAlgn="b"/>
                      <a:r>
                        <a:rPr lang="en-GB" sz="1100" b="1" i="0" u="none" strike="noStrike">
                          <a:solidFill>
                            <a:srgbClr val="FFFFFF"/>
                          </a:solidFill>
                          <a:effectLst/>
                          <a:latin typeface="Calibri" panose="020F0502020204030204" pitchFamily="34" charset="0"/>
                        </a:rPr>
                        <a:t>(2,558)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r" fontAlgn="b"/>
                      <a:r>
                        <a:rPr lang="en-GB" sz="1100" b="1" i="0" u="none" strike="noStrike">
                          <a:solidFill>
                            <a:srgbClr val="FFFFFF"/>
                          </a:solidFill>
                          <a:effectLst/>
                          <a:latin typeface="Calibri" panose="020F0502020204030204" pitchFamily="34" charset="0"/>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3664675572"/>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561347688"/>
                  </a:ext>
                </a:extLst>
              </a:tr>
              <a:tr h="190500">
                <a:tc>
                  <a:txBody>
                    <a:bodyPr/>
                    <a:lstStyle/>
                    <a:p>
                      <a:pPr algn="l" fontAlgn="b"/>
                      <a:r>
                        <a:rPr lang="en-GB" sz="1100" b="1" i="0" u="none" strike="noStrike" dirty="0">
                          <a:solidFill>
                            <a:schemeClr val="tx1"/>
                          </a:solidFill>
                          <a:effectLst/>
                          <a:latin typeface="Calibri" panose="020F0502020204030204" pitchFamily="34" charset="0"/>
                        </a:rPr>
                        <a:t>NON DELEGATED BUDGETS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(404)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412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GB" sz="1100" b="0" i="0" u="none" strike="noStrike" dirty="0">
                          <a:solidFill>
                            <a:schemeClr val="tx1"/>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05367467"/>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1669091"/>
                  </a:ext>
                </a:extLst>
              </a:tr>
              <a:tr h="190500">
                <a:tc>
                  <a:txBody>
                    <a:bodyPr/>
                    <a:lstStyle/>
                    <a:p>
                      <a:pPr algn="l" fontAlgn="b"/>
                      <a:r>
                        <a:rPr lang="en-GB" sz="1100" b="1" i="0" u="none" strike="noStrike">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r" fontAlgn="b"/>
                      <a:r>
                        <a:rPr lang="en-GB" sz="1100" b="1" i="0" u="none" strike="noStrike">
                          <a:solidFill>
                            <a:srgbClr val="FFFFFF"/>
                          </a:solidFill>
                          <a:effectLst/>
                          <a:latin typeface="Calibri" panose="020F0502020204030204" pitchFamily="34" charset="0"/>
                        </a:rPr>
                        <a:t>2,007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r" fontAlgn="b"/>
                      <a:r>
                        <a:rPr lang="en-GB" sz="1100" b="1" i="0" u="none" strike="noStrike">
                          <a:solidFill>
                            <a:srgbClr val="FFFFFF"/>
                          </a:solidFill>
                          <a:effectLst/>
                          <a:latin typeface="Calibri" panose="020F0502020204030204" pitchFamily="34" charset="0"/>
                        </a:rPr>
                        <a:t>120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r" fontAlgn="b"/>
                      <a:r>
                        <a:rPr lang="en-GB" sz="1100" b="1" i="0" u="none" strike="noStrike">
                          <a:solidFill>
                            <a:srgbClr val="FFFFFF"/>
                          </a:solidFill>
                          <a:effectLst/>
                          <a:latin typeface="Calibri" panose="020F0502020204030204" pitchFamily="34" charset="0"/>
                        </a:rPr>
                        <a:t>(2,146)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r" fontAlgn="b"/>
                      <a:r>
                        <a:rPr lang="en-GB" sz="1100" b="1" i="0" u="none" strike="noStrike" dirty="0">
                          <a:solidFill>
                            <a:srgbClr val="FFFFFF"/>
                          </a:solidFill>
                          <a:effectLst/>
                          <a:latin typeface="Calibri" panose="020F050202020403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2497135167"/>
                  </a:ext>
                </a:extLst>
              </a:tr>
            </a:tbl>
          </a:graphicData>
        </a:graphic>
      </p:graphicFrame>
    </p:spTree>
    <p:extLst>
      <p:ext uri="{BB962C8B-B14F-4D97-AF65-F5344CB8AC3E}">
        <p14:creationId xmlns:p14="http://schemas.microsoft.com/office/powerpoint/2010/main" val="411009763"/>
      </p:ext>
    </p:extLst>
  </p:cSld>
  <p:clrMapOvr>
    <a:masterClrMapping/>
  </p:clrMapOvr>
</p:sld>
</file>

<file path=ppt/theme/theme1.xml><?xml version="1.0" encoding="utf-8"?>
<a:theme xmlns:a="http://schemas.openxmlformats.org/drawingml/2006/main" name="1_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9B51F07808E224BBE61BCE9C86B1733" ma:contentTypeVersion="13" ma:contentTypeDescription="Create a new document." ma:contentTypeScope="" ma:versionID="1aad575999158420adcfce583207c539">
  <xsd:schema xmlns:xsd="http://www.w3.org/2001/XMLSchema" xmlns:xs="http://www.w3.org/2001/XMLSchema" xmlns:p="http://schemas.microsoft.com/office/2006/metadata/properties" xmlns:ns3="e181c3e0-f497-46e7-8113-d3cf7c41fbb0" xmlns:ns4="6ffd0f92-d521-4eef-a169-6fea69bff2b9" targetNamespace="http://schemas.microsoft.com/office/2006/metadata/properties" ma:root="true" ma:fieldsID="a6e9a941f60d22dd551401cb8f0f5d62" ns3:_="" ns4:_="">
    <xsd:import namespace="e181c3e0-f497-46e7-8113-d3cf7c41fbb0"/>
    <xsd:import namespace="6ffd0f92-d521-4eef-a169-6fea69bff2b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LengthInSeconds"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1c3e0-f497-46e7-8113-d3cf7c41fbb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ffd0f92-d521-4eef-a169-6fea69bff2b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720B00E-C4B8-44D1-A43D-BB73697329B3}">
  <ds:schemaRefs>
    <ds:schemaRef ds:uri="http://schemas.microsoft.com/sharepoint/v3/contenttype/forms"/>
  </ds:schemaRefs>
</ds:datastoreItem>
</file>

<file path=customXml/itemProps2.xml><?xml version="1.0" encoding="utf-8"?>
<ds:datastoreItem xmlns:ds="http://schemas.openxmlformats.org/officeDocument/2006/customXml" ds:itemID="{05A34788-F386-4BA6-8197-9094C1966E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181c3e0-f497-46e7-8113-d3cf7c41fbb0"/>
    <ds:schemaRef ds:uri="6ffd0f92-d521-4eef-a169-6fea69bff2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B1CA96-B88E-4DF2-9CE1-A99B7558EBB7}">
  <ds:schemaRefs>
    <ds:schemaRef ds:uri="http://purl.org/dc/elements/1.1/"/>
    <ds:schemaRef ds:uri="e181c3e0-f497-46e7-8113-d3cf7c41fbb0"/>
    <ds:schemaRef ds:uri="http://schemas.microsoft.com/office/2006/documentManagement/types"/>
    <ds:schemaRef ds:uri="http://schemas.microsoft.com/office/infopath/2007/PartnerControls"/>
    <ds:schemaRef ds:uri="http://schemas.openxmlformats.org/package/2006/metadata/core-properties"/>
    <ds:schemaRef ds:uri="http://purl.org/dc/dcmitype/"/>
    <ds:schemaRef ds:uri="http://www.w3.org/XML/1998/namespace"/>
    <ds:schemaRef ds:uri="6ffd0f92-d521-4eef-a169-6fea69bff2b9"/>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4917</TotalTime>
  <Words>3705</Words>
  <Application>Microsoft Office PowerPoint</Application>
  <PresentationFormat>Widescreen</PresentationFormat>
  <Paragraphs>832</Paragraphs>
  <Slides>24</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Symbol</vt:lpstr>
      <vt:lpstr>Times New Roman</vt:lpstr>
      <vt:lpstr>Verdana</vt:lpstr>
      <vt:lpstr>1_Office Theme</vt:lpstr>
      <vt:lpstr>Cwm Taf Morgannwg University Health Board  Annual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Delivery – Care Group Plans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Cwm Taf Morgannwg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(CTM UHB - Finance)</dc:creator>
  <cp:lastModifiedBy>Linda Prosser (CTM UHB - Executive Directorate)</cp:lastModifiedBy>
  <cp:revision>111</cp:revision>
  <dcterms:created xsi:type="dcterms:W3CDTF">2023-01-16T10:31:21Z</dcterms:created>
  <dcterms:modified xsi:type="dcterms:W3CDTF">2023-05-24T15:03:17Z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0x010100E9B51F07808E224BBE61BCE9C86B1733</vt:lpwstr>
  </property>
</Properties>
</file>