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97A7-0ED2-4726-BE85-D2F63C43252D}" type="datetimeFigureOut">
              <a:rPr lang="en-GB" smtClean="0"/>
              <a:t>05/04/2022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AD3E3-B29D-45EB-AD6B-2440A87D41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046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97A7-0ED2-4726-BE85-D2F63C43252D}" type="datetimeFigureOut">
              <a:rPr lang="en-GB" smtClean="0"/>
              <a:t>05/04/2022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AD3E3-B29D-45EB-AD6B-2440A87D41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3685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97A7-0ED2-4726-BE85-D2F63C43252D}" type="datetimeFigureOut">
              <a:rPr lang="en-GB" smtClean="0"/>
              <a:t>05/04/2022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AD3E3-B29D-45EB-AD6B-2440A87D41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0158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97A7-0ED2-4726-BE85-D2F63C43252D}" type="datetimeFigureOut">
              <a:rPr lang="en-GB" smtClean="0"/>
              <a:t>05/04/2022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AD3E3-B29D-45EB-AD6B-2440A87D41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956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97A7-0ED2-4726-BE85-D2F63C43252D}" type="datetimeFigureOut">
              <a:rPr lang="en-GB" smtClean="0"/>
              <a:t>05/04/2022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AD3E3-B29D-45EB-AD6B-2440A87D41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678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97A7-0ED2-4726-BE85-D2F63C43252D}" type="datetimeFigureOut">
              <a:rPr lang="en-GB" smtClean="0"/>
              <a:t>05/04/2022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AD3E3-B29D-45EB-AD6B-2440A87D41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5953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97A7-0ED2-4726-BE85-D2F63C43252D}" type="datetimeFigureOut">
              <a:rPr lang="en-GB" smtClean="0"/>
              <a:t>05/04/2022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AD3E3-B29D-45EB-AD6B-2440A87D41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50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97A7-0ED2-4726-BE85-D2F63C43252D}" type="datetimeFigureOut">
              <a:rPr lang="en-GB" smtClean="0"/>
              <a:t>05/04/2022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AD3E3-B29D-45EB-AD6B-2440A87D41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0062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97A7-0ED2-4726-BE85-D2F63C43252D}" type="datetimeFigureOut">
              <a:rPr lang="en-GB" smtClean="0"/>
              <a:t>05/04/2022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AD3E3-B29D-45EB-AD6B-2440A87D41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978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97A7-0ED2-4726-BE85-D2F63C43252D}" type="datetimeFigureOut">
              <a:rPr lang="en-GB" smtClean="0"/>
              <a:t>05/04/2022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AD3E3-B29D-45EB-AD6B-2440A87D41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111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397A7-0ED2-4726-BE85-D2F63C43252D}" type="datetimeFigureOut">
              <a:rPr lang="en-GB" smtClean="0"/>
              <a:t>05/04/2022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AD3E3-B29D-45EB-AD6B-2440A87D41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604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397A7-0ED2-4726-BE85-D2F63C43252D}" type="datetimeFigureOut">
              <a:rPr lang="en-GB" smtClean="0"/>
              <a:t>05/04/2022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AD3E3-B29D-45EB-AD6B-2440A87D41A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953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4248" y="655781"/>
            <a:ext cx="5652659" cy="28078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Health provision seen as an anchor service within the CTM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Population Health Management, strategy and stratification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Value Based Healthcare foundations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Our employees are our population – good balance between local v outside of area people working for CTM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Local economy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CTM Leadership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iCTM – CTM focus on Improvement, Innovation and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CTM Leadership Programmes ‘Ignite, Aspire, Inspire’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Some excellent people in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Voluntary sector and partners and collaborative working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26906" y="653470"/>
            <a:ext cx="5652659" cy="28078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Do our and our partners people have the skills / capability or freedom to work at their best / to their role / top of their license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Some areas of the organisation have a disconnect between middle managers to front line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Lack of joint learning between clinical and management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Recruitment and retention – workforce turnover, speed to recruit and fill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ICT provision and joined up / accessible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Lack of modelling and data analysis capacity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Changing priorities and clear communication around focus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Performance indicators, performing poorly and high financial deficit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CTM still in TI / 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Historically poor health outcomes for our population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Waiting times to access specialist services </a:t>
            </a:r>
            <a:endParaRPr lang="en-US" sz="11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tx1"/>
                </a:solidFill>
              </a:rPr>
              <a:t>Access </a:t>
            </a:r>
            <a:r>
              <a:rPr lang="en-US" sz="1100" dirty="0">
                <a:solidFill>
                  <a:schemeClr val="tx1"/>
                </a:solidFill>
              </a:rPr>
              <a:t>to appropriate information and advice - People not aware of the services that are currently </a:t>
            </a:r>
            <a:r>
              <a:rPr lang="en-US" sz="1100" dirty="0" smtClean="0">
                <a:solidFill>
                  <a:schemeClr val="tx1"/>
                </a:solidFill>
              </a:rPr>
              <a:t>available, Need </a:t>
            </a:r>
            <a:r>
              <a:rPr lang="en-US" sz="1100" dirty="0">
                <a:solidFill>
                  <a:schemeClr val="tx1"/>
                </a:solidFill>
              </a:rPr>
              <a:t>to be in formats that everyone can </a:t>
            </a:r>
            <a:r>
              <a:rPr lang="en-US" sz="1100" dirty="0" smtClean="0">
                <a:solidFill>
                  <a:schemeClr val="tx1"/>
                </a:solidFill>
              </a:rPr>
              <a:t>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/>
                </a:solidFill>
              </a:rPr>
              <a:t>Early intervention and prevention services, Access to support, advice and opportunities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4245" y="192808"/>
            <a:ext cx="5652655" cy="4618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STRENGTHS</a:t>
            </a:r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6326903" y="190497"/>
            <a:ext cx="5652659" cy="4618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WEAKNESSES</a:t>
            </a:r>
            <a:endParaRPr lang="en-GB" b="1" dirty="0"/>
          </a:p>
        </p:txBody>
      </p:sp>
      <p:sp>
        <p:nvSpPr>
          <p:cNvPr id="10" name="Rectangle 9"/>
          <p:cNvSpPr/>
          <p:nvPr/>
        </p:nvSpPr>
        <p:spPr>
          <a:xfrm>
            <a:off x="664997" y="3932380"/>
            <a:ext cx="5652659" cy="28078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Improved honest and open engagement with LA politicians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Learning from others where change has worked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Regional working with other HBs – based on a population need as opposed to HB boundaries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RPB / RIC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Local and regional private companies in health and wellbeing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Regional approach to innovation investment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Clinical decision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Shift to prevention and early intervention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Greater local authority and social care joint / collaborative working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Green agenda to improve peoples health and wellbeing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Learning from COVID and not reverting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Future Generation Act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17654" y="3932380"/>
            <a:ext cx="5652659" cy="28078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Complexity of RPB / PSB / RIF structures and spans of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Service improvement / CTM 2030 v financial efficiency drive and treatment backlogs, risk that focus becomes on cost 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Rapid and frequent changing priorities and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CTM Strategy and aims v local and national priority and alignment – policy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Economic pressures both local and national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Lack of support for people to stay safe in their homes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Falls at home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Dementia rates expected to increase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Unhealthy behaviours continue to be higher across CTM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Increase in mental health concerns / Mental health amongst children and young people deteriorating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Vulnerable groups increase feeling of loneliness during the pandemic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Unpaid carers mental health concerns and burn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</a:rPr>
              <a:t>Reported incidents of domestic violence reduced (CTM)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4246" y="3470560"/>
            <a:ext cx="5643406" cy="461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OPPORTUNITIES</a:t>
            </a:r>
            <a:endParaRPr lang="en-GB" b="1" dirty="0"/>
          </a:p>
        </p:txBody>
      </p:sp>
      <p:sp>
        <p:nvSpPr>
          <p:cNvPr id="13" name="Rectangle 12"/>
          <p:cNvSpPr/>
          <p:nvPr/>
        </p:nvSpPr>
        <p:spPr>
          <a:xfrm>
            <a:off x="6326900" y="3467096"/>
            <a:ext cx="5652662" cy="46182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THREATS</a:t>
            </a:r>
            <a:endParaRPr lang="en-GB" b="1" dirty="0"/>
          </a:p>
        </p:txBody>
      </p:sp>
      <p:sp>
        <p:nvSpPr>
          <p:cNvPr id="3" name="Rectangle 2"/>
          <p:cNvSpPr/>
          <p:nvPr/>
        </p:nvSpPr>
        <p:spPr>
          <a:xfrm>
            <a:off x="295564" y="190497"/>
            <a:ext cx="378684" cy="327313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/>
              <a:t>INTERNAL FACTORS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295564" y="3461321"/>
            <a:ext cx="378684" cy="327890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dirty="0" smtClean="0"/>
              <a:t>EXTERNAL FACTORS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997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118656"/>
              </p:ext>
            </p:extLst>
          </p:nvPr>
        </p:nvGraphicFramePr>
        <p:xfrm>
          <a:off x="157019" y="406400"/>
          <a:ext cx="11914908" cy="637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5818">
                  <a:extLst>
                    <a:ext uri="{9D8B030D-6E8A-4147-A177-3AD203B41FA5}">
                      <a16:colId xmlns:a16="http://schemas.microsoft.com/office/drawing/2014/main" val="1502457958"/>
                    </a:ext>
                  </a:extLst>
                </a:gridCol>
                <a:gridCol w="1828799">
                  <a:extLst>
                    <a:ext uri="{9D8B030D-6E8A-4147-A177-3AD203B41FA5}">
                      <a16:colId xmlns:a16="http://schemas.microsoft.com/office/drawing/2014/main" val="58373867"/>
                    </a:ext>
                  </a:extLst>
                </a:gridCol>
                <a:gridCol w="2346037">
                  <a:extLst>
                    <a:ext uri="{9D8B030D-6E8A-4147-A177-3AD203B41FA5}">
                      <a16:colId xmlns:a16="http://schemas.microsoft.com/office/drawing/2014/main" val="1569175406"/>
                    </a:ext>
                  </a:extLst>
                </a:gridCol>
                <a:gridCol w="1948872">
                  <a:extLst>
                    <a:ext uri="{9D8B030D-6E8A-4147-A177-3AD203B41FA5}">
                      <a16:colId xmlns:a16="http://schemas.microsoft.com/office/drawing/2014/main" val="4117398910"/>
                    </a:ext>
                  </a:extLst>
                </a:gridCol>
                <a:gridCol w="1893455">
                  <a:extLst>
                    <a:ext uri="{9D8B030D-6E8A-4147-A177-3AD203B41FA5}">
                      <a16:colId xmlns:a16="http://schemas.microsoft.com/office/drawing/2014/main" val="542295160"/>
                    </a:ext>
                  </a:extLst>
                </a:gridCol>
                <a:gridCol w="1911927">
                  <a:extLst>
                    <a:ext uri="{9D8B030D-6E8A-4147-A177-3AD203B41FA5}">
                      <a16:colId xmlns:a16="http://schemas.microsoft.com/office/drawing/2014/main" val="38009022"/>
                    </a:ext>
                  </a:extLst>
                </a:gridCol>
              </a:tblGrid>
              <a:tr h="721206">
                <a:tc>
                  <a:txBody>
                    <a:bodyPr/>
                    <a:lstStyle/>
                    <a:p>
                      <a:pPr algn="ctr"/>
                      <a:r>
                        <a:rPr lang="en-GB" sz="4400" noProof="0" dirty="0" smtClean="0"/>
                        <a:t>P</a:t>
                      </a:r>
                    </a:p>
                    <a:p>
                      <a:pPr algn="ctr"/>
                      <a:r>
                        <a:rPr lang="en-GB" sz="1600" noProof="0" dirty="0" smtClean="0"/>
                        <a:t>POLITICAL</a:t>
                      </a:r>
                      <a:endParaRPr lang="en-GB" sz="1600" noProof="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400" noProof="0" dirty="0" smtClean="0"/>
                        <a:t>E</a:t>
                      </a:r>
                    </a:p>
                    <a:p>
                      <a:pPr algn="ctr"/>
                      <a:r>
                        <a:rPr lang="en-GB" sz="1600" noProof="0" dirty="0" smtClean="0"/>
                        <a:t>ECONOMIC</a:t>
                      </a:r>
                      <a:endParaRPr lang="en-GB" sz="1600" noProof="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400" noProof="0" dirty="0" smtClean="0"/>
                        <a:t>S</a:t>
                      </a:r>
                    </a:p>
                    <a:p>
                      <a:pPr algn="ctr"/>
                      <a:r>
                        <a:rPr lang="en-GB" sz="1600" noProof="0" dirty="0" smtClean="0"/>
                        <a:t>SOCIOLOGICAL</a:t>
                      </a:r>
                      <a:endParaRPr lang="en-GB" sz="1600" noProof="0" dirty="0"/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400" noProof="0" dirty="0" smtClean="0"/>
                        <a:t>T</a:t>
                      </a:r>
                    </a:p>
                    <a:p>
                      <a:pPr algn="ctr"/>
                      <a:r>
                        <a:rPr lang="en-GB" sz="1600" noProof="0" dirty="0" smtClean="0"/>
                        <a:t>TECHNOLOGICAL</a:t>
                      </a:r>
                      <a:endParaRPr lang="en-GB" sz="1600" noProof="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400" noProof="0" dirty="0" smtClean="0"/>
                        <a:t>L</a:t>
                      </a:r>
                    </a:p>
                    <a:p>
                      <a:pPr algn="ctr"/>
                      <a:r>
                        <a:rPr lang="en-GB" sz="1600" noProof="0" dirty="0" smtClean="0"/>
                        <a:t>LEGAL</a:t>
                      </a:r>
                      <a:endParaRPr lang="en-GB" sz="1600" noProof="0" dirty="0"/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4400" noProof="0" dirty="0" smtClean="0"/>
                        <a:t>E</a:t>
                      </a:r>
                    </a:p>
                    <a:p>
                      <a:pPr algn="ctr"/>
                      <a:r>
                        <a:rPr lang="en-GB" sz="1600" noProof="0" dirty="0" smtClean="0"/>
                        <a:t>ENVIRONMENTAL</a:t>
                      </a:r>
                      <a:endParaRPr lang="en-GB" sz="1600" noProof="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0920650"/>
                  </a:ext>
                </a:extLst>
              </a:tr>
              <a:tr h="4499725"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Future Generations act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Local political agenda / requirements v national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UK / WG / Local Government – difference in priorities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Political priorities around funding / capital 22/23. Transformational monies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Focus on acute services and reducing waiting lists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PSB / RPB / RIF funding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Older persons commissioner for Wales – view and engagement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WG expectations mismatch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Local authority priorities, where are we dependant on provision or commissioning. Mismatch on priorities or investment. Where does responsibility sit?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Children CHC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 Health needs longer horizon than 3 years (IMTP)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Resources, priorities and quality indicators set by government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Unavoidable costs / changes which may affect funding allocations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Need to focus on triple bottom line not just efficiencies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 on costs on community services / peoples ability to work / drive / risk to workforce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 on our communities of economic uncertainty.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Budgets managed short term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Indemnity needing to be paid for Dr out of hours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 disparity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Cost of environmental improvements to buildings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Financial allocations depend on GDP and government policy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Demand greater than funding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Focus on efficiencies and streamlining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Understanding diversities in our communities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Transport and accessibility barriers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Aging population more reliant on public transport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Engagement with CTM and 2030 – engagement fatigue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 industrial shift – taking more responsibility, owning their own health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Link between being ill or seen as being ill linked to benefits. A taught behaviour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Diversity of people, teams, skills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Geographical location of CTM v Cardiff or Swansea drain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 disparity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Population expectations of health and care provision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Incorporating COVID 19 safety into life style and health services offer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Increasing demand due to lifestyle factors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 of inequalities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Public Health budgets decimated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Low paid employment opportunities better outside health and social care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 levels of chronic conditions - asthma and diabetes rates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Solitary substance misuse increased during the pandemic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Loneliness and isolation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 to and availability of data – how are we going to produce and evidence. Whole pathway care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Need to be subservient to need as opposed to driving service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Bridgend v wider CTM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gaps / people on different ICT due to historic ICT / lack of investment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referral pathways / electronic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Population health management work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Technology for future care – monitoring, consultations, treatment. Role of DGH / community hubs / diagnostic hubs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Workforce shortages / competition for workers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Always new and expensive treatments coming online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Social economic duty / future generations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Statutory service provision v discretionary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 in litigation / higher risk pool costs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Legal factors drive towards defensive medicine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Legal protection and support for people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COVID public enquiry / litigations HCAI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Safeguarding increases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Accountability and holding to account </a:t>
                      </a:r>
                      <a:endParaRPr lang="en-US" sz="90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Drive to full decarbonisation – what’s good for our health is good for our planet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Travel – spoke and hubs, accessibility 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Air pollution especially across some of our valleys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Charging network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Shorter supply chains / local employment</a:t>
                      </a:r>
                    </a:p>
                    <a:p>
                      <a:pPr marL="171450" indent="-17145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9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Environmental and inequality link. Deprived who most likely use our services / air pollution, divide may increase</a:t>
                      </a:r>
                      <a:endParaRPr lang="en-US" sz="900" kern="1200" noProof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099273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 rot="5400000">
            <a:off x="5975546" y="-5689981"/>
            <a:ext cx="277854" cy="119149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 smtClean="0"/>
              <a:t>EXTERNAL</a:t>
            </a:r>
            <a:r>
              <a:rPr lang="en-GB" dirty="0" smtClean="0"/>
              <a:t> FACTORS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509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862E6E60497C4680C5AB25B02F4E10" ma:contentTypeVersion="13" ma:contentTypeDescription="Create a new document." ma:contentTypeScope="" ma:versionID="550bdcde5f316f05063d54a4449ec65b">
  <xsd:schema xmlns:xsd="http://www.w3.org/2001/XMLSchema" xmlns:xs="http://www.w3.org/2001/XMLSchema" xmlns:p="http://schemas.microsoft.com/office/2006/metadata/properties" xmlns:ns3="7eb3d039-33b6-4495-9bc2-698ff4d5488a" xmlns:ns4="c9a6731c-53d6-464c-b253-c810b90fd6a8" targetNamespace="http://schemas.microsoft.com/office/2006/metadata/properties" ma:root="true" ma:fieldsID="a78e441542bd1010ee5dd3806e8f8dfa" ns3:_="" ns4:_="">
    <xsd:import namespace="7eb3d039-33b6-4495-9bc2-698ff4d5488a"/>
    <xsd:import namespace="c9a6731c-53d6-464c-b253-c810b90fd6a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LengthInSecond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b3d039-33b6-4495-9bc2-698ff4d5488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6731c-53d6-464c-b253-c810b90fd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A2F57C-8B3D-4307-9F77-9F9DF805D197}">
  <ds:schemaRefs>
    <ds:schemaRef ds:uri="http://schemas.openxmlformats.org/package/2006/metadata/core-properties"/>
    <ds:schemaRef ds:uri="http://schemas.microsoft.com/office/2006/metadata/properties"/>
    <ds:schemaRef ds:uri="7eb3d039-33b6-4495-9bc2-698ff4d5488a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c9a6731c-53d6-464c-b253-c810b90fd6a8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951AA6E-EE18-4B13-9679-E8D69D423D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C68A4B-B618-4074-8628-7492513890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b3d039-33b6-4495-9bc2-698ff4d5488a"/>
    <ds:schemaRef ds:uri="c9a6731c-53d6-464c-b253-c810b90fd6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972</Words>
  <Application>Microsoft Office PowerPoint</Application>
  <PresentationFormat>Widescreen</PresentationFormat>
  <Paragraphs>137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7A5B3SRVSCCMCB1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Penny (CTM UHB - Improvement CTM - Corporate / Patient Care and Safety)</dc:creator>
  <cp:lastModifiedBy>Marc Penny (Improvement CTM)</cp:lastModifiedBy>
  <cp:revision>25</cp:revision>
  <dcterms:created xsi:type="dcterms:W3CDTF">2022-03-16T09:03:33Z</dcterms:created>
  <dcterms:modified xsi:type="dcterms:W3CDTF">2022-04-05T12:49:52Z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0x010100FE862E6E60497C4680C5AB25B02F4E10</vt:lpwstr>
  </property>
</Properties>
</file>