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6" r:id="rId5"/>
    <p:sldId id="258" r:id="rId6"/>
    <p:sldId id="259" r:id="rId7"/>
    <p:sldId id="257" r:id="rId8"/>
    <p:sldId id="260" r:id="rId9"/>
    <p:sldId id="261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7A5B3SRVDFS0002.CYMRU.NHS.UK\fileshare-pch\Merthyr%20and%20Cynon%20ILG%20directors\ILG%20Performance%20&amp;%20Information\Data%20Requests\2022-09-15%20Ambulance%20&amp;%20ED%20Data%20(Concurrent%20and%20Trend)%20updated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100" b="1"/>
              <a:t>CTM - 15min Handover Performance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'Ambulance Performance'!$B$44</c:f>
              <c:strCache>
                <c:ptCount val="1"/>
                <c:pt idx="0">
                  <c:v>15minPerf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'Ambulance Performance'!$A$45:$A$56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Performance'!$B$45:$B$56</c:f>
              <c:numCache>
                <c:formatCode>0.0%</c:formatCode>
                <c:ptCount val="12"/>
                <c:pt idx="0">
                  <c:v>0.41439859525899903</c:v>
                </c:pt>
                <c:pt idx="1">
                  <c:v>0.33392936969155101</c:v>
                </c:pt>
                <c:pt idx="2">
                  <c:v>0.33608929309632102</c:v>
                </c:pt>
                <c:pt idx="3">
                  <c:v>0.33969155844155802</c:v>
                </c:pt>
                <c:pt idx="4">
                  <c:v>0.290500591249507</c:v>
                </c:pt>
                <c:pt idx="5">
                  <c:v>0.22774049217002201</c:v>
                </c:pt>
                <c:pt idx="6">
                  <c:v>0.25631313131313099</c:v>
                </c:pt>
                <c:pt idx="7">
                  <c:v>0.231007067137809</c:v>
                </c:pt>
                <c:pt idx="8">
                  <c:v>0.26567656765676601</c:v>
                </c:pt>
                <c:pt idx="9">
                  <c:v>0.22987012987013</c:v>
                </c:pt>
                <c:pt idx="10">
                  <c:v>0.24644760213143899</c:v>
                </c:pt>
                <c:pt idx="11">
                  <c:v>0.256445047489824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16B-4F94-9C2C-BDD1FD33C628}"/>
            </c:ext>
          </c:extLst>
        </c:ser>
        <c:ser>
          <c:idx val="1"/>
          <c:order val="1"/>
          <c:tx>
            <c:strRef>
              <c:f>'Ambulance Performance'!$C$44</c:f>
              <c:strCache>
                <c:ptCount val="1"/>
                <c:pt idx="0">
                  <c:v>Median %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'Ambulance Performance'!$A$45:$A$56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Performance'!$C$45:$C$56</c:f>
              <c:numCache>
                <c:formatCode>0.0%</c:formatCode>
                <c:ptCount val="12"/>
                <c:pt idx="0">
                  <c:v>0.26106080757329497</c:v>
                </c:pt>
                <c:pt idx="1">
                  <c:v>0.26106080757329497</c:v>
                </c:pt>
                <c:pt idx="2">
                  <c:v>0.26106080757329497</c:v>
                </c:pt>
                <c:pt idx="3">
                  <c:v>0.26106080757329497</c:v>
                </c:pt>
                <c:pt idx="4">
                  <c:v>0.26106080757329497</c:v>
                </c:pt>
                <c:pt idx="5">
                  <c:v>0.26106080757329497</c:v>
                </c:pt>
                <c:pt idx="6">
                  <c:v>0.26106080757329497</c:v>
                </c:pt>
                <c:pt idx="7">
                  <c:v>0.26106080757329497</c:v>
                </c:pt>
                <c:pt idx="8">
                  <c:v>0.26106080757329497</c:v>
                </c:pt>
                <c:pt idx="9">
                  <c:v>0.26106080757329497</c:v>
                </c:pt>
                <c:pt idx="10">
                  <c:v>0.26106080757329497</c:v>
                </c:pt>
                <c:pt idx="11">
                  <c:v>0.26106080757329497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16B-4F94-9C2C-BDD1FD33C6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13762896"/>
        <c:axId val="913761232"/>
      </c:lineChart>
      <c:dateAx>
        <c:axId val="91376289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3761232"/>
        <c:crosses val="autoZero"/>
        <c:auto val="1"/>
        <c:lblOffset val="100"/>
        <c:baseTimeUnit val="months"/>
      </c:dateAx>
      <c:valAx>
        <c:axId val="91376123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3762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1"/>
              <a:t>PCH</a:t>
            </a:r>
            <a:r>
              <a:rPr lang="en-GB" sz="1200" b="1" baseline="0"/>
              <a:t> - Ambulances not Admitted by Hour of Discharge</a:t>
            </a:r>
            <a:endParaRPr lang="en-GB" sz="12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50"/>
            </a:solidFill>
            <a:ln>
              <a:solidFill>
                <a:srgbClr val="00B050"/>
              </a:solidFill>
            </a:ln>
            <a:effectLst/>
          </c:spPr>
          <c:invertIfNegative val="0"/>
          <c:cat>
            <c:numRef>
              <c:f>'PIVOT HourDis'!$AC$5:$AZ$5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'PIVOT HourDis'!$AC$6:$AZ$6</c:f>
              <c:numCache>
                <c:formatCode>General</c:formatCode>
                <c:ptCount val="24"/>
                <c:pt idx="0">
                  <c:v>106</c:v>
                </c:pt>
                <c:pt idx="1">
                  <c:v>108</c:v>
                </c:pt>
                <c:pt idx="2">
                  <c:v>105</c:v>
                </c:pt>
                <c:pt idx="3">
                  <c:v>110</c:v>
                </c:pt>
                <c:pt idx="4">
                  <c:v>99</c:v>
                </c:pt>
                <c:pt idx="5">
                  <c:v>82</c:v>
                </c:pt>
                <c:pt idx="6">
                  <c:v>94</c:v>
                </c:pt>
                <c:pt idx="7">
                  <c:v>85</c:v>
                </c:pt>
                <c:pt idx="8">
                  <c:v>79</c:v>
                </c:pt>
                <c:pt idx="9">
                  <c:v>126</c:v>
                </c:pt>
                <c:pt idx="10">
                  <c:v>178</c:v>
                </c:pt>
                <c:pt idx="11">
                  <c:v>202</c:v>
                </c:pt>
                <c:pt idx="12">
                  <c:v>186</c:v>
                </c:pt>
                <c:pt idx="13">
                  <c:v>187</c:v>
                </c:pt>
                <c:pt idx="14">
                  <c:v>204</c:v>
                </c:pt>
                <c:pt idx="15">
                  <c:v>182</c:v>
                </c:pt>
                <c:pt idx="16">
                  <c:v>174</c:v>
                </c:pt>
                <c:pt idx="17">
                  <c:v>179</c:v>
                </c:pt>
                <c:pt idx="18">
                  <c:v>190</c:v>
                </c:pt>
                <c:pt idx="19">
                  <c:v>194</c:v>
                </c:pt>
                <c:pt idx="20">
                  <c:v>141</c:v>
                </c:pt>
                <c:pt idx="21">
                  <c:v>169</c:v>
                </c:pt>
                <c:pt idx="22">
                  <c:v>154</c:v>
                </c:pt>
                <c:pt idx="23">
                  <c:v>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19-4E92-A411-16C7419082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7602224"/>
        <c:axId val="787604720"/>
      </c:barChart>
      <c:catAx>
        <c:axId val="7876022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Hour of Discharge</a:t>
                </a:r>
              </a:p>
            </c:rich>
          </c:tx>
          <c:layout>
            <c:manualLayout>
              <c:xMode val="edge"/>
              <c:yMode val="edge"/>
              <c:x val="0.41291535433070869"/>
              <c:y val="0.901828521434820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604720"/>
        <c:crosses val="autoZero"/>
        <c:auto val="1"/>
        <c:lblAlgn val="ctr"/>
        <c:lblOffset val="100"/>
        <c:noMultiLvlLbl val="0"/>
      </c:catAx>
      <c:valAx>
        <c:axId val="7876047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602224"/>
        <c:crosses val="autoZero"/>
        <c:crossBetween val="between"/>
      </c:valAx>
      <c:spPr>
        <a:noFill/>
        <a:ln>
          <a:solidFill>
            <a:schemeClr val="tx2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1"/>
              <a:t>RGH</a:t>
            </a:r>
            <a:r>
              <a:rPr lang="en-GB" sz="1200" b="1" baseline="0"/>
              <a:t> - Ambulances not Admitted by Hour of Discharge</a:t>
            </a:r>
            <a:endParaRPr lang="en-GB" sz="12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50"/>
            </a:solidFill>
            <a:ln>
              <a:solidFill>
                <a:srgbClr val="00B050"/>
              </a:solidFill>
            </a:ln>
            <a:effectLst/>
          </c:spPr>
          <c:invertIfNegative val="0"/>
          <c:cat>
            <c:numRef>
              <c:f>'PIVOT HourDis'!$AC$5:$AZ$5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'PIVOT HourDis'!$AC$25:$AZ$25</c:f>
              <c:numCache>
                <c:formatCode>General</c:formatCode>
                <c:ptCount val="24"/>
                <c:pt idx="0">
                  <c:v>118</c:v>
                </c:pt>
                <c:pt idx="1">
                  <c:v>128</c:v>
                </c:pt>
                <c:pt idx="2">
                  <c:v>117</c:v>
                </c:pt>
                <c:pt idx="3">
                  <c:v>106</c:v>
                </c:pt>
                <c:pt idx="4">
                  <c:v>99</c:v>
                </c:pt>
                <c:pt idx="5">
                  <c:v>110</c:v>
                </c:pt>
                <c:pt idx="6">
                  <c:v>100</c:v>
                </c:pt>
                <c:pt idx="7">
                  <c:v>83</c:v>
                </c:pt>
                <c:pt idx="8">
                  <c:v>121</c:v>
                </c:pt>
                <c:pt idx="9">
                  <c:v>153</c:v>
                </c:pt>
                <c:pt idx="10">
                  <c:v>196</c:v>
                </c:pt>
                <c:pt idx="11">
                  <c:v>188</c:v>
                </c:pt>
                <c:pt idx="12">
                  <c:v>181</c:v>
                </c:pt>
                <c:pt idx="13">
                  <c:v>183</c:v>
                </c:pt>
                <c:pt idx="14">
                  <c:v>217</c:v>
                </c:pt>
                <c:pt idx="15">
                  <c:v>202</c:v>
                </c:pt>
                <c:pt idx="16">
                  <c:v>211</c:v>
                </c:pt>
                <c:pt idx="17">
                  <c:v>227</c:v>
                </c:pt>
                <c:pt idx="18">
                  <c:v>221</c:v>
                </c:pt>
                <c:pt idx="19">
                  <c:v>179</c:v>
                </c:pt>
                <c:pt idx="20">
                  <c:v>177</c:v>
                </c:pt>
                <c:pt idx="21">
                  <c:v>171</c:v>
                </c:pt>
                <c:pt idx="22">
                  <c:v>136</c:v>
                </c:pt>
                <c:pt idx="23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E2-4D35-A26D-CD4B1C913E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7602224"/>
        <c:axId val="787604720"/>
      </c:barChart>
      <c:catAx>
        <c:axId val="7876022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Hour of Discharge</a:t>
                </a:r>
              </a:p>
            </c:rich>
          </c:tx>
          <c:layout>
            <c:manualLayout>
              <c:xMode val="edge"/>
              <c:yMode val="edge"/>
              <c:x val="0.41291535433070869"/>
              <c:y val="0.901828521434820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604720"/>
        <c:crosses val="autoZero"/>
        <c:auto val="1"/>
        <c:lblAlgn val="ctr"/>
        <c:lblOffset val="100"/>
        <c:noMultiLvlLbl val="0"/>
      </c:catAx>
      <c:valAx>
        <c:axId val="7876047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602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1"/>
              <a:t>POW</a:t>
            </a:r>
            <a:r>
              <a:rPr lang="en-GB" sz="1200" b="1" baseline="0"/>
              <a:t> - Ambulances not Admitted by Hour of Discharge</a:t>
            </a:r>
            <a:endParaRPr lang="en-GB" sz="12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7580927384076995E-2"/>
          <c:y val="0.1696759259259259"/>
          <c:w val="0.89019685039370078"/>
          <c:h val="0.6340124671916010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B050"/>
            </a:solidFill>
            <a:ln>
              <a:solidFill>
                <a:srgbClr val="00B050"/>
              </a:solidFill>
            </a:ln>
            <a:effectLst/>
          </c:spPr>
          <c:invertIfNegative val="0"/>
          <c:cat>
            <c:numRef>
              <c:f>'PIVOT HourDis'!$AC$5:$AZ$5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'PIVOT HourDis'!$AC$44:$AZ$44</c:f>
              <c:numCache>
                <c:formatCode>General</c:formatCode>
                <c:ptCount val="24"/>
                <c:pt idx="0">
                  <c:v>95</c:v>
                </c:pt>
                <c:pt idx="1">
                  <c:v>88</c:v>
                </c:pt>
                <c:pt idx="2">
                  <c:v>71</c:v>
                </c:pt>
                <c:pt idx="3">
                  <c:v>92</c:v>
                </c:pt>
                <c:pt idx="4">
                  <c:v>67</c:v>
                </c:pt>
                <c:pt idx="5">
                  <c:v>72</c:v>
                </c:pt>
                <c:pt idx="6">
                  <c:v>77</c:v>
                </c:pt>
                <c:pt idx="7">
                  <c:v>78</c:v>
                </c:pt>
                <c:pt idx="8">
                  <c:v>105</c:v>
                </c:pt>
                <c:pt idx="9">
                  <c:v>144</c:v>
                </c:pt>
                <c:pt idx="10">
                  <c:v>150</c:v>
                </c:pt>
                <c:pt idx="11">
                  <c:v>185</c:v>
                </c:pt>
                <c:pt idx="12">
                  <c:v>178</c:v>
                </c:pt>
                <c:pt idx="13">
                  <c:v>170</c:v>
                </c:pt>
                <c:pt idx="14">
                  <c:v>173</c:v>
                </c:pt>
                <c:pt idx="15">
                  <c:v>178</c:v>
                </c:pt>
                <c:pt idx="16">
                  <c:v>183</c:v>
                </c:pt>
                <c:pt idx="17">
                  <c:v>188</c:v>
                </c:pt>
                <c:pt idx="18">
                  <c:v>205</c:v>
                </c:pt>
                <c:pt idx="19">
                  <c:v>132</c:v>
                </c:pt>
                <c:pt idx="20">
                  <c:v>100</c:v>
                </c:pt>
                <c:pt idx="21">
                  <c:v>132</c:v>
                </c:pt>
                <c:pt idx="22">
                  <c:v>126</c:v>
                </c:pt>
                <c:pt idx="23">
                  <c:v>114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7A-45CC-8953-3BFEA18269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7602224"/>
        <c:axId val="787604720"/>
      </c:barChart>
      <c:catAx>
        <c:axId val="7876022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Hour of Discharge</a:t>
                </a:r>
              </a:p>
            </c:rich>
          </c:tx>
          <c:layout>
            <c:manualLayout>
              <c:xMode val="edge"/>
              <c:yMode val="edge"/>
              <c:x val="0.41291535433070869"/>
              <c:y val="0.901828521434820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604720"/>
        <c:crosses val="autoZero"/>
        <c:auto val="1"/>
        <c:lblAlgn val="ctr"/>
        <c:lblOffset val="100"/>
        <c:noMultiLvlLbl val="0"/>
      </c:catAx>
      <c:valAx>
        <c:axId val="7876047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602224"/>
        <c:crosses val="autoZero"/>
        <c:crossBetween val="between"/>
      </c:valAx>
      <c:spPr>
        <a:noFill/>
        <a:ln>
          <a:solidFill>
            <a:schemeClr val="tx2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b="1"/>
              <a:t>PCH - 15min Handover Performance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'Ambulance Performance'!$C$1</c:f>
              <c:strCache>
                <c:ptCount val="1"/>
                <c:pt idx="0">
                  <c:v>15minPerf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'Ambulance Performance'!$B$2:$B$13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Performance'!$C$2:$C$13</c:f>
              <c:numCache>
                <c:formatCode>0.0%</c:formatCode>
                <c:ptCount val="12"/>
                <c:pt idx="0">
                  <c:v>0.327763496143959</c:v>
                </c:pt>
                <c:pt idx="1">
                  <c:v>0.205808080808081</c:v>
                </c:pt>
                <c:pt idx="2">
                  <c:v>0.23048327137546501</c:v>
                </c:pt>
                <c:pt idx="3">
                  <c:v>0.233055885850178</c:v>
                </c:pt>
                <c:pt idx="4">
                  <c:v>0.21520467836257301</c:v>
                </c:pt>
                <c:pt idx="5">
                  <c:v>0.19127086007702199</c:v>
                </c:pt>
                <c:pt idx="6">
                  <c:v>0.17857142857142899</c:v>
                </c:pt>
                <c:pt idx="7">
                  <c:v>0.17344497607655501</c:v>
                </c:pt>
                <c:pt idx="8">
                  <c:v>0.190023752969121</c:v>
                </c:pt>
                <c:pt idx="9">
                  <c:v>0.162162162162162</c:v>
                </c:pt>
                <c:pt idx="10">
                  <c:v>0.162907268170426</c:v>
                </c:pt>
                <c:pt idx="11">
                  <c:v>0.20544554455445499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CE3-4C6E-8FDB-D65D6D36D21C}"/>
            </c:ext>
          </c:extLst>
        </c:ser>
        <c:ser>
          <c:idx val="1"/>
          <c:order val="1"/>
          <c:tx>
            <c:strRef>
              <c:f>'Ambulance Performance'!$D$1</c:f>
              <c:strCache>
                <c:ptCount val="1"/>
                <c:pt idx="0">
                  <c:v>Median %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'Ambulance Performance'!$B$2:$B$13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Performance'!$D$2:$D$13</c:f>
              <c:numCache>
                <c:formatCode>0.0%</c:formatCode>
                <c:ptCount val="12"/>
                <c:pt idx="0">
                  <c:v>0.19835820231573847</c:v>
                </c:pt>
                <c:pt idx="1">
                  <c:v>0.19835820231573847</c:v>
                </c:pt>
                <c:pt idx="2">
                  <c:v>0.19835820231573847</c:v>
                </c:pt>
                <c:pt idx="3">
                  <c:v>0.19835820231573847</c:v>
                </c:pt>
                <c:pt idx="4">
                  <c:v>0.19835820231573847</c:v>
                </c:pt>
                <c:pt idx="5">
                  <c:v>0.19835820231573847</c:v>
                </c:pt>
                <c:pt idx="6">
                  <c:v>0.19835820231573847</c:v>
                </c:pt>
                <c:pt idx="7">
                  <c:v>0.19835820231573847</c:v>
                </c:pt>
                <c:pt idx="8">
                  <c:v>0.19835820231573847</c:v>
                </c:pt>
                <c:pt idx="9">
                  <c:v>0.19835820231573847</c:v>
                </c:pt>
                <c:pt idx="10">
                  <c:v>0.19835820231573847</c:v>
                </c:pt>
                <c:pt idx="11">
                  <c:v>0.19835820231573847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CE3-4C6E-8FDB-D65D6D36D2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87554768"/>
        <c:axId val="787556432"/>
      </c:lineChart>
      <c:dateAx>
        <c:axId val="78755476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556432"/>
        <c:crosses val="autoZero"/>
        <c:auto val="1"/>
        <c:lblOffset val="100"/>
        <c:baseTimeUnit val="months"/>
      </c:dateAx>
      <c:valAx>
        <c:axId val="787556432"/>
        <c:scaling>
          <c:orientation val="minMax"/>
          <c:max val="0.4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554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b="1"/>
              <a:t>POW - 15 min Handover Performance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'Ambulance Performance'!$C$1</c:f>
              <c:strCache>
                <c:ptCount val="1"/>
                <c:pt idx="0">
                  <c:v>15minPerf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'Ambulance Performance'!$B$14:$B$25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Performance'!$C$14:$C$25</c:f>
              <c:numCache>
                <c:formatCode>0.0%</c:formatCode>
                <c:ptCount val="12"/>
                <c:pt idx="0">
                  <c:v>0.31768388106416301</c:v>
                </c:pt>
                <c:pt idx="1">
                  <c:v>0.23239436619718301</c:v>
                </c:pt>
                <c:pt idx="2">
                  <c:v>0.25718390804597702</c:v>
                </c:pt>
                <c:pt idx="3">
                  <c:v>0.28657616892910998</c:v>
                </c:pt>
                <c:pt idx="4">
                  <c:v>0.260083449235049</c:v>
                </c:pt>
                <c:pt idx="5">
                  <c:v>0.2</c:v>
                </c:pt>
                <c:pt idx="6">
                  <c:v>0.2</c:v>
                </c:pt>
                <c:pt idx="7">
                  <c:v>0.269702276707531</c:v>
                </c:pt>
                <c:pt idx="8">
                  <c:v>0.22535211267605601</c:v>
                </c:pt>
                <c:pt idx="9">
                  <c:v>0.18456375838926201</c:v>
                </c:pt>
                <c:pt idx="10">
                  <c:v>0.24664429530201301</c:v>
                </c:pt>
                <c:pt idx="11">
                  <c:v>0.235915492957746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E54-40DE-A83F-41803C79B6F4}"/>
            </c:ext>
          </c:extLst>
        </c:ser>
        <c:ser>
          <c:idx val="1"/>
          <c:order val="1"/>
          <c:tx>
            <c:strRef>
              <c:f>'Ambulance Performance'!$D$1</c:f>
              <c:strCache>
                <c:ptCount val="1"/>
                <c:pt idx="0">
                  <c:v>Median %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'Ambulance Performance'!$B$14:$B$25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Performance'!$D$14:$D$25</c:f>
              <c:numCache>
                <c:formatCode>0.0%</c:formatCode>
                <c:ptCount val="12"/>
                <c:pt idx="0">
                  <c:v>0.24127989412987949</c:v>
                </c:pt>
                <c:pt idx="1">
                  <c:v>0.24127989412987949</c:v>
                </c:pt>
                <c:pt idx="2">
                  <c:v>0.24127989412987949</c:v>
                </c:pt>
                <c:pt idx="3">
                  <c:v>0.24127989412987949</c:v>
                </c:pt>
                <c:pt idx="4">
                  <c:v>0.24127989412987949</c:v>
                </c:pt>
                <c:pt idx="5">
                  <c:v>0.24127989412987949</c:v>
                </c:pt>
                <c:pt idx="6">
                  <c:v>0.24127989412987949</c:v>
                </c:pt>
                <c:pt idx="7">
                  <c:v>0.24127989412987949</c:v>
                </c:pt>
                <c:pt idx="8">
                  <c:v>0.24127989412987949</c:v>
                </c:pt>
                <c:pt idx="9">
                  <c:v>0.24127989412987949</c:v>
                </c:pt>
                <c:pt idx="10">
                  <c:v>0.24127989412987949</c:v>
                </c:pt>
                <c:pt idx="11">
                  <c:v>0.24127989412987949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E54-40DE-A83F-41803C79B6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88560112"/>
        <c:axId val="788562608"/>
      </c:lineChart>
      <c:dateAx>
        <c:axId val="78856011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562608"/>
        <c:crosses val="autoZero"/>
        <c:auto val="1"/>
        <c:lblOffset val="100"/>
        <c:baseTimeUnit val="months"/>
      </c:dateAx>
      <c:valAx>
        <c:axId val="788562608"/>
        <c:scaling>
          <c:orientation val="minMax"/>
          <c:max val="0.45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560112"/>
        <c:crosses val="autoZero"/>
        <c:crossBetween val="between"/>
        <c:majorUnit val="5.000000000000001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187696025919749"/>
          <c:y val="0.87326804371060252"/>
          <c:w val="0.55123336831350811"/>
          <c:h val="9.34909590594804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b="1"/>
              <a:t>RGH - 15min</a:t>
            </a:r>
            <a:r>
              <a:rPr lang="en-US" sz="1100" b="1" baseline="0"/>
              <a:t> Handover Performance</a:t>
            </a:r>
            <a:endParaRPr lang="en-US" sz="11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'Ambulance Performance'!$C$1</c:f>
              <c:strCache>
                <c:ptCount val="1"/>
                <c:pt idx="0">
                  <c:v>15minPerf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'Ambulance Performance'!$B$26:$B$37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Performance'!$C$26:$C$37</c:f>
              <c:numCache>
                <c:formatCode>0.0%</c:formatCode>
                <c:ptCount val="12"/>
                <c:pt idx="0">
                  <c:v>0.59974093264248696</c:v>
                </c:pt>
                <c:pt idx="1">
                  <c:v>0.54673495518565896</c:v>
                </c:pt>
                <c:pt idx="2">
                  <c:v>0.50493827160493798</c:v>
                </c:pt>
                <c:pt idx="3">
                  <c:v>0.5</c:v>
                </c:pt>
                <c:pt idx="4">
                  <c:v>0.39542857142857102</c:v>
                </c:pt>
                <c:pt idx="5">
                  <c:v>0.289948453608247</c:v>
                </c:pt>
                <c:pt idx="6">
                  <c:v>0.38500635324015198</c:v>
                </c:pt>
                <c:pt idx="7">
                  <c:v>0.26493506493506502</c:v>
                </c:pt>
                <c:pt idx="8">
                  <c:v>0.371428571428571</c:v>
                </c:pt>
                <c:pt idx="9">
                  <c:v>0.32544378698224902</c:v>
                </c:pt>
                <c:pt idx="10">
                  <c:v>0.32869785082174502</c:v>
                </c:pt>
                <c:pt idx="11">
                  <c:v>0.33689839572192498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0B9-41C5-BEF2-A0D99A57B4C6}"/>
            </c:ext>
          </c:extLst>
        </c:ser>
        <c:ser>
          <c:idx val="1"/>
          <c:order val="1"/>
          <c:tx>
            <c:strRef>
              <c:f>'Ambulance Performance'!$D$1</c:f>
              <c:strCache>
                <c:ptCount val="1"/>
                <c:pt idx="0">
                  <c:v>Median %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'Ambulance Performance'!$B$26:$B$37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Performance'!$D$26:$D$37</c:f>
              <c:numCache>
                <c:formatCode>0.0%</c:formatCode>
                <c:ptCount val="12"/>
                <c:pt idx="0">
                  <c:v>0.37821746233436149</c:v>
                </c:pt>
                <c:pt idx="1">
                  <c:v>0.37821746233436149</c:v>
                </c:pt>
                <c:pt idx="2">
                  <c:v>0.37821746233436149</c:v>
                </c:pt>
                <c:pt idx="3">
                  <c:v>0.37821746233436149</c:v>
                </c:pt>
                <c:pt idx="4">
                  <c:v>0.37821746233436149</c:v>
                </c:pt>
                <c:pt idx="5">
                  <c:v>0.37821746233436149</c:v>
                </c:pt>
                <c:pt idx="6">
                  <c:v>0.37821746233436149</c:v>
                </c:pt>
                <c:pt idx="7">
                  <c:v>0.37821746233436149</c:v>
                </c:pt>
                <c:pt idx="8">
                  <c:v>0.37821746233436149</c:v>
                </c:pt>
                <c:pt idx="9">
                  <c:v>0.37821746233436149</c:v>
                </c:pt>
                <c:pt idx="10">
                  <c:v>0.37821746233436149</c:v>
                </c:pt>
                <c:pt idx="11">
                  <c:v>0.37821746233436149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0B9-41C5-BEF2-A0D99A57B4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88564272"/>
        <c:axId val="788558448"/>
      </c:lineChart>
      <c:dateAx>
        <c:axId val="78856427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558448"/>
        <c:crosses val="autoZero"/>
        <c:auto val="1"/>
        <c:lblOffset val="100"/>
        <c:baseTimeUnit val="months"/>
      </c:dateAx>
      <c:valAx>
        <c:axId val="788558448"/>
        <c:scaling>
          <c:orientation val="minMax"/>
          <c:max val="0.9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564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100" b="1"/>
              <a:t>CTM - Admitted</a:t>
            </a:r>
            <a:r>
              <a:rPr lang="en-GB" sz="1100" b="1" baseline="0"/>
              <a:t> vs Non-Admitted 15 min Performance</a:t>
            </a:r>
            <a:endParaRPr lang="en-GB" sz="11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2"/>
          <c:order val="0"/>
          <c:tx>
            <c:strRef>
              <c:f>'Ambulance '!$C$69</c:f>
              <c:strCache>
                <c:ptCount val="1"/>
                <c:pt idx="0">
                  <c:v>Admitted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'Ambulance '!$B$70:$B$81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'!$C$70:$C$81</c:f>
              <c:numCache>
                <c:formatCode>0.0%</c:formatCode>
                <c:ptCount val="12"/>
                <c:pt idx="0">
                  <c:v>0.36431924882629102</c:v>
                </c:pt>
                <c:pt idx="1">
                  <c:v>0.27931363203050502</c:v>
                </c:pt>
                <c:pt idx="2">
                  <c:v>0.27881040892193298</c:v>
                </c:pt>
                <c:pt idx="3">
                  <c:v>0.31313131313131298</c:v>
                </c:pt>
                <c:pt idx="4">
                  <c:v>0.25</c:v>
                </c:pt>
                <c:pt idx="5">
                  <c:v>0.17619603267211201</c:v>
                </c:pt>
                <c:pt idx="6">
                  <c:v>0.193231441048035</c:v>
                </c:pt>
                <c:pt idx="7">
                  <c:v>0.17798594847775201</c:v>
                </c:pt>
                <c:pt idx="8">
                  <c:v>0.21185510428101001</c:v>
                </c:pt>
                <c:pt idx="9">
                  <c:v>0.177045177045177</c:v>
                </c:pt>
                <c:pt idx="10">
                  <c:v>0.20921544209215401</c:v>
                </c:pt>
                <c:pt idx="11">
                  <c:v>0.222748815165877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849-4435-ADA4-5693B883A6CC}"/>
            </c:ext>
          </c:extLst>
        </c:ser>
        <c:ser>
          <c:idx val="3"/>
          <c:order val="1"/>
          <c:tx>
            <c:strRef>
              <c:f>'Ambulance '!$D$69</c:f>
              <c:strCache>
                <c:ptCount val="1"/>
                <c:pt idx="0">
                  <c:v>Non-Admitted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'Ambulance '!$B$70:$B$81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'!$D$70:$D$81</c:f>
              <c:numCache>
                <c:formatCode>0.0%</c:formatCode>
                <c:ptCount val="12"/>
                <c:pt idx="0">
                  <c:v>0.42752740560292302</c:v>
                </c:pt>
                <c:pt idx="1">
                  <c:v>0.32329842931937203</c:v>
                </c:pt>
                <c:pt idx="2">
                  <c:v>0.35332606324972698</c:v>
                </c:pt>
                <c:pt idx="3">
                  <c:v>0.34292565947242198</c:v>
                </c:pt>
                <c:pt idx="4">
                  <c:v>0.25723472668810299</c:v>
                </c:pt>
                <c:pt idx="5">
                  <c:v>0.18758085381629999</c:v>
                </c:pt>
                <c:pt idx="6">
                  <c:v>0.235367372353674</c:v>
                </c:pt>
                <c:pt idx="7">
                  <c:v>0.21346704871060199</c:v>
                </c:pt>
                <c:pt idx="8">
                  <c:v>0.244705882352941</c:v>
                </c:pt>
                <c:pt idx="9">
                  <c:v>0.196990424076607</c:v>
                </c:pt>
                <c:pt idx="10">
                  <c:v>0.216316440049444</c:v>
                </c:pt>
                <c:pt idx="11">
                  <c:v>0.25939849624060202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849-4435-ADA4-5693B883A6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90806255"/>
        <c:axId val="1190793775"/>
      </c:lineChart>
      <c:dateAx>
        <c:axId val="1190806255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0793775"/>
        <c:crosses val="autoZero"/>
        <c:auto val="1"/>
        <c:lblOffset val="100"/>
        <c:baseTimeUnit val="months"/>
      </c:dateAx>
      <c:valAx>
        <c:axId val="1190793775"/>
        <c:scaling>
          <c:orientation val="minMax"/>
          <c:max val="0.5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0806255"/>
        <c:crosses val="autoZero"/>
        <c:crossBetween val="between"/>
        <c:majorUnit val="0.1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1"/>
              <a:t>PCH - Admitted</a:t>
            </a:r>
            <a:r>
              <a:rPr lang="en-GB" sz="1200" b="1" baseline="0"/>
              <a:t> vs Non-Admitted 15 min Performance</a:t>
            </a:r>
            <a:endParaRPr lang="en-GB" sz="12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2"/>
          <c:order val="0"/>
          <c:tx>
            <c:strRef>
              <c:f>'Ambulance '!$F$69</c:f>
              <c:strCache>
                <c:ptCount val="1"/>
                <c:pt idx="0">
                  <c:v>Admitted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'Ambulance '!$E$70:$E$81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'!$F$70:$F$81</c:f>
              <c:numCache>
                <c:formatCode>0.0%</c:formatCode>
                <c:ptCount val="12"/>
                <c:pt idx="0">
                  <c:v>0.26216216216216198</c:v>
                </c:pt>
                <c:pt idx="1">
                  <c:v>0.14320388349514601</c:v>
                </c:pt>
                <c:pt idx="2">
                  <c:v>0.163487738419619</c:v>
                </c:pt>
                <c:pt idx="3">
                  <c:v>0.211081794195251</c:v>
                </c:pt>
                <c:pt idx="4">
                  <c:v>0.18731988472622499</c:v>
                </c:pt>
                <c:pt idx="5">
                  <c:v>0.128813559322034</c:v>
                </c:pt>
                <c:pt idx="6">
                  <c:v>9.12162162162162E-2</c:v>
                </c:pt>
                <c:pt idx="7">
                  <c:v>0.11111111111111099</c:v>
                </c:pt>
                <c:pt idx="8">
                  <c:v>0.127946127946128</c:v>
                </c:pt>
                <c:pt idx="9">
                  <c:v>0.10266159695817501</c:v>
                </c:pt>
                <c:pt idx="10">
                  <c:v>0.13669064748201401</c:v>
                </c:pt>
                <c:pt idx="11">
                  <c:v>0.19062499999999999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7A6-413A-87CD-DE3E32C67AC5}"/>
            </c:ext>
          </c:extLst>
        </c:ser>
        <c:ser>
          <c:idx val="3"/>
          <c:order val="1"/>
          <c:tx>
            <c:strRef>
              <c:f>'Ambulance '!$G$69</c:f>
              <c:strCache>
                <c:ptCount val="1"/>
                <c:pt idx="0">
                  <c:v>Non-Admitted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'Ambulance '!$E$70:$E$81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'!$G$70:$G$81</c:f>
              <c:numCache>
                <c:formatCode>0.0%</c:formatCode>
                <c:ptCount val="12"/>
                <c:pt idx="0">
                  <c:v>0.32423208191126301</c:v>
                </c:pt>
                <c:pt idx="1">
                  <c:v>0.20938628158844799</c:v>
                </c:pt>
                <c:pt idx="2">
                  <c:v>0.23487544483985801</c:v>
                </c:pt>
                <c:pt idx="3">
                  <c:v>0.189591078066914</c:v>
                </c:pt>
                <c:pt idx="4">
                  <c:v>0.19571865443425099</c:v>
                </c:pt>
                <c:pt idx="5">
                  <c:v>0.11934156378600801</c:v>
                </c:pt>
                <c:pt idx="6">
                  <c:v>0.13703703703703701</c:v>
                </c:pt>
                <c:pt idx="7">
                  <c:v>0.13392857142857101</c:v>
                </c:pt>
                <c:pt idx="8">
                  <c:v>0.14191419141914199</c:v>
                </c:pt>
                <c:pt idx="9">
                  <c:v>0.11504424778761101</c:v>
                </c:pt>
                <c:pt idx="10">
                  <c:v>0.108391608391608</c:v>
                </c:pt>
                <c:pt idx="11">
                  <c:v>0.20068027210884401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7A6-413A-87CD-DE3E32C67A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90806255"/>
        <c:axId val="1190793775"/>
      </c:lineChart>
      <c:dateAx>
        <c:axId val="1190806255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0793775"/>
        <c:crosses val="autoZero"/>
        <c:auto val="1"/>
        <c:lblOffset val="100"/>
        <c:baseTimeUnit val="months"/>
      </c:dateAx>
      <c:valAx>
        <c:axId val="1190793775"/>
        <c:scaling>
          <c:orientation val="minMax"/>
          <c:max val="0.5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0806255"/>
        <c:crosses val="autoZero"/>
        <c:crossBetween val="between"/>
        <c:majorUnit val="0.1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1"/>
              <a:t>RGH - Admitted vs Non-Admitted 15 min Performance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2"/>
          <c:order val="0"/>
          <c:tx>
            <c:strRef>
              <c:f>'Ambulance '!$I$69</c:f>
              <c:strCache>
                <c:ptCount val="1"/>
                <c:pt idx="0">
                  <c:v>Admitted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'Ambulance '!$E$70:$E$81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'!$I$70:$I$81</c:f>
              <c:numCache>
                <c:formatCode>0.0%</c:formatCode>
                <c:ptCount val="12"/>
                <c:pt idx="0">
                  <c:v>0.53698630136986303</c:v>
                </c:pt>
                <c:pt idx="1">
                  <c:v>0.48876404494381998</c:v>
                </c:pt>
                <c:pt idx="2">
                  <c:v>0.43513513513513502</c:v>
                </c:pt>
                <c:pt idx="3">
                  <c:v>0.46578947368421098</c:v>
                </c:pt>
                <c:pt idx="4">
                  <c:v>0.34943181818181801</c:v>
                </c:pt>
                <c:pt idx="5">
                  <c:v>0.249158249158249</c:v>
                </c:pt>
                <c:pt idx="6">
                  <c:v>0.31722054380664699</c:v>
                </c:pt>
                <c:pt idx="7">
                  <c:v>0.213058419243986</c:v>
                </c:pt>
                <c:pt idx="8">
                  <c:v>0.331395348837209</c:v>
                </c:pt>
                <c:pt idx="9">
                  <c:v>0.26993865030674802</c:v>
                </c:pt>
                <c:pt idx="10">
                  <c:v>0.28301886792452802</c:v>
                </c:pt>
                <c:pt idx="11">
                  <c:v>0.30034129692832801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3CF-435F-BEC5-34B917466503}"/>
            </c:ext>
          </c:extLst>
        </c:ser>
        <c:ser>
          <c:idx val="3"/>
          <c:order val="1"/>
          <c:tx>
            <c:strRef>
              <c:f>'Ambulance '!$J$69</c:f>
              <c:strCache>
                <c:ptCount val="1"/>
                <c:pt idx="0">
                  <c:v>Non-Admitted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'Ambulance '!$E$70:$E$81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'!$J$70:$J$81</c:f>
              <c:numCache>
                <c:formatCode>0.0%</c:formatCode>
                <c:ptCount val="12"/>
                <c:pt idx="0">
                  <c:v>0.65492957746478897</c:v>
                </c:pt>
                <c:pt idx="1">
                  <c:v>0.56985294117647101</c:v>
                </c:pt>
                <c:pt idx="2">
                  <c:v>0.57798165137614699</c:v>
                </c:pt>
                <c:pt idx="3">
                  <c:v>0.544303797468354</c:v>
                </c:pt>
                <c:pt idx="4">
                  <c:v>0.380368098159509</c:v>
                </c:pt>
                <c:pt idx="5">
                  <c:v>0.26881720430107497</c:v>
                </c:pt>
                <c:pt idx="6">
                  <c:v>0.40363636363636402</c:v>
                </c:pt>
                <c:pt idx="7">
                  <c:v>0.25984251968503902</c:v>
                </c:pt>
                <c:pt idx="8">
                  <c:v>0.364516129032258</c:v>
                </c:pt>
                <c:pt idx="9">
                  <c:v>0.31525423728813601</c:v>
                </c:pt>
                <c:pt idx="10">
                  <c:v>0.32881355932203399</c:v>
                </c:pt>
                <c:pt idx="11">
                  <c:v>0.34602076124567499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3CF-435F-BEC5-34B9174665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90806255"/>
        <c:axId val="1190793775"/>
      </c:lineChart>
      <c:dateAx>
        <c:axId val="1190806255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0793775"/>
        <c:crosses val="autoZero"/>
        <c:auto val="1"/>
        <c:lblOffset val="100"/>
        <c:baseTimeUnit val="months"/>
      </c:dateAx>
      <c:valAx>
        <c:axId val="1190793775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0806255"/>
        <c:crosses val="autoZero"/>
        <c:crossBetween val="between"/>
        <c:majorUnit val="0.2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1"/>
              <a:t>POW - Admitted vs Non-Admitted 15 min Performance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2"/>
          <c:order val="0"/>
          <c:tx>
            <c:strRef>
              <c:f>'Ambulance '!$L$69</c:f>
              <c:strCache>
                <c:ptCount val="1"/>
                <c:pt idx="0">
                  <c:v>Admitted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'Ambulance '!$E$70:$E$81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'!$L$70:$L$81</c:f>
              <c:numCache>
                <c:formatCode>0.0%</c:formatCode>
                <c:ptCount val="12"/>
                <c:pt idx="0">
                  <c:v>0.28787878787878801</c:v>
                </c:pt>
                <c:pt idx="1">
                  <c:v>0.21352313167259801</c:v>
                </c:pt>
                <c:pt idx="2">
                  <c:v>0.23303834808259599</c:v>
                </c:pt>
                <c:pt idx="3">
                  <c:v>0.25454545454545502</c:v>
                </c:pt>
                <c:pt idx="4">
                  <c:v>0.20820189274448</c:v>
                </c:pt>
                <c:pt idx="5">
                  <c:v>0.14716981132075499</c:v>
                </c:pt>
                <c:pt idx="6">
                  <c:v>0.15570934256055399</c:v>
                </c:pt>
                <c:pt idx="7">
                  <c:v>0.22177419354838701</c:v>
                </c:pt>
                <c:pt idx="8">
                  <c:v>0.15185185185185199</c:v>
                </c:pt>
                <c:pt idx="9">
                  <c:v>0.13043478260869601</c:v>
                </c:pt>
                <c:pt idx="10">
                  <c:v>0.19323671497584499</c:v>
                </c:pt>
                <c:pt idx="11">
                  <c:v>0.168831168831169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82A-4169-9F39-324C710CC5A4}"/>
            </c:ext>
          </c:extLst>
        </c:ser>
        <c:ser>
          <c:idx val="3"/>
          <c:order val="1"/>
          <c:tx>
            <c:strRef>
              <c:f>'Ambulance '!$M$69</c:f>
              <c:strCache>
                <c:ptCount val="1"/>
                <c:pt idx="0">
                  <c:v>Non-Admitted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'Ambulance '!$E$70:$E$81</c:f>
              <c:numCache>
                <c:formatCode>mmm\-yy</c:formatCode>
                <c:ptCount val="12"/>
                <c:pt idx="0">
                  <c:v>44440</c:v>
                </c:pt>
                <c:pt idx="1">
                  <c:v>44470</c:v>
                </c:pt>
                <c:pt idx="2">
                  <c:v>44501</c:v>
                </c:pt>
                <c:pt idx="3">
                  <c:v>44531</c:v>
                </c:pt>
                <c:pt idx="4">
                  <c:v>44562</c:v>
                </c:pt>
                <c:pt idx="5">
                  <c:v>44593</c:v>
                </c:pt>
                <c:pt idx="6">
                  <c:v>44621</c:v>
                </c:pt>
                <c:pt idx="7">
                  <c:v>44652</c:v>
                </c:pt>
                <c:pt idx="8">
                  <c:v>44682</c:v>
                </c:pt>
                <c:pt idx="9">
                  <c:v>44713</c:v>
                </c:pt>
                <c:pt idx="10">
                  <c:v>44743</c:v>
                </c:pt>
                <c:pt idx="11">
                  <c:v>44774</c:v>
                </c:pt>
              </c:numCache>
            </c:numRef>
          </c:cat>
          <c:val>
            <c:numRef>
              <c:f>'Ambulance '!$M$70:$M$81</c:f>
              <c:numCache>
                <c:formatCode>0.0%</c:formatCode>
                <c:ptCount val="12"/>
                <c:pt idx="0">
                  <c:v>0.286885245901639</c:v>
                </c:pt>
                <c:pt idx="1">
                  <c:v>0.15813953488372101</c:v>
                </c:pt>
                <c:pt idx="2">
                  <c:v>0.223300970873786</c:v>
                </c:pt>
                <c:pt idx="3">
                  <c:v>0.25301204819277101</c:v>
                </c:pt>
                <c:pt idx="4">
                  <c:v>0.185714285714286</c:v>
                </c:pt>
                <c:pt idx="5">
                  <c:v>0.163346613545817</c:v>
                </c:pt>
                <c:pt idx="6">
                  <c:v>0.15891472868217099</c:v>
                </c:pt>
                <c:pt idx="7">
                  <c:v>0.24090909090909099</c:v>
                </c:pt>
                <c:pt idx="8">
                  <c:v>0.21940928270042201</c:v>
                </c:pt>
                <c:pt idx="9">
                  <c:v>0.119047619047619</c:v>
                </c:pt>
                <c:pt idx="10">
                  <c:v>0.20614035087719301</c:v>
                </c:pt>
                <c:pt idx="11">
                  <c:v>0.22325581395348801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82A-4169-9F39-324C710CC5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90806255"/>
        <c:axId val="1190793775"/>
      </c:lineChart>
      <c:dateAx>
        <c:axId val="1190806255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0793775"/>
        <c:crosses val="autoZero"/>
        <c:auto val="1"/>
        <c:lblOffset val="100"/>
        <c:baseTimeUnit val="months"/>
      </c:dateAx>
      <c:valAx>
        <c:axId val="1190793775"/>
        <c:scaling>
          <c:orientation val="minMax"/>
          <c:max val="0.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0806255"/>
        <c:crosses val="autoZero"/>
        <c:crossBetween val="between"/>
        <c:majorUnit val="0.1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1"/>
              <a:t>CTM</a:t>
            </a:r>
            <a:r>
              <a:rPr lang="en-GB" sz="1200" b="1" baseline="0"/>
              <a:t> - Ambulances not Admitted by Hour of Discharge</a:t>
            </a:r>
            <a:endParaRPr lang="en-GB" sz="12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7580927384076995E-2"/>
          <c:y val="0.1696759259259259"/>
          <c:w val="0.89019685039370078"/>
          <c:h val="0.6340124671916010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B050"/>
            </a:solidFill>
            <a:ln>
              <a:solidFill>
                <a:srgbClr val="00B050"/>
              </a:solidFill>
            </a:ln>
            <a:effectLst/>
          </c:spPr>
          <c:invertIfNegative val="0"/>
          <c:cat>
            <c:numRef>
              <c:f>'PIVOT HourDis'!$AC$5:$AZ$5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'PIVOT HourDis'!$AC$69:$AZ$69</c:f>
              <c:numCache>
                <c:formatCode>General</c:formatCode>
                <c:ptCount val="24"/>
                <c:pt idx="0">
                  <c:v>319</c:v>
                </c:pt>
                <c:pt idx="1">
                  <c:v>324</c:v>
                </c:pt>
                <c:pt idx="2">
                  <c:v>293</c:v>
                </c:pt>
                <c:pt idx="3">
                  <c:v>308</c:v>
                </c:pt>
                <c:pt idx="4">
                  <c:v>265</c:v>
                </c:pt>
                <c:pt idx="5">
                  <c:v>264</c:v>
                </c:pt>
                <c:pt idx="6">
                  <c:v>271</c:v>
                </c:pt>
                <c:pt idx="7">
                  <c:v>246</c:v>
                </c:pt>
                <c:pt idx="8">
                  <c:v>305</c:v>
                </c:pt>
                <c:pt idx="9">
                  <c:v>423</c:v>
                </c:pt>
                <c:pt idx="10">
                  <c:v>524</c:v>
                </c:pt>
                <c:pt idx="11">
                  <c:v>575</c:v>
                </c:pt>
                <c:pt idx="12">
                  <c:v>545</c:v>
                </c:pt>
                <c:pt idx="13">
                  <c:v>540</c:v>
                </c:pt>
                <c:pt idx="14">
                  <c:v>594</c:v>
                </c:pt>
                <c:pt idx="15">
                  <c:v>562</c:v>
                </c:pt>
                <c:pt idx="16">
                  <c:v>568</c:v>
                </c:pt>
                <c:pt idx="17">
                  <c:v>594</c:v>
                </c:pt>
                <c:pt idx="18">
                  <c:v>616</c:v>
                </c:pt>
                <c:pt idx="19">
                  <c:v>505</c:v>
                </c:pt>
                <c:pt idx="20">
                  <c:v>418</c:v>
                </c:pt>
                <c:pt idx="21">
                  <c:v>472</c:v>
                </c:pt>
                <c:pt idx="22">
                  <c:v>416</c:v>
                </c:pt>
                <c:pt idx="23">
                  <c:v>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87-4131-98CB-F893393067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7602224"/>
        <c:axId val="787604720"/>
      </c:barChart>
      <c:catAx>
        <c:axId val="7876022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Hour of Discharge</a:t>
                </a:r>
              </a:p>
            </c:rich>
          </c:tx>
          <c:layout>
            <c:manualLayout>
              <c:xMode val="edge"/>
              <c:yMode val="edge"/>
              <c:x val="0.41291535433070869"/>
              <c:y val="0.901828521434820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604720"/>
        <c:crosses val="autoZero"/>
        <c:auto val="1"/>
        <c:lblAlgn val="ctr"/>
        <c:lblOffset val="100"/>
        <c:noMultiLvlLbl val="0"/>
      </c:catAx>
      <c:valAx>
        <c:axId val="7876047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602224"/>
        <c:crosses val="autoZero"/>
        <c:crossBetween val="between"/>
      </c:valAx>
      <c:spPr>
        <a:noFill/>
        <a:ln>
          <a:solidFill>
            <a:schemeClr val="tx2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337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265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311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444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167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35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99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98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397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82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167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829DA-F00F-4913-823B-1E5B758183F4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EAC57-C4D0-4ACF-89E2-8DA3164DD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02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GB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45963"/>
            <a:ext cx="12192000" cy="15388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GB" sz="400" dirty="0"/>
          </a:p>
        </p:txBody>
      </p:sp>
      <p:pic>
        <p:nvPicPr>
          <p:cNvPr id="5" name="Picture 4" descr="CWM TAF MORGANNWG_University Health Board WHIT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732" y="-7580"/>
            <a:ext cx="3602355" cy="7695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110066" y="81587"/>
            <a:ext cx="781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Ambulance </a:t>
            </a:r>
            <a:r>
              <a:rPr lang="en-GB" b="1" dirty="0" smtClean="0">
                <a:solidFill>
                  <a:schemeClr val="bg1"/>
                </a:solidFill>
              </a:rPr>
              <a:t>Handover Performance Summary and EASC Weekly data set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6065" y="1296920"/>
            <a:ext cx="116249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en-GB" b="1" u="sng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KEY HEADLINES</a:t>
            </a:r>
            <a:endParaRPr lang="en-GB" b="1" u="sng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Compared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to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Pre-COVID levels,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mbulance attendances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have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dropped on all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three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acute sites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proportion of ambulances that are being discharged remains stable at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48%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Handover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imes by site:-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PCH improving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RGH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consistent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POW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variable and of key focus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4287" y="3548811"/>
            <a:ext cx="110614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en-GB" b="1" u="sng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b="1" u="sng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MITIGATIONS</a:t>
            </a:r>
            <a:endParaRPr lang="en-GB" b="1" u="sng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indent="-228600">
              <a:spcAft>
                <a:spcPts val="0"/>
              </a:spcAft>
            </a:pPr>
            <a:r>
              <a:rPr lang="en-GB" dirty="0">
                <a:solidFill>
                  <a:srgbClr val="1F497D"/>
                </a:solidFill>
                <a:latin typeface="Symbol" panose="05050102010706020507" pitchFamily="18" charset="2"/>
                <a:ea typeface="Calibri" panose="020F0502020204030204" pitchFamily="34" charset="0"/>
              </a:rPr>
              <a:t>·</a:t>
            </a:r>
            <a:r>
              <a:rPr lang="en-GB" sz="800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     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Working closely with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WAST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to understand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conveyances given the proportion of attendances that get discharged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as part of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Workstream 1 and 2 of the Six Goals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Programme</a:t>
            </a: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Focused review of POW handover process with ongoing diagnostic and senior nurse presence in ED for 2 week period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indent="-228600">
              <a:spcAft>
                <a:spcPts val="0"/>
              </a:spcAft>
            </a:pPr>
            <a:r>
              <a:rPr lang="en-GB" dirty="0">
                <a:solidFill>
                  <a:srgbClr val="1F497D"/>
                </a:solidFill>
                <a:latin typeface="Symbol" panose="05050102010706020507" pitchFamily="18" charset="2"/>
                <a:ea typeface="Calibri" panose="020F0502020204030204" pitchFamily="34" charset="0"/>
              </a:rPr>
              <a:t>·</a:t>
            </a:r>
            <a:r>
              <a:rPr lang="en-GB" sz="800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     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Improvement of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patient streaming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to get them to the right place at the right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time through </a:t>
            </a:r>
            <a:r>
              <a:rPr lang="en-GB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Workstream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indent="-228600">
              <a:spcAft>
                <a:spcPts val="0"/>
              </a:spcAft>
            </a:pPr>
            <a:r>
              <a:rPr lang="en-GB" dirty="0">
                <a:solidFill>
                  <a:srgbClr val="1F497D"/>
                </a:solidFill>
                <a:latin typeface="Symbol" panose="05050102010706020507" pitchFamily="18" charset="2"/>
                <a:ea typeface="Calibri" panose="020F0502020204030204" pitchFamily="34" charset="0"/>
              </a:rPr>
              <a:t>·</a:t>
            </a:r>
            <a:r>
              <a:rPr lang="en-GB" sz="800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     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Ongoing review of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demand v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bed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base to ensure bed capacity on each site is adequate</a:t>
            </a:r>
          </a:p>
          <a:p>
            <a:pPr marL="5143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Focus on timely discharges through goals 5 and 6 to ensure capacity available during peak demand</a:t>
            </a:r>
            <a:endParaRPr lang="en-GB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715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14400" indent="-228600">
              <a:spcAft>
                <a:spcPts val="0"/>
              </a:spcAft>
            </a:pPr>
            <a:endParaRPr lang="en-GB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48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GB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45963"/>
            <a:ext cx="12192000" cy="15388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GB" sz="400" dirty="0"/>
          </a:p>
        </p:txBody>
      </p:sp>
      <p:pic>
        <p:nvPicPr>
          <p:cNvPr id="5" name="Picture 4" descr="CWM TAF MORGANNWG_University Health Board WHIT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732" y="-7580"/>
            <a:ext cx="3602355" cy="769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0" y="1107033"/>
            <a:ext cx="5381707" cy="27029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33" y="1107033"/>
            <a:ext cx="5306958" cy="27029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33" y="4000335"/>
            <a:ext cx="5306958" cy="27645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3725" y="127000"/>
            <a:ext cx="5105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A&amp;E Attendances – Trends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92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GB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45963"/>
            <a:ext cx="12192000" cy="15388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GB" sz="400" dirty="0"/>
          </a:p>
        </p:txBody>
      </p:sp>
      <p:pic>
        <p:nvPicPr>
          <p:cNvPr id="5" name="Picture 4" descr="CWM TAF MORGANNWG_University Health Board WHIT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732" y="-7580"/>
            <a:ext cx="3602355" cy="769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25" y="1076373"/>
            <a:ext cx="5571495" cy="2705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259" y="1076373"/>
            <a:ext cx="5571495" cy="2705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725" y="3921173"/>
            <a:ext cx="5571495" cy="2705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1258" y="3921173"/>
            <a:ext cx="5571495" cy="2705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725" y="127000"/>
            <a:ext cx="5105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A&amp;E Attendances – Admitted vs Non-Admitted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831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GB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45963"/>
            <a:ext cx="12192000" cy="15388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GB" sz="400" dirty="0"/>
          </a:p>
        </p:txBody>
      </p:sp>
      <p:pic>
        <p:nvPicPr>
          <p:cNvPr id="5" name="Picture 4" descr="CWM TAF MORGANNWG_University Health Board WHIT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732" y="-7580"/>
            <a:ext cx="3602355" cy="7695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10066" y="118533"/>
            <a:ext cx="781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A&amp;E Attendances - Arrived by Ambulance – Admitted vs Non-Admitted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465" y="3963249"/>
            <a:ext cx="5693622" cy="27308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065" y="1076372"/>
            <a:ext cx="5672668" cy="273915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66" y="3963249"/>
            <a:ext cx="5672667" cy="27308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8621" y="1076372"/>
            <a:ext cx="5723466" cy="273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716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GB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45963"/>
            <a:ext cx="12192000" cy="15388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GB" sz="400" dirty="0"/>
          </a:p>
        </p:txBody>
      </p:sp>
      <p:pic>
        <p:nvPicPr>
          <p:cNvPr id="5" name="Picture 4" descr="CWM TAF MORGANNWG_University Health Board WHIT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732" y="-7580"/>
            <a:ext cx="3602355" cy="7695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10066" y="118533"/>
            <a:ext cx="781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A&amp;E Attendances – Self Presenting – Admitted vs Non-Admitted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66" y="1076373"/>
            <a:ext cx="5604934" cy="27762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933" y="1076373"/>
            <a:ext cx="5604934" cy="27762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6933" y="3954771"/>
            <a:ext cx="5604934" cy="27762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066" y="3954771"/>
            <a:ext cx="5604934" cy="277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780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GB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45963"/>
            <a:ext cx="12192000" cy="15388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GB" sz="400" dirty="0"/>
          </a:p>
        </p:txBody>
      </p:sp>
      <p:pic>
        <p:nvPicPr>
          <p:cNvPr id="5" name="Picture 4" descr="CWM TAF MORGANNWG_University Health Board WHIT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732" y="-7580"/>
            <a:ext cx="3602355" cy="7695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10066" y="118533"/>
            <a:ext cx="781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A&amp;E Attendances - % of Admitted vs % of Non-Admitted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09" y="1076374"/>
            <a:ext cx="5390091" cy="182769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076374"/>
            <a:ext cx="5390091" cy="182769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08" y="3451226"/>
            <a:ext cx="5390091" cy="162877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451226"/>
            <a:ext cx="5390091" cy="162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564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GB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45963"/>
            <a:ext cx="12192000" cy="15388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GB" sz="400" dirty="0"/>
          </a:p>
        </p:txBody>
      </p:sp>
      <p:pic>
        <p:nvPicPr>
          <p:cNvPr id="5" name="Picture 4" descr="CWM TAF MORGANNWG_University Health Board WHIT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732" y="-7580"/>
            <a:ext cx="3602355" cy="7695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10066" y="118533"/>
            <a:ext cx="781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Ambulance 15 Min Performance – Admitted vs Non-Admitted (Sep 21-Aug 22)</a:t>
            </a:r>
            <a:endParaRPr lang="en-GB" b="1" dirty="0">
              <a:solidFill>
                <a:schemeClr val="bg1"/>
              </a:solidFill>
            </a:endParaRP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2493397"/>
              </p:ext>
            </p:extLst>
          </p:nvPr>
        </p:nvGraphicFramePr>
        <p:xfrm>
          <a:off x="110064" y="1334353"/>
          <a:ext cx="2878667" cy="2573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1024895"/>
              </p:ext>
            </p:extLst>
          </p:nvPr>
        </p:nvGraphicFramePr>
        <p:xfrm>
          <a:off x="3098800" y="1351285"/>
          <a:ext cx="2912532" cy="2573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6989587"/>
              </p:ext>
            </p:extLst>
          </p:nvPr>
        </p:nvGraphicFramePr>
        <p:xfrm>
          <a:off x="9134097" y="1325885"/>
          <a:ext cx="2917990" cy="2573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6637726"/>
              </p:ext>
            </p:extLst>
          </p:nvPr>
        </p:nvGraphicFramePr>
        <p:xfrm>
          <a:off x="6121404" y="1325885"/>
          <a:ext cx="2912532" cy="2573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8509244"/>
              </p:ext>
            </p:extLst>
          </p:nvPr>
        </p:nvGraphicFramePr>
        <p:xfrm>
          <a:off x="110065" y="4260861"/>
          <a:ext cx="2878667" cy="2522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5478760"/>
              </p:ext>
            </p:extLst>
          </p:nvPr>
        </p:nvGraphicFramePr>
        <p:xfrm>
          <a:off x="3098803" y="4276585"/>
          <a:ext cx="2912532" cy="2506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3650048"/>
              </p:ext>
            </p:extLst>
          </p:nvPr>
        </p:nvGraphicFramePr>
        <p:xfrm>
          <a:off x="6121404" y="4276585"/>
          <a:ext cx="2912532" cy="2506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7698499"/>
              </p:ext>
            </p:extLst>
          </p:nvPr>
        </p:nvGraphicFramePr>
        <p:xfrm>
          <a:off x="9144004" y="4293071"/>
          <a:ext cx="2908083" cy="249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0066" y="1057977"/>
            <a:ext cx="2878666" cy="2308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GB" sz="900" i="1" dirty="0" smtClean="0"/>
              <a:t>Source: Ambulance Handover Table WAST</a:t>
            </a:r>
            <a:endParaRPr lang="en-GB" sz="9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110061" y="3948459"/>
            <a:ext cx="2878669" cy="2308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GB" sz="900" i="1" dirty="0" smtClean="0"/>
              <a:t>Source: A&amp;E Attendances Table</a:t>
            </a:r>
            <a:endParaRPr lang="en-GB" sz="900" i="1" dirty="0"/>
          </a:p>
        </p:txBody>
      </p:sp>
    </p:spTree>
    <p:extLst>
      <p:ext uri="{BB962C8B-B14F-4D97-AF65-F5344CB8AC3E}">
        <p14:creationId xmlns:p14="http://schemas.microsoft.com/office/powerpoint/2010/main" val="1642558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GB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45963"/>
            <a:ext cx="12192000" cy="15388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GB" sz="400" dirty="0"/>
          </a:p>
        </p:txBody>
      </p:sp>
      <p:pic>
        <p:nvPicPr>
          <p:cNvPr id="5" name="Picture 4" descr="CWM TAF MORGANNWG_University Health Board WHIT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732" y="-7580"/>
            <a:ext cx="3602355" cy="7695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1563612"/>
              </p:ext>
            </p:extLst>
          </p:nvPr>
        </p:nvGraphicFramePr>
        <p:xfrm>
          <a:off x="801124" y="1076373"/>
          <a:ext cx="457200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643983"/>
              </p:ext>
            </p:extLst>
          </p:nvPr>
        </p:nvGraphicFramePr>
        <p:xfrm>
          <a:off x="5898059" y="107637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2210136"/>
              </p:ext>
            </p:extLst>
          </p:nvPr>
        </p:nvGraphicFramePr>
        <p:xfrm>
          <a:off x="801123" y="3960912"/>
          <a:ext cx="457200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2957943"/>
              </p:ext>
            </p:extLst>
          </p:nvPr>
        </p:nvGraphicFramePr>
        <p:xfrm>
          <a:off x="5898058" y="3960912"/>
          <a:ext cx="457200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0066" y="118533"/>
            <a:ext cx="781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Ambulance Not Admitted by Discharge Hour – (Sep 21 – Aug 22)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90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877F4E3BCE1A49B28619092B8756AB" ma:contentTypeVersion="12" ma:contentTypeDescription="Create a new document." ma:contentTypeScope="" ma:versionID="0e2bdef18b338de000e595fc1a6c6c82">
  <xsd:schema xmlns:xsd="http://www.w3.org/2001/XMLSchema" xmlns:xs="http://www.w3.org/2001/XMLSchema" xmlns:p="http://schemas.microsoft.com/office/2006/metadata/properties" xmlns:ns3="a38dfe8b-13ef-4714-b544-27320312d5e7" xmlns:ns4="1297be28-38e6-4ecd-95af-44ef0d9cc6c8" targetNamespace="http://schemas.microsoft.com/office/2006/metadata/properties" ma:root="true" ma:fieldsID="0ffcab53385f8f292655e8ad001601d6" ns3:_="" ns4:_="">
    <xsd:import namespace="a38dfe8b-13ef-4714-b544-27320312d5e7"/>
    <xsd:import namespace="1297be28-38e6-4ecd-95af-44ef0d9cc6c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8dfe8b-13ef-4714-b544-27320312d5e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97be28-38e6-4ecd-95af-44ef0d9cc6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BAE755-B1D2-43F2-8DFF-7D0ACAB61D0F}">
  <ds:schemaRefs>
    <ds:schemaRef ds:uri="http://schemas.openxmlformats.org/package/2006/metadata/core-properties"/>
    <ds:schemaRef ds:uri="1297be28-38e6-4ecd-95af-44ef0d9cc6c8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a38dfe8b-13ef-4714-b544-27320312d5e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035302E-DE8C-48BD-AE9F-1B9A8DB8DF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8dfe8b-13ef-4714-b544-27320312d5e7"/>
    <ds:schemaRef ds:uri="1297be28-38e6-4ecd-95af-44ef0d9cc6c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CDB6A1-7490-4189-B6EB-DAA2AF605B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1084</TotalTime>
  <Words>351</Words>
  <Application>Microsoft Office PowerPoint</Application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Poulton (CTM UHB - Information Systems)</dc:creator>
  <cp:lastModifiedBy>Sarah James (Cwm Taf Morgannwg - Executive Directorate)</cp:lastModifiedBy>
  <cp:revision>34</cp:revision>
  <dcterms:created xsi:type="dcterms:W3CDTF">2022-09-15T08:12:50Z</dcterms:created>
  <dcterms:modified xsi:type="dcterms:W3CDTF">2022-09-23T10:08:15Z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0x010100A3877F4E3BCE1A49B28619092B8756AB</vt:lpwstr>
  </property>
</Properties>
</file>