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598A"/>
    <a:srgbClr val="EE1C5B"/>
    <a:srgbClr val="55C1AD"/>
    <a:srgbClr val="2C42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466F1-B584-A8AA-4344-DB8FA9FE03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B710FE-C90E-AED2-2479-60FA9574B6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16" name="Picture 15" descr="A black background with colorful buildings and crosses">
            <a:extLst>
              <a:ext uri="{FF2B5EF4-FFF2-40B4-BE49-F238E27FC236}">
                <a16:creationId xmlns:a16="http://schemas.microsoft.com/office/drawing/2014/main" id="{F9CB1922-CE45-47BB-E040-F8782B3147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8" name="Picture 17" descr="A black and blue logo&#10;&#10;Description automatically generated">
            <a:extLst>
              <a:ext uri="{FF2B5EF4-FFF2-40B4-BE49-F238E27FC236}">
                <a16:creationId xmlns:a16="http://schemas.microsoft.com/office/drawing/2014/main" id="{5B146A73-B7FA-2695-DA44-49F7C155699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723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14FC9-0A78-8432-9CDE-521494CCC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C2E49F-D766-1703-ECBF-EF8C55288A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0C0BDD-DB0D-DB01-7F4A-BC858BDA7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DB7A8B-2F4B-665E-2751-086D1A8A2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FD77C-C0ED-E61F-4B1F-1CFD73EBB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black background with colorful buildings and crosses">
            <a:extLst>
              <a:ext uri="{FF2B5EF4-FFF2-40B4-BE49-F238E27FC236}">
                <a16:creationId xmlns:a16="http://schemas.microsoft.com/office/drawing/2014/main" id="{3B045ED9-F4C1-21B7-4374-1F3DE259E3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A black and blue logo&#10;&#10;Description automatically generated">
            <a:extLst>
              <a:ext uri="{FF2B5EF4-FFF2-40B4-BE49-F238E27FC236}">
                <a16:creationId xmlns:a16="http://schemas.microsoft.com/office/drawing/2014/main" id="{69700C1A-0635-2E0C-E527-0A9E9ED8FA4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377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46E261-7154-366D-C1F8-66D8E57DB1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1BB6EA-4FE1-F5C3-00E3-FB66CB52BB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5D3A3-C94E-FEBA-034E-52E7CA18C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C6774-FEA9-FA87-BB11-B6293265C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1BECD-2EB6-28B0-2578-79B23BD9A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black background with colorful buildings and crosses">
            <a:extLst>
              <a:ext uri="{FF2B5EF4-FFF2-40B4-BE49-F238E27FC236}">
                <a16:creationId xmlns:a16="http://schemas.microsoft.com/office/drawing/2014/main" id="{03EE293D-E9D6-490E-E105-204B15BBBD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A black and blue logo&#10;&#10;Description automatically generated">
            <a:extLst>
              <a:ext uri="{FF2B5EF4-FFF2-40B4-BE49-F238E27FC236}">
                <a16:creationId xmlns:a16="http://schemas.microsoft.com/office/drawing/2014/main" id="{490C177B-6949-EFF9-DBF4-8E44A057A6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523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BEF37-1EE2-83BA-5871-4D47A77C2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6397E-0694-9C66-6DBD-847F85CA0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7" name="Picture 6" descr="A black background with colorful buildings and crosses">
            <a:extLst>
              <a:ext uri="{FF2B5EF4-FFF2-40B4-BE49-F238E27FC236}">
                <a16:creationId xmlns:a16="http://schemas.microsoft.com/office/drawing/2014/main" id="{7419A99D-7615-0EE0-52F6-95E953755F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A black and blue logo&#10;&#10;Description automatically generated">
            <a:extLst>
              <a:ext uri="{FF2B5EF4-FFF2-40B4-BE49-F238E27FC236}">
                <a16:creationId xmlns:a16="http://schemas.microsoft.com/office/drawing/2014/main" id="{F069CE13-91CB-3040-6971-397210BDC8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07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23A9A-79EF-1014-E3B1-22CBFC344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2582AD-143D-A8EE-1EB4-22AE2E7CD0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5166D2-01AA-6633-4E48-E08C13E4A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15023-0B8E-BFFC-0140-2C93AB5E7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00525C-BEBE-84C4-3B2B-A029894C6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black background with colorful buildings and crosses">
            <a:extLst>
              <a:ext uri="{FF2B5EF4-FFF2-40B4-BE49-F238E27FC236}">
                <a16:creationId xmlns:a16="http://schemas.microsoft.com/office/drawing/2014/main" id="{E3D0E671-BFFF-9C0D-3CB7-7E0F5E9D35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A black and blue logo&#10;&#10;Description automatically generated">
            <a:extLst>
              <a:ext uri="{FF2B5EF4-FFF2-40B4-BE49-F238E27FC236}">
                <a16:creationId xmlns:a16="http://schemas.microsoft.com/office/drawing/2014/main" id="{A41CABAF-65D9-032D-C37E-576C3DE44DD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194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54E31-2B82-8E98-30F8-80D48109B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5889B-550E-4291-4AB4-66CB3B84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93FC3B-E401-0213-3DDE-AC57B654F7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D9A5C5-CB94-4097-40A2-8533D91D0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CDF7E8-9EBB-041F-E9B0-2E7580C3E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A91792-B89B-4ECD-39D2-0E65B7319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black background with colorful buildings and crosses">
            <a:extLst>
              <a:ext uri="{FF2B5EF4-FFF2-40B4-BE49-F238E27FC236}">
                <a16:creationId xmlns:a16="http://schemas.microsoft.com/office/drawing/2014/main" id="{F55F531B-E50A-ED55-CC28-55543034B9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A black and blue logo&#10;&#10;Description automatically generated">
            <a:extLst>
              <a:ext uri="{FF2B5EF4-FFF2-40B4-BE49-F238E27FC236}">
                <a16:creationId xmlns:a16="http://schemas.microsoft.com/office/drawing/2014/main" id="{359ADAD8-917B-30EA-F7F8-60BD67EDA0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707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E67ED-B894-F22D-7F34-A69CFACC0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65E35C-0204-E327-D5ED-CF8C5798B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18A6D1-40B7-A925-243D-F89F6F1F1B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3080C6-FFF1-8549-68E2-69C4147B2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EF8004-1469-BAD0-B94C-FAFE3B5607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9F5DAC-3160-5914-CAD8-C4E654C15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8F2206-5B61-F7FC-0D65-BEF671557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3B756D-EF97-191D-6B5E-537AA0748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 descr="A black background with colorful buildings and crosses">
            <a:extLst>
              <a:ext uri="{FF2B5EF4-FFF2-40B4-BE49-F238E27FC236}">
                <a16:creationId xmlns:a16="http://schemas.microsoft.com/office/drawing/2014/main" id="{FA5324D7-C51B-1612-92CD-E76FBCC6DC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black and blue logo&#10;&#10;Description automatically generated">
            <a:extLst>
              <a:ext uri="{FF2B5EF4-FFF2-40B4-BE49-F238E27FC236}">
                <a16:creationId xmlns:a16="http://schemas.microsoft.com/office/drawing/2014/main" id="{5DFE81C2-DA36-5B22-037E-6D0DCB92EBE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18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C0673-0773-246F-7F67-BF6AEE644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298729-FBE3-549E-847B-ED88404C9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B5D805-5922-A702-9FD0-45ADE1C30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468B56-C233-47BC-EC82-59BCD5BE5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A black background with colorful buildings and crosses">
            <a:extLst>
              <a:ext uri="{FF2B5EF4-FFF2-40B4-BE49-F238E27FC236}">
                <a16:creationId xmlns:a16="http://schemas.microsoft.com/office/drawing/2014/main" id="{EB3EB55D-81A5-A0B5-738E-6643D0A91F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 descr="A black and blue logo&#10;&#10;Description automatically generated">
            <a:extLst>
              <a:ext uri="{FF2B5EF4-FFF2-40B4-BE49-F238E27FC236}">
                <a16:creationId xmlns:a16="http://schemas.microsoft.com/office/drawing/2014/main" id="{28E7AFF7-E217-4640-F925-2A580EDE561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3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32E998-69AC-E353-8B0D-AA8278A39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33B7DD-682D-FAF2-9725-BB76D2021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A62678-9BD6-6FC0-B5CC-9DB75D063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 descr="A black background with colorful buildings and crosses">
            <a:extLst>
              <a:ext uri="{FF2B5EF4-FFF2-40B4-BE49-F238E27FC236}">
                <a16:creationId xmlns:a16="http://schemas.microsoft.com/office/drawing/2014/main" id="{A5DC11CE-F329-A715-3B0F-CDCA5F9078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A black and blue logo&#10;&#10;Description automatically generated">
            <a:extLst>
              <a:ext uri="{FF2B5EF4-FFF2-40B4-BE49-F238E27FC236}">
                <a16:creationId xmlns:a16="http://schemas.microsoft.com/office/drawing/2014/main" id="{B5B42FC6-A0E2-04EB-9A4A-B99054E5D4E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97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C5942-6E53-9981-2620-6C8AE9F45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B306F-FD64-7D9A-DD1A-CDBC3E2602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8651F1-D191-33EF-FF43-C60CD35391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AF9286-023F-17D6-3B86-3FFCDF258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AF867E-665C-19D4-6C3F-DB7003AB0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DCD532-C09C-4DB1-A5DB-E0D44E4F5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black background with colorful buildings and crosses">
            <a:extLst>
              <a:ext uri="{FF2B5EF4-FFF2-40B4-BE49-F238E27FC236}">
                <a16:creationId xmlns:a16="http://schemas.microsoft.com/office/drawing/2014/main" id="{5C2A3CFB-87C2-555B-9324-58912ED92F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A black and blue logo&#10;&#10;Description automatically generated">
            <a:extLst>
              <a:ext uri="{FF2B5EF4-FFF2-40B4-BE49-F238E27FC236}">
                <a16:creationId xmlns:a16="http://schemas.microsoft.com/office/drawing/2014/main" id="{BFCC8955-5628-0600-C81F-9DEA5C37A1B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146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968B5-7A47-34DA-FE59-3C5AAEC16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A50E46-F991-C134-1584-C8A1681DEC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3CF252-8006-F055-20D3-ED79BD5A7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417D1-D87D-6626-672E-FADC93954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3EEBFA-8803-DC27-987C-06D2FBC3D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3F1BCB-654A-49B6-FB93-1A8894D19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black background with colorful buildings and crosses">
            <a:extLst>
              <a:ext uri="{FF2B5EF4-FFF2-40B4-BE49-F238E27FC236}">
                <a16:creationId xmlns:a16="http://schemas.microsoft.com/office/drawing/2014/main" id="{F2AE5B02-519A-EB05-89DA-11567995D6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A black and blue logo&#10;&#10;Description automatically generated">
            <a:extLst>
              <a:ext uri="{FF2B5EF4-FFF2-40B4-BE49-F238E27FC236}">
                <a16:creationId xmlns:a16="http://schemas.microsoft.com/office/drawing/2014/main" id="{D3003FF6-DD35-9315-61C4-B995C8F40B6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437" y="73636"/>
            <a:ext cx="1920073" cy="4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03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705E57-951F-48F1-F279-A33B2F1BB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184DA-6455-5D3F-70B8-B32344EA4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1683-F43A-9EB8-F975-8DD9E63242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7E06D-96A0-432D-99BC-AE146EB4E49F}" type="datetimeFigureOut">
              <a:rPr lang="en-GB" smtClean="0"/>
              <a:t>21/04/2026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FACB99-588B-8220-3473-AAC48E9749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630B0E-E652-A2F6-0F04-E8AFC96E6D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FAC5C-7938-4A80-AD58-7848BEF3B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30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098FB-9A4B-8DF8-95A8-07D8F1272E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88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Welcome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6DCD60-F74B-11B5-45E5-B9E6DFAF23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9035" y="1263191"/>
            <a:ext cx="7770829" cy="46847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0BFDB2-6381-48C1-EBFC-70C1B9AB244D}"/>
              </a:ext>
            </a:extLst>
          </p:cNvPr>
          <p:cNvSpPr txBox="1"/>
          <p:nvPr/>
        </p:nvSpPr>
        <p:spPr>
          <a:xfrm>
            <a:off x="1627695" y="432194"/>
            <a:ext cx="893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Community Leaders’ Network</a:t>
            </a:r>
          </a:p>
        </p:txBody>
      </p:sp>
    </p:spTree>
    <p:extLst>
      <p:ext uri="{BB962C8B-B14F-4D97-AF65-F5344CB8AC3E}">
        <p14:creationId xmlns:p14="http://schemas.microsoft.com/office/powerpoint/2010/main" val="2475543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72B9D-011F-112A-7F68-6A6E68169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What to expect from today…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BF633B-7F40-DB42-AF26-638383712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rgbClr val="2E598A"/>
                </a:solidFill>
                <a:effectLst/>
                <a:latin typeface="Puffin Display Soft" panose="020F0503040500020204" pitchFamily="34" charset="0"/>
                <a:ea typeface="Puffin Display Soft" panose="020F0503040500020204" pitchFamily="34" charset="0"/>
              </a:rPr>
              <a:t>‘Refocus and resetting’ workshop of the CLN 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D</a:t>
            </a:r>
            <a:r>
              <a:rPr lang="en-GB" sz="2400" dirty="0">
                <a:solidFill>
                  <a:srgbClr val="2E598A"/>
                </a:solidFill>
                <a:effectLst/>
                <a:latin typeface="Puffin Display Soft" panose="020F0503040500020204" pitchFamily="34" charset="0"/>
                <a:ea typeface="Puffin Display Soft" panose="020F0503040500020204" pitchFamily="34" charset="0"/>
              </a:rPr>
              <a:t>efining the CLN’s value as an important strategic partnership for the Cwm Taf Morgannwg region.</a:t>
            </a:r>
          </a:p>
          <a:p>
            <a:endParaRPr lang="en-GB" sz="2400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Workshop Overview</a:t>
            </a:r>
          </a:p>
          <a:p>
            <a:pPr lvl="1"/>
            <a:r>
              <a:rPr lang="en-GB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Welcome &amp; context (5 mins)</a:t>
            </a:r>
          </a:p>
          <a:p>
            <a:pPr lvl="1"/>
            <a:r>
              <a:rPr lang="en-GB" u="sng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Part 1:</a:t>
            </a:r>
            <a:r>
              <a:rPr lang="en-GB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 Speed Networking (20 mins)   </a:t>
            </a:r>
          </a:p>
          <a:p>
            <a:pPr lvl="1"/>
            <a:r>
              <a:rPr lang="en-GB" u="sng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Part 2:</a:t>
            </a:r>
            <a:r>
              <a:rPr lang="en-GB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  Vision &amp; value (25 mins)</a:t>
            </a:r>
          </a:p>
          <a:p>
            <a:pPr lvl="1"/>
            <a:r>
              <a:rPr lang="en-GB" u="sng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Part 3:</a:t>
            </a:r>
            <a:r>
              <a:rPr lang="en-GB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  Priority setting (2026/27) (35 mins)</a:t>
            </a:r>
          </a:p>
          <a:p>
            <a:pPr lvl="1"/>
            <a:r>
              <a:rPr lang="en-GB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Close &amp; next steps (5 mins)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4020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744000" y="3220080"/>
            <a:ext cx="9763134" cy="1878939"/>
          </a:xfrm>
          <a:prstGeom prst="rect">
            <a:avLst/>
          </a:prstGeom>
          <a:solidFill>
            <a:srgbClr val="2E598A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08" y="1307947"/>
            <a:ext cx="11018807" cy="296806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Find somebody in the room who you don’t know or have never worked with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In your pair, spend 2 mins per person getting to know their organisation (4-5mins)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At the sound of the bell find a new partner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Complete these conversations x 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highlight>
                <a:srgbClr val="2E598A"/>
              </a:highligh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322415" y="1276709"/>
            <a:ext cx="5352000" cy="496018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0" i="0" kern="12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defRPr sz="18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216000" indent="-2160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900000" indent="-288000" algn="l" defTabSz="914400" rtl="0" eaLnBrk="1" latinLnBrk="0" hangingPunct="1">
              <a:spcBef>
                <a:spcPts val="600"/>
              </a:spcBef>
              <a:buFont typeface="Arial" pitchFamily="34" charset="0"/>
              <a:buChar char="–"/>
              <a:defRPr sz="16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900000" indent="-28800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16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itchFamily="34" charset="0"/>
              <a:buChar char="•"/>
            </a:pP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155" y="2132161"/>
            <a:ext cx="405442" cy="4054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4453" y="77638"/>
            <a:ext cx="2736702" cy="9575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350415"/>
            <a:ext cx="6596600" cy="599155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Part 1: Speed Networking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41" y="3651640"/>
            <a:ext cx="655607" cy="65560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483877" y="3559384"/>
            <a:ext cx="8845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Who am I (my organisation and role)?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What do I bring to the CLN and how can I help make a difference?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How can the CLN help me?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46739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B57FA-843E-2BF7-A8DF-BCD95360C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50600" cy="1325563"/>
          </a:xfrm>
        </p:spPr>
        <p:txBody>
          <a:bodyPr/>
          <a:lstStyle/>
          <a:p>
            <a:r>
              <a:rPr lang="en-GB" sz="4400" b="1" kern="100" dirty="0">
                <a:solidFill>
                  <a:srgbClr val="2E598A"/>
                </a:solidFill>
                <a:effectLst/>
                <a:latin typeface="Puffin Display Soft" panose="020F0503040500020204" pitchFamily="34" charset="0"/>
                <a:ea typeface="Puffin Display Soft" panose="020F0503040500020204" pitchFamily="34" charset="0"/>
                <a:cs typeface="Times New Roman" panose="02020603050405020304" pitchFamily="18" charset="0"/>
              </a:rPr>
              <a:t>Part 2: CLN </a:t>
            </a:r>
            <a:r>
              <a:rPr lang="en-GB" b="1" dirty="0">
                <a:solidFill>
                  <a:srgbClr val="2E598A"/>
                </a:solidFill>
                <a:effectLst/>
                <a:latin typeface="Puffin Display Soft" panose="020F0503040500020204" pitchFamily="34" charset="0"/>
                <a:ea typeface="Puffin Display Soft" panose="020F0503040500020204" pitchFamily="34" charset="0"/>
                <a:cs typeface="Times New Roman" panose="02020603050405020304" pitchFamily="18" charset="0"/>
              </a:rPr>
              <a:t>Vision &amp; Values</a:t>
            </a:r>
            <a:endParaRPr lang="en-GB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B774D-566E-0076-0547-1550C62D6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7016"/>
            <a:ext cx="10515600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2600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Work in small groups to:</a:t>
            </a:r>
          </a:p>
          <a:p>
            <a:pPr marL="0" indent="0">
              <a:buNone/>
            </a:pPr>
            <a:endParaRPr lang="en-GB" sz="2600" b="1" dirty="0">
              <a:solidFill>
                <a:schemeClr val="accent2">
                  <a:lumMod val="75000"/>
                </a:schemeClr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pPr marL="0" indent="0">
              <a:buNone/>
            </a:pPr>
            <a:r>
              <a:rPr lang="en-GB" sz="2600" b="1" dirty="0">
                <a:solidFill>
                  <a:schemeClr val="accent2">
                    <a:lumMod val="75000"/>
                  </a:schemeClr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Refresh</a:t>
            </a:r>
            <a:r>
              <a:rPr lang="en-GB" sz="2600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 </a:t>
            </a:r>
            <a:r>
              <a:rPr lang="en-GB" sz="26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the Network’s reason for being </a:t>
            </a:r>
          </a:p>
          <a:p>
            <a:pPr lvl="1" indent="-252000">
              <a:lnSpc>
                <a:spcPct val="120000"/>
              </a:lnSpc>
            </a:pPr>
            <a:r>
              <a:rPr lang="en-GB" sz="2600" b="1" dirty="0">
                <a:solidFill>
                  <a:schemeClr val="accent2">
                    <a:lumMod val="75000"/>
                  </a:schemeClr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Distinctive value: </a:t>
            </a:r>
            <a:r>
              <a:rPr lang="en-GB" sz="2600" dirty="0">
                <a:solidFill>
                  <a:schemeClr val="accent2">
                    <a:lumMod val="75000"/>
                  </a:schemeClr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 </a:t>
            </a:r>
            <a:r>
              <a:rPr lang="en-GB" sz="26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What does this Network offer that wouldn’t happen if it didn’t exist?</a:t>
            </a:r>
          </a:p>
          <a:p>
            <a:pPr lvl="1" indent="-252000">
              <a:lnSpc>
                <a:spcPct val="120000"/>
              </a:lnSpc>
            </a:pPr>
            <a:r>
              <a:rPr lang="en-GB" sz="2600" b="1" dirty="0">
                <a:solidFill>
                  <a:schemeClr val="accent2">
                    <a:lumMod val="75000"/>
                  </a:schemeClr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Future-facing:</a:t>
            </a:r>
            <a:r>
              <a:rPr lang="en-GB" sz="2600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 </a:t>
            </a:r>
            <a:r>
              <a:rPr lang="en-GB" sz="26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In two years’ time, how would we know this Network is genuinely making a difference?</a:t>
            </a:r>
            <a:endParaRPr lang="en-GB" sz="2600" dirty="0">
              <a:solidFill>
                <a:srgbClr val="2E598A"/>
              </a:solidFill>
              <a:effectLst/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pPr marL="0" indent="0">
              <a:buNone/>
            </a:pPr>
            <a:endParaRPr lang="en-GB" sz="2600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2600" b="1" dirty="0">
                <a:solidFill>
                  <a:schemeClr val="accent6">
                    <a:lumMod val="75000"/>
                  </a:schemeClr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Define:</a:t>
            </a:r>
            <a:endParaRPr lang="en-GB" sz="2600" dirty="0">
              <a:solidFill>
                <a:schemeClr val="accent6">
                  <a:lumMod val="75000"/>
                </a:schemeClr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pPr marL="742950" lvl="1" indent="-285750">
              <a:lnSpc>
                <a:spcPct val="120000"/>
              </a:lnSpc>
              <a:buFont typeface="+mj-lt"/>
              <a:buAutoNum type="arabicPeriod"/>
            </a:pPr>
            <a:r>
              <a:rPr lang="en-GB" sz="26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What’s shaping the work right now? What policy, community or environmental factors will most shape our communities over the next 12–24 months?</a:t>
            </a:r>
          </a:p>
          <a:p>
            <a:pPr marL="742950" lvl="1" indent="-285750">
              <a:lnSpc>
                <a:spcPct val="120000"/>
              </a:lnSpc>
              <a:buFont typeface="+mj-lt"/>
              <a:buAutoNum type="arabicPeriod"/>
            </a:pPr>
            <a:r>
              <a:rPr lang="en-GB" sz="26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What do we know about the health of our CTM population, current and into the future (across the life span?)</a:t>
            </a:r>
          </a:p>
          <a:p>
            <a:pPr marL="742950" lvl="1" indent="-285750">
              <a:lnSpc>
                <a:spcPct val="120000"/>
              </a:lnSpc>
              <a:buFont typeface="+mj-lt"/>
              <a:buAutoNum type="arabicPeriod"/>
            </a:pPr>
            <a:r>
              <a:rPr lang="en-GB" sz="26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What’s changing (or important?) for our communities?</a:t>
            </a:r>
          </a:p>
          <a:p>
            <a:pPr marL="742950" lvl="1" indent="-285750">
              <a:lnSpc>
                <a:spcPct val="120000"/>
              </a:lnSpc>
              <a:buFont typeface="+mj-lt"/>
              <a:buAutoNum type="arabicPeriod"/>
            </a:pPr>
            <a:endParaRPr lang="en-GB" sz="2600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2600" b="1" dirty="0">
                <a:solidFill>
                  <a:srgbClr val="EE1C5B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Working towards a co-created</a:t>
            </a:r>
            <a:r>
              <a:rPr lang="en-GB" sz="2600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 </a:t>
            </a:r>
            <a:r>
              <a:rPr lang="en-GB" sz="26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vision statement for the CLN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4632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2FE6C-513A-251B-7052-66321B19C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2E598A"/>
                </a:solidFill>
                <a:effectLst/>
                <a:latin typeface="Puffin Display Soft" panose="020F0503040500020204" pitchFamily="34" charset="0"/>
                <a:ea typeface="Puffin Display Soft" panose="020F0503040500020204" pitchFamily="34" charset="0"/>
                <a:cs typeface="Times New Roman" panose="02020603050405020304" pitchFamily="18" charset="0"/>
              </a:rPr>
              <a:t>Part 3: </a:t>
            </a:r>
            <a:r>
              <a:rPr lang="en-GB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Priority Setting (2026/27)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B3EF0-BB85-4DE6-890A-3ABB2F971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6706354" cy="3968593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2400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Turning CLN vision into real priorities…</a:t>
            </a:r>
          </a:p>
          <a:p>
            <a:pPr>
              <a:lnSpc>
                <a:spcPct val="120000"/>
              </a:lnSpc>
            </a:pPr>
            <a:r>
              <a:rPr lang="en-GB" sz="2000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If the Network could only focus on 2–3 things in 2026/27, what should they be to make the biggest difference?</a:t>
            </a:r>
          </a:p>
          <a:p>
            <a:pPr>
              <a:lnSpc>
                <a:spcPct val="120000"/>
              </a:lnSpc>
            </a:pPr>
            <a:r>
              <a:rPr lang="en-GB" sz="2000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Followed by a grouping of ideas into organised themes and voting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 descr="A group of people sitting at a table">
            <a:extLst>
              <a:ext uri="{FF2B5EF4-FFF2-40B4-BE49-F238E27FC236}">
                <a16:creationId xmlns:a16="http://schemas.microsoft.com/office/drawing/2014/main" id="{7DA02A24-BE7B-F1F9-7CCC-D75A45C1AF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073" y="1977725"/>
            <a:ext cx="455414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359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95AEB-D534-96EC-BCDD-BEA0D76AF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Close</a:t>
            </a:r>
            <a:endParaRPr lang="en-GB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F8865-821B-EE12-1560-EDC7490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5379"/>
            <a:ext cx="10515600" cy="1603375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Recap of session i.e.</a:t>
            </a:r>
          </a:p>
          <a:p>
            <a:pPr lvl="1"/>
            <a:r>
              <a:rPr lang="en-GB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Context</a:t>
            </a:r>
          </a:p>
          <a:p>
            <a:pPr lvl="1"/>
            <a:r>
              <a:rPr lang="en-GB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Refreshed vision and value</a:t>
            </a:r>
          </a:p>
          <a:p>
            <a:pPr lvl="1"/>
            <a:r>
              <a:rPr lang="en-GB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Agreed priorities</a:t>
            </a:r>
          </a:p>
        </p:txBody>
      </p:sp>
    </p:spTree>
    <p:extLst>
      <p:ext uri="{BB962C8B-B14F-4D97-AF65-F5344CB8AC3E}">
        <p14:creationId xmlns:p14="http://schemas.microsoft.com/office/powerpoint/2010/main" val="263034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F6E02F8-2E07-0C24-FE2B-E44DA6C65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023" y="3514430"/>
            <a:ext cx="5844618" cy="161348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4000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Next Session: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17</a:t>
            </a:r>
            <a:r>
              <a:rPr lang="en-GB" sz="2800" baseline="300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th</a:t>
            </a:r>
            <a:r>
              <a:rPr lang="en-GB" sz="28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 July Merthyr Tydfil (venue TBC) 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9.30am-11.30am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9" name="Picture 8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0C67B3AD-7CD6-8654-7FCE-BCDF8EE9FD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46" y="3425934"/>
            <a:ext cx="1790476" cy="17904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F92278-8B97-2D62-23B7-CEB7806CDA53}"/>
              </a:ext>
            </a:extLst>
          </p:cNvPr>
          <p:cNvSpPr txBox="1"/>
          <p:nvPr/>
        </p:nvSpPr>
        <p:spPr>
          <a:xfrm>
            <a:off x="641023" y="1051356"/>
            <a:ext cx="57032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CLN Community Hub for meeting highlights and updates</a:t>
            </a:r>
          </a:p>
        </p:txBody>
      </p:sp>
      <p:pic>
        <p:nvPicPr>
          <p:cNvPr id="12" name="Picture 11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87D42E63-FCA2-D731-3123-6241C4122C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704" y="1051354"/>
            <a:ext cx="3183067" cy="179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931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374</Words>
  <Application>Microsoft Office PowerPoint</Application>
  <PresentationFormat>Widescreen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Puffin Display Soft</vt:lpstr>
      <vt:lpstr>Office Theme</vt:lpstr>
      <vt:lpstr>Welcome</vt:lpstr>
      <vt:lpstr>What to expect from today…</vt:lpstr>
      <vt:lpstr>Part 1: Speed Networking </vt:lpstr>
      <vt:lpstr>Part 2: CLN Vision &amp; Values</vt:lpstr>
      <vt:lpstr>Part 3: Priority Setting (2026/27)</vt:lpstr>
      <vt:lpstr>Close</vt:lpstr>
      <vt:lpstr>PowerPoint Presentation</vt:lpstr>
    </vt:vector>
  </TitlesOfParts>
  <Company>Cwm Taf Morgannwg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Dafydd Snelling (CTM UHB - Senior Communication)</dc:creator>
  <cp:lastModifiedBy>Natasha Weeks (CTM UHB - Corporate Governance)</cp:lastModifiedBy>
  <cp:revision>9</cp:revision>
  <dcterms:created xsi:type="dcterms:W3CDTF">2026-04-09T11:09:29Z</dcterms:created>
  <dcterms:modified xsi:type="dcterms:W3CDTF">2026-04-21T13:41:09Z</dcterms:modified>
</cp:coreProperties>
</file>