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-11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6F697-66CF-4A2F-8415-26A3E1F4E0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27FEFB-2F01-46B1-99B5-ECC06CF41A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26926-898B-42A6-8D8F-F1BB5916F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CDC6-58FD-49B7-88BA-06D5E94D6D6A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8FFCA1-F219-406C-9EDB-6C5BD7EC7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F29B4-EA8C-4D89-9E7B-FA6BB1519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601-151B-4886-AB40-A3E5CDB93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95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561A2-C572-46D0-9E1C-A4C2DDFF6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167132-A773-4CF6-A666-02DCADEEEC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FB3B5-1D52-4C33-83B2-BE46936A4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CDC6-58FD-49B7-88BA-06D5E94D6D6A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CDE81F-D522-4146-9F2E-BA01041D5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E8868-AB3B-4FC9-BDAD-1069B090E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601-151B-4886-AB40-A3E5CDB93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948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64A661-8F7B-4E66-86B4-B148D4C97C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802E05-A63D-4DCE-8D49-5E8931579B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FDB280-0DE9-4A41-8727-22AC8285C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CDC6-58FD-49B7-88BA-06D5E94D6D6A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8C9866-0728-40B9-9DA8-D046D79F0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2B949-F34B-4085-B922-EA743D971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601-151B-4886-AB40-A3E5CDB93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81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078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92A8C-60D7-45E4-9935-9A395DF67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39D68-2776-42C4-8DD1-4552150241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173973-CADD-455B-ABAC-05C304C82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CDC6-58FD-49B7-88BA-06D5E94D6D6A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4C03BC-8B6B-41BC-9579-6B8917298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0047A8-7B6B-4178-AD44-61FD8DFD5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601-151B-4886-AB40-A3E5CDB93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04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3CD62-5584-4792-8B81-8377A78B6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ED195D-B27B-4C7B-937B-1053474EED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3285B-56A0-4A51-B153-785C876C7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CDC6-58FD-49B7-88BA-06D5E94D6D6A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40ADE-0D8E-4F3E-BECD-6BF6D1E9A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8F0C3C-B851-4C44-8227-4078532E0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601-151B-4886-AB40-A3E5CDB93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235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59040-4650-49B1-8135-4AB431E56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0E80D-21A2-4A51-8527-33134FFFF1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6CA5D2-4E8F-4D6B-A25A-1E7B6471C2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98AF9E-93AD-4FD6-A7E6-631CD1A23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CDC6-58FD-49B7-88BA-06D5E94D6D6A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8C9B4D-4A4E-4A31-BE62-A34F80EE7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2E31E8-7B57-43C0-B3CF-867C56984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601-151B-4886-AB40-A3E5CDB93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56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1C744-E7E0-49BA-8A99-66978F0CE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EEEB6-93BE-436D-84F4-356804E18F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E3610-357D-4FEE-802A-0DCC56A18A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98A376-84F7-4516-A87F-A09E4D9F4E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B32CDE-9802-47FB-961C-49A2B18A15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15ADEB-98D3-4F68-A239-F19347F31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CDC6-58FD-49B7-88BA-06D5E94D6D6A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D87AD1-30FC-4579-AC8D-44EDCA6EF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6E548C-06D5-4FED-9F45-1235D699F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601-151B-4886-AB40-A3E5CDB93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942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5D570-648C-4530-9905-EEC8AC0C1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8AE318-1232-4D01-B057-AABCE96CE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CDC6-58FD-49B7-88BA-06D5E94D6D6A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118627-4F2D-40D0-971E-71137E3E9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8AC25E-EEEF-4F40-AAFB-C0BA0604F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601-151B-4886-AB40-A3E5CDB93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83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2F3F5E-212A-4D39-9BDE-69EE8E5EE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CDC6-58FD-49B7-88BA-06D5E94D6D6A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24D0CF-8D94-48BE-92F1-10653F5F5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F3F209-2D11-42B7-9B53-F4542ECF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601-151B-4886-AB40-A3E5CDB93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539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116EE-9C1F-4025-81A5-A18DF09E2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BEEA48-B76A-4C2A-A82F-A8ABEE7BFB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EC365A-995B-4710-8E06-B2516106C6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E78136-1109-49B1-BD5E-205CE5E10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CDC6-58FD-49B7-88BA-06D5E94D6D6A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41F58C-1A49-4AD4-86E9-00A488E42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EC98CB-A854-4BC4-89B4-473F2CE75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601-151B-4886-AB40-A3E5CDB93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11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34443-47D8-4169-8656-602D18D53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E7FB04-71EA-4070-A72D-3DCC7C4EF5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E0336C-8D04-4698-B2B8-033D2F75D5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BF33E4-5167-4570-8FFE-E21D930B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CDC6-58FD-49B7-88BA-06D5E94D6D6A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58A1F0-BFC3-404B-B441-E45C202E6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45F608-5E73-467E-AB06-6F3293758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601-151B-4886-AB40-A3E5CDB93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210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A47244-6FA6-47CA-9AE4-816C1FD0C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C89213-A372-43BD-AD8E-2667507E10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2B4A3A-B6A5-4627-8093-DB35BCCCF4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8CDC6-58FD-49B7-88BA-06D5E94D6D6A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48B529-F7D3-4CDC-A3A4-A914C29AF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343DA-50D4-4BC7-8930-F3BD3EBE4E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6E601-151B-4886-AB40-A3E5CDB93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910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381000" y="-118534"/>
            <a:ext cx="12776200" cy="1419111"/>
          </a:xfrm>
          <a:prstGeom prst="rect">
            <a:avLst/>
          </a:prstGeom>
          <a:solidFill>
            <a:srgbClr val="2B4195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7" r="62232" b="7563"/>
          <a:stretch/>
        </p:blipFill>
        <p:spPr>
          <a:xfrm>
            <a:off x="8988331" y="347137"/>
            <a:ext cx="2974411" cy="8413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39602" y="174468"/>
            <a:ext cx="65548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Puffin Display Soft Bold" panose="020F0803040500020204" pitchFamily="34" charset="0"/>
                <a:ea typeface="Puffin Display Soft Bold" panose="020F0803040500020204" pitchFamily="34" charset="0"/>
              </a:rPr>
              <a:t>CTM Community Leaders’ Network</a:t>
            </a:r>
            <a:endParaRPr lang="en-GB" sz="2800" dirty="0">
              <a:solidFill>
                <a:schemeClr val="bg1"/>
              </a:solidFill>
              <a:latin typeface="Puffin Display Soft Bold" panose="020F0803040500020204" pitchFamily="34" charset="0"/>
              <a:ea typeface="Puffin Display Soft Bold" panose="020F0803040500020204" pitchFamily="34" charset="0"/>
            </a:endParaRPr>
          </a:p>
          <a:p>
            <a:endParaRPr lang="en-GB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096583"/>
              </p:ext>
            </p:extLst>
          </p:nvPr>
        </p:nvGraphicFramePr>
        <p:xfrm>
          <a:off x="0" y="1309044"/>
          <a:ext cx="12192000" cy="595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0607">
                  <a:extLst>
                    <a:ext uri="{9D8B030D-6E8A-4147-A177-3AD203B41FA5}">
                      <a16:colId xmlns:a16="http://schemas.microsoft.com/office/drawing/2014/main" val="955818085"/>
                    </a:ext>
                  </a:extLst>
                </a:gridCol>
                <a:gridCol w="5188354">
                  <a:extLst>
                    <a:ext uri="{9D8B030D-6E8A-4147-A177-3AD203B41FA5}">
                      <a16:colId xmlns:a16="http://schemas.microsoft.com/office/drawing/2014/main" val="3367636203"/>
                    </a:ext>
                  </a:extLst>
                </a:gridCol>
                <a:gridCol w="4243039">
                  <a:extLst>
                    <a:ext uri="{9D8B030D-6E8A-4147-A177-3AD203B41FA5}">
                      <a16:colId xmlns:a16="http://schemas.microsoft.com/office/drawing/2014/main" val="31162413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n-lt"/>
                        </a:rPr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n-lt"/>
                        </a:rPr>
                        <a:t>Agenda 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n-lt"/>
                        </a:rPr>
                        <a:t>Presenter/s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154217"/>
                  </a:ext>
                </a:extLst>
              </a:tr>
              <a:tr h="3399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9:30am</a:t>
                      </a:r>
                      <a:r>
                        <a:rPr lang="en-GB" sz="1400" b="1" baseline="0" dirty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 - 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9:35am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Welcome and session overview </a:t>
                      </a:r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baseline="0" dirty="0">
                          <a:latin typeface="+mn-lt"/>
                        </a:rPr>
                        <a:t>Paul Mears, Chief Executive, CTM UHB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9000486"/>
                  </a:ext>
                </a:extLst>
              </a:tr>
              <a:tr h="11800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0" dirty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9:35am  -10:00am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  <a:cs typeface="Segoe UI" panose="020B0502040204020203" pitchFamily="34" charset="0"/>
                      </a:endParaRPr>
                    </a:p>
                    <a:p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 1 :  Together </a:t>
                      </a:r>
                      <a:r>
                        <a:rPr lang="en-GB" sz="14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reflection on the CLN’s growth and achievements during 2025  - linked to the CLN’s agreed priority areas for 2024: </a:t>
                      </a:r>
                      <a:r>
                        <a:rPr lang="en-GB" sz="14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Vaccination</a:t>
                      </a: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and </a:t>
                      </a:r>
                      <a:r>
                        <a:rPr lang="en-GB" sz="14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better information sharing</a:t>
                      </a:r>
                      <a:endParaRPr lang="en-GB" sz="1400" b="0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Quick-fire case presentations by community and health board  teams (Health Protection and Engagement); highlighting what worked well during 2025, the role of partnership, and the difference made for local people.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8975366"/>
                  </a:ext>
                </a:extLst>
              </a:tr>
              <a:tr h="17307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10:00am -10:40am</a:t>
                      </a:r>
                    </a:p>
                    <a:p>
                      <a:endParaRPr lang="en-GB" sz="1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 2 :  Together </a:t>
                      </a:r>
                      <a:r>
                        <a:rPr lang="en-GB" sz="14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Learning from Success &amp; Shaping 2026 Objectives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(Table Discussions)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makes partnerships work well?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Where should we focus our collective energy in 2026?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400" b="1" baseline="0" dirty="0">
                          <a:latin typeface="+mn-lt"/>
                        </a:rPr>
                        <a:t>Facilitated by Claire Thompson</a:t>
                      </a:r>
                      <a:r>
                        <a:rPr lang="en-GB" sz="1400" b="1" dirty="0">
                          <a:latin typeface="+mn-lt"/>
                        </a:rPr>
                        <a:t>, Executive Director of Strategy and Transformation</a:t>
                      </a:r>
                      <a:r>
                        <a:rPr lang="en-GB" sz="1400" b="1" baseline="0" dirty="0">
                          <a:latin typeface="+mn-lt"/>
                        </a:rPr>
                        <a:t>, CTM UHB</a:t>
                      </a:r>
                      <a:endParaRPr lang="en-GB" sz="1400" b="1" dirty="0">
                        <a:latin typeface="+mn-lt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2980815"/>
                  </a:ext>
                </a:extLst>
              </a:tr>
              <a:tr h="2622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10:40am -10:55am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+mn-lt"/>
                        </a:rPr>
                        <a:t>Tea/Coffee break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9822673"/>
                  </a:ext>
                </a:extLst>
              </a:tr>
              <a:tr h="7262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latin typeface="+mn-lt"/>
                        </a:rPr>
                        <a:t>10:55-11.25pm</a:t>
                      </a:r>
                    </a:p>
                    <a:p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Share your views and insights during an open discussion, with the aim of coming together to identify shared CLN priorities for 2026. 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latin typeface="+mn-lt"/>
                        </a:rPr>
                        <a:t>Facilitated by Paul Mears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612233"/>
                  </a:ext>
                </a:extLst>
              </a:tr>
              <a:tr h="1106013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+mn-lt"/>
                        </a:rPr>
                        <a:t>Close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latin typeface="+mn-lt"/>
                        </a:rPr>
                        <a:t>Paul Mears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517262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487333" y="614843"/>
            <a:ext cx="3039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Segoe UI" panose="020B0502040204020203" pitchFamily="34" charset="0"/>
              </a:rPr>
              <a:t>#</a:t>
            </a:r>
            <a:r>
              <a:rPr lang="en-GB" sz="1100" b="1" dirty="0" err="1">
                <a:solidFill>
                  <a:schemeClr val="bg1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Segoe UI" panose="020B0502040204020203" pitchFamily="34" charset="0"/>
              </a:rPr>
              <a:t>BuildingHealthierCommunitiesTogether</a:t>
            </a:r>
            <a:endParaRPr lang="en-GB" sz="1100" b="1" dirty="0">
              <a:solidFill>
                <a:schemeClr val="bg1"/>
              </a:solidFill>
              <a:latin typeface="Puffin Display Soft" panose="020F0503040500020204" pitchFamily="34" charset="0"/>
              <a:ea typeface="Puffin Display Soft" panose="020F0503040500020204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DAD877-96F9-EE58-9879-C79955F972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1736" y="13240"/>
            <a:ext cx="2517863" cy="127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031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381000" y="-118534"/>
            <a:ext cx="12776200" cy="1419111"/>
          </a:xfrm>
          <a:prstGeom prst="rect">
            <a:avLst/>
          </a:prstGeom>
          <a:solidFill>
            <a:srgbClr val="2B4195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7" r="62232" b="7563"/>
          <a:stretch/>
        </p:blipFill>
        <p:spPr>
          <a:xfrm>
            <a:off x="8988331" y="347137"/>
            <a:ext cx="2974411" cy="8413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39602" y="174468"/>
            <a:ext cx="65548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chemeClr val="bg1"/>
                </a:solidFill>
                <a:latin typeface="Puffin Display Soft Bold" panose="020F0803040500020204" pitchFamily="34" charset="0"/>
                <a:ea typeface="Puffin Display Soft Bold" panose="020F0803040500020204" pitchFamily="34" charset="0"/>
              </a:rPr>
              <a:t>Rhwydwaith</a:t>
            </a:r>
            <a:r>
              <a:rPr lang="en-GB" sz="2800" b="1" dirty="0">
                <a:solidFill>
                  <a:schemeClr val="bg1"/>
                </a:solidFill>
                <a:latin typeface="Puffin Display Soft Bold" panose="020F0803040500020204" pitchFamily="34" charset="0"/>
                <a:ea typeface="Puffin Display Soft Bold" panose="020F080304050002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Puffin Display Soft Bold" panose="020F0803040500020204" pitchFamily="34" charset="0"/>
                <a:ea typeface="Puffin Display Soft Bold" panose="020F0803040500020204" pitchFamily="34" charset="0"/>
              </a:rPr>
              <a:t>Arweinwyr</a:t>
            </a:r>
            <a:r>
              <a:rPr lang="en-GB" sz="2800" b="1" dirty="0">
                <a:solidFill>
                  <a:schemeClr val="bg1"/>
                </a:solidFill>
                <a:latin typeface="Puffin Display Soft Bold" panose="020F0803040500020204" pitchFamily="34" charset="0"/>
                <a:ea typeface="Puffin Display Soft Bold" panose="020F080304050002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Puffin Display Soft Bold" panose="020F0803040500020204" pitchFamily="34" charset="0"/>
                <a:ea typeface="Puffin Display Soft Bold" panose="020F0803040500020204" pitchFamily="34" charset="0"/>
              </a:rPr>
              <a:t>Cymunedol</a:t>
            </a:r>
            <a:r>
              <a:rPr lang="en-GB" sz="2800" b="1" dirty="0">
                <a:solidFill>
                  <a:schemeClr val="bg1"/>
                </a:solidFill>
                <a:latin typeface="Puffin Display Soft Bold" panose="020F0803040500020204" pitchFamily="34" charset="0"/>
                <a:ea typeface="Puffin Display Soft Bold" panose="020F0803040500020204" pitchFamily="34" charset="0"/>
              </a:rPr>
              <a:t> CTM</a:t>
            </a:r>
            <a:endParaRPr lang="en-GB" sz="2800" dirty="0">
              <a:solidFill>
                <a:schemeClr val="bg1"/>
              </a:solidFill>
              <a:latin typeface="Puffin Display Soft Bold" panose="020F0803040500020204" pitchFamily="34" charset="0"/>
              <a:ea typeface="Puffin Display Soft Bold" panose="020F0803040500020204" pitchFamily="34" charset="0"/>
            </a:endParaRPr>
          </a:p>
          <a:p>
            <a:endParaRPr lang="en-GB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696978"/>
              </p:ext>
            </p:extLst>
          </p:nvPr>
        </p:nvGraphicFramePr>
        <p:xfrm>
          <a:off x="0" y="1309044"/>
          <a:ext cx="12192000" cy="58894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0607">
                  <a:extLst>
                    <a:ext uri="{9D8B030D-6E8A-4147-A177-3AD203B41FA5}">
                      <a16:colId xmlns:a16="http://schemas.microsoft.com/office/drawing/2014/main" val="955818085"/>
                    </a:ext>
                  </a:extLst>
                </a:gridCol>
                <a:gridCol w="5188354">
                  <a:extLst>
                    <a:ext uri="{9D8B030D-6E8A-4147-A177-3AD203B41FA5}">
                      <a16:colId xmlns:a16="http://schemas.microsoft.com/office/drawing/2014/main" val="3367636203"/>
                    </a:ext>
                  </a:extLst>
                </a:gridCol>
                <a:gridCol w="4243039">
                  <a:extLst>
                    <a:ext uri="{9D8B030D-6E8A-4147-A177-3AD203B41FA5}">
                      <a16:colId xmlns:a16="http://schemas.microsoft.com/office/drawing/2014/main" val="31162413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400" dirty="0" err="1">
                          <a:latin typeface="+mn-lt"/>
                        </a:rPr>
                        <a:t>Amser</a:t>
                      </a:r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>
                          <a:latin typeface="+mn-lt"/>
                        </a:rPr>
                        <a:t>Eitem</a:t>
                      </a:r>
                      <a:r>
                        <a:rPr lang="en-GB" sz="1400" dirty="0">
                          <a:latin typeface="+mn-lt"/>
                        </a:rPr>
                        <a:t> Agenda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>
                          <a:latin typeface="+mn-lt"/>
                        </a:rPr>
                        <a:t>Cyflwynydd</a:t>
                      </a:r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154217"/>
                  </a:ext>
                </a:extLst>
              </a:tr>
              <a:tr h="3399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9:30yb</a:t>
                      </a:r>
                      <a:r>
                        <a:rPr lang="en-GB" sz="1400" b="1" baseline="0" dirty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 - 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9:35yb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Croeso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 a </a:t>
                      </a:r>
                      <a:r>
                        <a:rPr lang="en-GB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Throsolwg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 y </a:t>
                      </a:r>
                      <a:r>
                        <a:rPr lang="en-GB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Sesiwn</a:t>
                      </a:r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baseline="0" dirty="0">
                          <a:latin typeface="+mn-lt"/>
                        </a:rPr>
                        <a:t>Paul Mears, </a:t>
                      </a:r>
                      <a:r>
                        <a:rPr lang="en-GB" sz="1400" b="1" baseline="0" dirty="0" err="1">
                          <a:latin typeface="+mn-lt"/>
                        </a:rPr>
                        <a:t>Prif</a:t>
                      </a:r>
                      <a:r>
                        <a:rPr lang="en-GB" sz="1400" b="1" baseline="0" dirty="0">
                          <a:latin typeface="+mn-lt"/>
                        </a:rPr>
                        <a:t> </a:t>
                      </a:r>
                      <a:r>
                        <a:rPr lang="en-GB" sz="1400" b="1" baseline="0" dirty="0" err="1">
                          <a:latin typeface="+mn-lt"/>
                        </a:rPr>
                        <a:t>Weithredwr</a:t>
                      </a:r>
                      <a:r>
                        <a:rPr lang="en-GB" sz="1400" b="1" baseline="0" dirty="0">
                          <a:latin typeface="+mn-lt"/>
                        </a:rPr>
                        <a:t>, BIPCTM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9000486"/>
                  </a:ext>
                </a:extLst>
              </a:tr>
              <a:tr h="11800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0" dirty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9:35yb  -10:00yb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  <a:cs typeface="Segoe UI" panose="020B0502040204020203" pitchFamily="34" charset="0"/>
                      </a:endParaRPr>
                    </a:p>
                    <a:p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Rhan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 :  </a:t>
                      </a:r>
                      <a:r>
                        <a:rPr lang="en-GB" sz="1400" b="1" u="non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Gweithredu</a:t>
                      </a:r>
                      <a:r>
                        <a:rPr lang="en-GB" sz="1400" b="1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gyda’n</a:t>
                      </a:r>
                      <a:r>
                        <a:rPr lang="en-GB" sz="1400" b="1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u="non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gilydd</a:t>
                      </a:r>
                      <a:endParaRPr lang="en-GB" sz="1400" b="1" u="non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Adlewyrchiad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dwf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chyflawniadau’r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RhAC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yn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ystod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2025 -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wedi’u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cysylltu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â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meysydd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blaenoriaeth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cytunwyd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RhAC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arnynt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gyfer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2024: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Brechu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rhannu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gwybodaeth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gwell</a:t>
                      </a: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Cyflwyniadau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achos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cyflym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gan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dimau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cymunedol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byrddau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iechyd (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Diogelu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Iechyd ac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Ymgysylltu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);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gan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dynnu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sylw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at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yr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hyn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weithiodd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yn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dda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yn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ystod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2025,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rôl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partneriaeth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a’r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gwahaniaeth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wnaethpwyd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bobl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leol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8975366"/>
                  </a:ext>
                </a:extLst>
              </a:tr>
              <a:tr h="17307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10:00yb -10:40yb</a:t>
                      </a:r>
                    </a:p>
                    <a:p>
                      <a:endParaRPr lang="en-GB" sz="1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Rhan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 : 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Gweithredu</a:t>
                      </a:r>
                      <a:r>
                        <a:rPr lang="en-GB" sz="14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gyda’n</a:t>
                      </a:r>
                      <a:r>
                        <a:rPr lang="en-GB" sz="14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gilydd</a:t>
                      </a: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Lwyddiant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Siapio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Amcanion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2026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Trafodaethau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Bwrdd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Beth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sy'n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gwneud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bartneriaethau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weithio'n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dda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Ble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ddylem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ganolbwyntio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ein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hymdrechion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cyd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yn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2026?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400" b="1" baseline="0" dirty="0" err="1">
                          <a:latin typeface="+mn-lt"/>
                        </a:rPr>
                        <a:t>Hwylusir</a:t>
                      </a:r>
                      <a:r>
                        <a:rPr lang="en-GB" sz="1400" b="1" baseline="0" dirty="0">
                          <a:latin typeface="+mn-lt"/>
                        </a:rPr>
                        <a:t> </a:t>
                      </a:r>
                      <a:r>
                        <a:rPr lang="en-GB" sz="1400" b="1" baseline="0" dirty="0" err="1">
                          <a:latin typeface="+mn-lt"/>
                        </a:rPr>
                        <a:t>gan</a:t>
                      </a:r>
                      <a:r>
                        <a:rPr lang="en-GB" sz="1400" b="1" baseline="0" dirty="0">
                          <a:latin typeface="+mn-lt"/>
                        </a:rPr>
                        <a:t> Claire Thompson</a:t>
                      </a:r>
                      <a:r>
                        <a:rPr lang="en-GB" sz="1400" b="1" dirty="0">
                          <a:latin typeface="+mn-lt"/>
                        </a:rPr>
                        <a:t>, </a:t>
                      </a:r>
                      <a:r>
                        <a:rPr lang="en-GB" sz="1400" b="1" dirty="0" err="1">
                          <a:latin typeface="+mn-lt"/>
                        </a:rPr>
                        <a:t>Cyfarwyddwr</a:t>
                      </a:r>
                      <a:r>
                        <a:rPr lang="en-GB" sz="1400" b="1" dirty="0">
                          <a:latin typeface="+mn-lt"/>
                        </a:rPr>
                        <a:t> </a:t>
                      </a:r>
                      <a:r>
                        <a:rPr lang="en-GB" sz="1400" b="1" dirty="0" err="1">
                          <a:latin typeface="+mn-lt"/>
                        </a:rPr>
                        <a:t>Gweithredol</a:t>
                      </a:r>
                      <a:r>
                        <a:rPr lang="en-GB" sz="1400" b="1" dirty="0">
                          <a:latin typeface="+mn-lt"/>
                        </a:rPr>
                        <a:t> </a:t>
                      </a:r>
                      <a:r>
                        <a:rPr lang="en-GB" sz="1400" b="1" dirty="0" err="1">
                          <a:latin typeface="+mn-lt"/>
                        </a:rPr>
                        <a:t>Strategaeth</a:t>
                      </a:r>
                      <a:r>
                        <a:rPr lang="en-GB" sz="1400" b="1" dirty="0">
                          <a:latin typeface="+mn-lt"/>
                        </a:rPr>
                        <a:t> a </a:t>
                      </a:r>
                      <a:r>
                        <a:rPr lang="en-GB" sz="1400" b="1" dirty="0" err="1">
                          <a:latin typeface="+mn-lt"/>
                        </a:rPr>
                        <a:t>Thrawsffurfio</a:t>
                      </a:r>
                      <a:r>
                        <a:rPr lang="en-GB" sz="1400" b="1" dirty="0">
                          <a:latin typeface="+mn-lt"/>
                        </a:rPr>
                        <a:t>, BIPCTM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2980815"/>
                  </a:ext>
                </a:extLst>
              </a:tr>
              <a:tr h="2622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10:40yb -10:55yb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err="1">
                          <a:latin typeface="+mn-lt"/>
                        </a:rPr>
                        <a:t>Egwyl</a:t>
                      </a:r>
                      <a:r>
                        <a:rPr lang="en-GB" sz="1400" b="1" dirty="0">
                          <a:latin typeface="+mn-lt"/>
                        </a:rPr>
                        <a:t> </a:t>
                      </a:r>
                      <a:r>
                        <a:rPr lang="en-GB" sz="1400" b="1" dirty="0" err="1">
                          <a:latin typeface="+mn-lt"/>
                        </a:rPr>
                        <a:t>Te</a:t>
                      </a:r>
                      <a:r>
                        <a:rPr lang="en-GB" sz="1400" b="1" dirty="0">
                          <a:latin typeface="+mn-lt"/>
                        </a:rPr>
                        <a:t> / </a:t>
                      </a:r>
                      <a:r>
                        <a:rPr lang="en-GB" sz="1400" b="1" dirty="0" err="1">
                          <a:latin typeface="+mn-lt"/>
                        </a:rPr>
                        <a:t>Coffi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9822673"/>
                  </a:ext>
                </a:extLst>
              </a:tr>
              <a:tr h="7262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latin typeface="+mn-lt"/>
                        </a:rPr>
                        <a:t>10:55yb-11.25yb</a:t>
                      </a:r>
                    </a:p>
                    <a:p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Rhannwch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eich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barn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a'ch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mewnwelediadau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mewn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trafodaeth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agored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gyda'r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nod o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ddod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at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ei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gilydd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nodi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prif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flaenoriaethau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RhAC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cyd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gyfer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2026.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 err="1">
                          <a:latin typeface="+mn-lt"/>
                        </a:rPr>
                        <a:t>Hwylusir</a:t>
                      </a:r>
                      <a:r>
                        <a:rPr lang="en-GB" sz="1400" b="1" dirty="0">
                          <a:latin typeface="+mn-lt"/>
                        </a:rPr>
                        <a:t> </a:t>
                      </a:r>
                      <a:r>
                        <a:rPr lang="en-GB" sz="1400" b="1" dirty="0" err="1">
                          <a:latin typeface="+mn-lt"/>
                        </a:rPr>
                        <a:t>gan</a:t>
                      </a:r>
                      <a:r>
                        <a:rPr lang="en-GB" sz="1400" b="1" dirty="0">
                          <a:latin typeface="+mn-lt"/>
                        </a:rPr>
                        <a:t> Paul Mears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612233"/>
                  </a:ext>
                </a:extLst>
              </a:tr>
              <a:tr h="1106013">
                <a:tc>
                  <a:txBody>
                    <a:bodyPr/>
                    <a:lstStyle/>
                    <a:p>
                      <a:r>
                        <a:rPr lang="en-GB" sz="1400" b="1">
                          <a:latin typeface="+mn-lt"/>
                        </a:rPr>
                        <a:t>Gorffen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latin typeface="+mn-lt"/>
                        </a:rPr>
                        <a:t>Paul Mears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517262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487333" y="614843"/>
            <a:ext cx="3039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Segoe UI" panose="020B0502040204020203" pitchFamily="34" charset="0"/>
              </a:rPr>
              <a:t>#</a:t>
            </a:r>
            <a:r>
              <a:rPr lang="en-GB" sz="1100" b="1" dirty="0" err="1">
                <a:solidFill>
                  <a:schemeClr val="bg1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Segoe UI" panose="020B0502040204020203" pitchFamily="34" charset="0"/>
              </a:rPr>
              <a:t>DatblyguCymunedauIachachGydanGilydd</a:t>
            </a:r>
            <a:endParaRPr lang="en-GB" sz="1100" b="1" dirty="0">
              <a:solidFill>
                <a:schemeClr val="bg1"/>
              </a:solidFill>
              <a:latin typeface="Puffin Display Soft" panose="020F0503040500020204" pitchFamily="34" charset="0"/>
              <a:ea typeface="Puffin Display Soft" panose="020F0503040500020204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DAD877-96F9-EE58-9879-C79955F972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1736" y="13240"/>
            <a:ext cx="2517863" cy="127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022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739be63-829e-4960-8075-92e831e2e9e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520E3E5B2B0940A711254E77B0B606" ma:contentTypeVersion="10" ma:contentTypeDescription="Create a new document." ma:contentTypeScope="" ma:versionID="2c32dca7c50770372b7a1e708dac8114">
  <xsd:schema xmlns:xsd="http://www.w3.org/2001/XMLSchema" xmlns:xs="http://www.w3.org/2001/XMLSchema" xmlns:p="http://schemas.microsoft.com/office/2006/metadata/properties" xmlns:ns3="8739be63-829e-4960-8075-92e831e2e9ef" targetNamespace="http://schemas.microsoft.com/office/2006/metadata/properties" ma:root="true" ma:fieldsID="5a53798d2a7f1e7100dd437ad380bbba" ns3:_="">
    <xsd:import namespace="8739be63-829e-4960-8075-92e831e2e9ef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_activity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39be63-829e-4960-8075-92e831e2e9ef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_activity" ma:index="9" nillable="true" ma:displayName="_activity" ma:hidden="true" ma:internalName="_activity">
      <xsd:simpleType>
        <xsd:restriction base="dms:Note"/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1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BAA46C3-2C79-4955-A2DA-2B2638A0ED69}">
  <ds:schemaRefs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8739be63-829e-4960-8075-92e831e2e9ef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6762E67-3321-482B-AF63-8FC6F486EA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5DA1C53-D74D-4739-9CFE-5823ACB4D3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39be63-829e-4960-8075-92e831e2e9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385</Words>
  <Application>Microsoft Office PowerPoint</Application>
  <PresentationFormat>Widescreen</PresentationFormat>
  <Paragraphs>58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Puffin Display Soft</vt:lpstr>
      <vt:lpstr>Puffin Display Soft 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Natasha Weeks (CTM UHB - Corporate Governance)</dc:creator>
  <cp:lastModifiedBy>Siwan Mason (Cwm Taf Morgannwg - Welsh Language)</cp:lastModifiedBy>
  <cp:revision>9</cp:revision>
  <dcterms:created xsi:type="dcterms:W3CDTF">2026-01-06T16:16:55Z</dcterms:created>
  <dcterms:modified xsi:type="dcterms:W3CDTF">2026-01-09T09:35:01Z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0x010100AA520E3E5B2B0940A711254E77B0B606</vt:lpwstr>
  </property>
</Properties>
</file>