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24"/>
  </p:notesMasterIdLst>
  <p:handoutMasterIdLst>
    <p:handoutMasterId r:id="rId25"/>
  </p:handoutMasterIdLst>
  <p:sldIdLst>
    <p:sldId id="266" r:id="rId5"/>
    <p:sldId id="428" r:id="rId6"/>
    <p:sldId id="442" r:id="rId7"/>
    <p:sldId id="443" r:id="rId8"/>
    <p:sldId id="444" r:id="rId9"/>
    <p:sldId id="449" r:id="rId10"/>
    <p:sldId id="431" r:id="rId11"/>
    <p:sldId id="447" r:id="rId12"/>
    <p:sldId id="446" r:id="rId13"/>
    <p:sldId id="448" r:id="rId14"/>
    <p:sldId id="441" r:id="rId15"/>
    <p:sldId id="435" r:id="rId16"/>
    <p:sldId id="438" r:id="rId17"/>
    <p:sldId id="439" r:id="rId18"/>
    <p:sldId id="433" r:id="rId19"/>
    <p:sldId id="434" r:id="rId20"/>
    <p:sldId id="445" r:id="rId21"/>
    <p:sldId id="450" r:id="rId22"/>
    <p:sldId id="40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1973"/>
    <a:srgbClr val="EE853F"/>
    <a:srgbClr val="1A2792"/>
    <a:srgbClr val="335083"/>
    <a:srgbClr val="595959"/>
    <a:srgbClr val="FACC06"/>
    <a:srgbClr val="355388"/>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9" autoAdjust="0"/>
    <p:restoredTop sz="96047" autoAdjust="0"/>
  </p:normalViewPr>
  <p:slideViewPr>
    <p:cSldViewPr>
      <p:cViewPr varScale="1">
        <p:scale>
          <a:sx n="69" d="100"/>
          <a:sy n="69" d="100"/>
        </p:scale>
        <p:origin x="864" y="6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47" d="100"/>
          <a:sy n="47" d="100"/>
        </p:scale>
        <p:origin x="2784"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859A8C-24A9-4CEA-A5E5-86B556CC447D}" type="datetimeFigureOut">
              <a:rPr lang="en-GB" smtClean="0"/>
              <a:t>19/10/2023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A0D0D0-5BD5-45A8-880C-05F28523CDA8}" type="slidenum">
              <a:rPr lang="en-GB" smtClean="0"/>
              <a:t>‹#›</a:t>
            </a:fld>
            <a:endParaRPr lang="en-GB" dirty="0"/>
          </a:p>
        </p:txBody>
      </p:sp>
    </p:spTree>
    <p:extLst>
      <p:ext uri="{BB962C8B-B14F-4D97-AF65-F5344CB8AC3E}">
        <p14:creationId xmlns:p14="http://schemas.microsoft.com/office/powerpoint/2010/main" val="3999282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5965F-46C9-4FA8-9786-426A2753F503}" type="datetimeFigureOut">
              <a:rPr lang="en-US" smtClean="0"/>
              <a:pPr/>
              <a:t>10/19/2023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a:t>
            </a:fld>
            <a:endParaRPr lang="en-US" dirty="0"/>
          </a:p>
        </p:txBody>
      </p:sp>
    </p:spTree>
    <p:extLst>
      <p:ext uri="{BB962C8B-B14F-4D97-AF65-F5344CB8AC3E}">
        <p14:creationId xmlns:p14="http://schemas.microsoft.com/office/powerpoint/2010/main" val="2730969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5309DBF-D790-4859-9C03-8B8DAA9C14C2}" type="slidenum">
              <a:rPr lang="en-GB" smtClean="0"/>
              <a:t>13</a:t>
            </a:fld>
            <a:endParaRPr lang="en-GB"/>
          </a:p>
        </p:txBody>
      </p:sp>
    </p:spTree>
    <p:extLst>
      <p:ext uri="{BB962C8B-B14F-4D97-AF65-F5344CB8AC3E}">
        <p14:creationId xmlns:p14="http://schemas.microsoft.com/office/powerpoint/2010/main" val="3588960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5309DBF-D790-4859-9C03-8B8DAA9C14C2}" type="slidenum">
              <a:rPr lang="en-GB" smtClean="0"/>
              <a:t>14</a:t>
            </a:fld>
            <a:endParaRPr lang="en-GB"/>
          </a:p>
        </p:txBody>
      </p:sp>
    </p:spTree>
    <p:extLst>
      <p:ext uri="{BB962C8B-B14F-4D97-AF65-F5344CB8AC3E}">
        <p14:creationId xmlns:p14="http://schemas.microsoft.com/office/powerpoint/2010/main" val="2629658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Based on past prevalence</a:t>
            </a:r>
            <a:r>
              <a:rPr lang="en-GB" baseline="0" dirty="0"/>
              <a:t> rates of diabetes</a:t>
            </a:r>
            <a:r>
              <a:rPr lang="en-GB" dirty="0"/>
              <a:t>, and assuming unchanged rates, diabetes prevalence</a:t>
            </a:r>
            <a:r>
              <a:rPr lang="en-GB" baseline="0" dirty="0"/>
              <a:t> projections will continue to rise across</a:t>
            </a:r>
            <a:r>
              <a:rPr lang="en-GB" dirty="0"/>
              <a:t> Wales.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285750" indent="-285750">
              <a:buFont typeface="Arial"/>
              <a:buChar char="•"/>
            </a:pPr>
            <a:r>
              <a:rPr lang="en-US" sz="1200" b="1" dirty="0"/>
              <a:t>Low count</a:t>
            </a:r>
            <a:r>
              <a:rPr lang="en-US" sz="1200" dirty="0"/>
              <a:t> – current prevalence x projected GP registered pop</a:t>
            </a:r>
          </a:p>
          <a:p>
            <a:pPr marL="285750" indent="-285750">
              <a:buFont typeface="Arial"/>
              <a:buChar char="•"/>
            </a:pPr>
            <a:r>
              <a:rPr lang="en-US" sz="1200" b="1" dirty="0"/>
              <a:t>Medium count </a:t>
            </a:r>
            <a:r>
              <a:rPr lang="en-US" sz="1200" dirty="0"/>
              <a:t>– forecast observed counts</a:t>
            </a:r>
          </a:p>
          <a:p>
            <a:pPr marL="285750" indent="-285750">
              <a:buFont typeface="Arial"/>
              <a:buChar char="•"/>
            </a:pPr>
            <a:r>
              <a:rPr lang="en-US" sz="1200" b="1" dirty="0"/>
              <a:t>High count </a:t>
            </a:r>
            <a:r>
              <a:rPr lang="en-US" sz="1200" dirty="0"/>
              <a:t>– forecast prevalence rates x pop projection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6CA12B0F-0868-418A-9B60-322AA33AE663}" type="slidenum">
              <a:rPr lang="en-GB" smtClean="0"/>
              <a:t>16</a:t>
            </a:fld>
            <a:endParaRPr lang="en-GB"/>
          </a:p>
        </p:txBody>
      </p:sp>
    </p:spTree>
    <p:extLst>
      <p:ext uri="{BB962C8B-B14F-4D97-AF65-F5344CB8AC3E}">
        <p14:creationId xmlns:p14="http://schemas.microsoft.com/office/powerpoint/2010/main" val="2074436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17</a:t>
            </a:fld>
            <a:endParaRPr lang="en-US" dirty="0"/>
          </a:p>
        </p:txBody>
      </p:sp>
    </p:spTree>
    <p:extLst>
      <p:ext uri="{BB962C8B-B14F-4D97-AF65-F5344CB8AC3E}">
        <p14:creationId xmlns:p14="http://schemas.microsoft.com/office/powerpoint/2010/main" val="18116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3</a:t>
            </a:fld>
            <a:endParaRPr lang="en-US" dirty="0"/>
          </a:p>
        </p:txBody>
      </p:sp>
    </p:spTree>
    <p:extLst>
      <p:ext uri="{BB962C8B-B14F-4D97-AF65-F5344CB8AC3E}">
        <p14:creationId xmlns:p14="http://schemas.microsoft.com/office/powerpoint/2010/main" val="4141666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4</a:t>
            </a:fld>
            <a:endParaRPr lang="en-US" dirty="0"/>
          </a:p>
        </p:txBody>
      </p:sp>
    </p:spTree>
    <p:extLst>
      <p:ext uri="{BB962C8B-B14F-4D97-AF65-F5344CB8AC3E}">
        <p14:creationId xmlns:p14="http://schemas.microsoft.com/office/powerpoint/2010/main" val="2958580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5</a:t>
            </a:fld>
            <a:endParaRPr lang="en-US" dirty="0"/>
          </a:p>
        </p:txBody>
      </p:sp>
    </p:spTree>
    <p:extLst>
      <p:ext uri="{BB962C8B-B14F-4D97-AF65-F5344CB8AC3E}">
        <p14:creationId xmlns:p14="http://schemas.microsoft.com/office/powerpoint/2010/main" val="738454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BF1A7007-A200-4625-857B-C1B607EDAC37}" type="slidenum">
              <a:rPr lang="en-US" smtClean="0"/>
              <a:pPr/>
              <a:t>6</a:t>
            </a:fld>
            <a:endParaRPr lang="en-US" dirty="0"/>
          </a:p>
        </p:txBody>
      </p:sp>
    </p:spTree>
    <p:extLst>
      <p:ext uri="{BB962C8B-B14F-4D97-AF65-F5344CB8AC3E}">
        <p14:creationId xmlns:p14="http://schemas.microsoft.com/office/powerpoint/2010/main" val="160665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BF1A7007-A200-4625-857B-C1B607EDAC37}" type="slidenum">
              <a:rPr lang="en-US" smtClean="0"/>
              <a:pPr/>
              <a:t>8</a:t>
            </a:fld>
            <a:endParaRPr lang="en-US" dirty="0"/>
          </a:p>
        </p:txBody>
      </p:sp>
    </p:spTree>
    <p:extLst>
      <p:ext uri="{BB962C8B-B14F-4D97-AF65-F5344CB8AC3E}">
        <p14:creationId xmlns:p14="http://schemas.microsoft.com/office/powerpoint/2010/main" val="2319242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9</a:t>
            </a:fld>
            <a:endParaRPr lang="en-US" dirty="0"/>
          </a:p>
        </p:txBody>
      </p:sp>
    </p:spTree>
    <p:extLst>
      <p:ext uri="{BB962C8B-B14F-4D97-AF65-F5344CB8AC3E}">
        <p14:creationId xmlns:p14="http://schemas.microsoft.com/office/powerpoint/2010/main" val="2676439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BF1A7007-A200-4625-857B-C1B607EDAC37}" type="slidenum">
              <a:rPr lang="en-US" smtClean="0"/>
              <a:pPr/>
              <a:t>10</a:t>
            </a:fld>
            <a:endParaRPr lang="en-US" dirty="0"/>
          </a:p>
        </p:txBody>
      </p:sp>
    </p:spTree>
    <p:extLst>
      <p:ext uri="{BB962C8B-B14F-4D97-AF65-F5344CB8AC3E}">
        <p14:creationId xmlns:p14="http://schemas.microsoft.com/office/powerpoint/2010/main" val="3086364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5309DBF-D790-4859-9C03-8B8DAA9C14C2}" type="slidenum">
              <a:rPr lang="en-GB" smtClean="0"/>
              <a:t>12</a:t>
            </a:fld>
            <a:endParaRPr lang="en-GB"/>
          </a:p>
        </p:txBody>
      </p:sp>
    </p:spTree>
    <p:extLst>
      <p:ext uri="{BB962C8B-B14F-4D97-AF65-F5344CB8AC3E}">
        <p14:creationId xmlns:p14="http://schemas.microsoft.com/office/powerpoint/2010/main" val="1093216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4000" y="5445224"/>
            <a:ext cx="10178197" cy="914400"/>
          </a:xfrm>
        </p:spPr>
        <p:txBody>
          <a:bodyPr lIns="0" tIns="0" rIns="0" bIns="0" anchor="b" anchorCtr="0">
            <a:normAutofit/>
          </a:bodyPr>
          <a:lstStyle>
            <a:lvl1pPr marL="0" indent="0" algn="l">
              <a:spcBef>
                <a:spcPts val="0"/>
              </a:spcBef>
              <a:buNone/>
              <a:defRPr sz="2000" b="0" i="0">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744000" y="1367999"/>
            <a:ext cx="10704000" cy="4788000"/>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sp>
        <p:nvSpPr>
          <p:cNvPr id="8" name="Picture Placeholder 7"/>
          <p:cNvSpPr>
            <a:spLocks noGrp="1"/>
          </p:cNvSpPr>
          <p:nvPr>
            <p:ph type="pic" sz="quarter" idx="13"/>
          </p:nvPr>
        </p:nvSpPr>
        <p:spPr>
          <a:xfrm>
            <a:off x="0" y="1"/>
            <a:ext cx="12192000" cy="6308725"/>
          </a:xfrm>
        </p:spPr>
        <p:txBody>
          <a:bodyPr/>
          <a:lstStyle/>
          <a:p>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2" name="Text Placeholder 4"/>
          <p:cNvSpPr>
            <a:spLocks noGrp="1"/>
          </p:cNvSpPr>
          <p:nvPr>
            <p:ph type="body" sz="quarter" idx="15" hasCustomPrompt="1"/>
          </p:nvPr>
        </p:nvSpPr>
        <p:spPr>
          <a:xfrm>
            <a:off x="715963" y="1067954"/>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1 Column Text Slide Heading</a:t>
            </a:r>
          </a:p>
        </p:txBody>
      </p:sp>
      <p:sp>
        <p:nvSpPr>
          <p:cNvPr id="17" name="Text Placeholder 4"/>
          <p:cNvSpPr>
            <a:spLocks noGrp="1"/>
          </p:cNvSpPr>
          <p:nvPr>
            <p:ph type="body" sz="quarter" idx="16" hasCustomPrompt="1"/>
          </p:nvPr>
        </p:nvSpPr>
        <p:spPr>
          <a:xfrm>
            <a:off x="715962" y="1510711"/>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
        <p:nvSpPr>
          <p:cNvPr id="8" name="Rectangle 7"/>
          <p:cNvSpPr/>
          <p:nvPr userDrawn="1"/>
        </p:nvSpPr>
        <p:spPr>
          <a:xfrm>
            <a:off x="0" y="139"/>
            <a:ext cx="12192000" cy="970245"/>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7"/>
          </p:nvPr>
        </p:nvSpPr>
        <p:spPr/>
        <p:txBody>
          <a:bodyPr/>
          <a:lstStyle/>
          <a:p>
            <a:endParaRPr lang="en-GB"/>
          </a:p>
        </p:txBody>
      </p:sp>
      <p:sp>
        <p:nvSpPr>
          <p:cNvPr id="6" name="Slide Number Placeholder 5"/>
          <p:cNvSpPr>
            <a:spLocks noGrp="1"/>
          </p:cNvSpPr>
          <p:nvPr>
            <p:ph type="sldNum" sz="quarter" idx="19"/>
          </p:nvPr>
        </p:nvSpPr>
        <p:spPr>
          <a:xfrm>
            <a:off x="4724399" y="6262088"/>
            <a:ext cx="2743200" cy="365125"/>
          </a:xfrm>
        </p:spPr>
        <p:txBody>
          <a:bodyPr/>
          <a:lstStyle>
            <a:lvl1pPr algn="ctr">
              <a:defRPr sz="2000">
                <a:solidFill>
                  <a:schemeClr val="bg1"/>
                </a:solidFill>
              </a:defRPr>
            </a:lvl1pPr>
          </a:lstStyle>
          <a:p>
            <a:fld id="{78298425-DF07-4C98-9218-12DDE6C2AAA5}" type="slidenum">
              <a:rPr lang="en-GB" smtClean="0"/>
              <a:pPr/>
              <a:t>‹#›</a:t>
            </a:fld>
            <a:endParaRPr lang="en-GB"/>
          </a:p>
        </p:txBody>
      </p:sp>
    </p:spTree>
    <p:extLst>
      <p:ext uri="{BB962C8B-B14F-4D97-AF65-F5344CB8AC3E}">
        <p14:creationId xmlns:p14="http://schemas.microsoft.com/office/powerpoint/2010/main" val="2479758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722873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err="1"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7933" y="3933057"/>
            <a:ext cx="4676134" cy="2103221"/>
          </a:xfrm>
          <a:prstGeom prst="rect">
            <a:avLst/>
          </a:prstGeom>
        </p:spPr>
      </p:pic>
      <p:sp>
        <p:nvSpPr>
          <p:cNvPr id="4" name="TextBox 3"/>
          <p:cNvSpPr txBox="1"/>
          <p:nvPr userDrawn="1"/>
        </p:nvSpPr>
        <p:spPr>
          <a:xfrm>
            <a:off x="2831638" y="3779748"/>
            <a:ext cx="6528725" cy="369332"/>
          </a:xfrm>
          <a:prstGeom prst="rect">
            <a:avLst/>
          </a:prstGeom>
          <a:noFill/>
        </p:spPr>
        <p:txBody>
          <a:bodyPr wrap="square" rtlCol="0">
            <a:spAutoFit/>
          </a:bodyPr>
          <a:lstStyle/>
          <a:p>
            <a:pPr algn="ctr"/>
            <a:r>
              <a:rPr lang="en-GB" sz="1800" dirty="0" smtClean="0">
                <a:solidFill>
                  <a:schemeClr val="bg1"/>
                </a:solidFill>
                <a:latin typeface="Verdana" panose="020B0604030504040204" pitchFamily="34" charset="0"/>
                <a:ea typeface="Verdana" panose="020B0604030504040204" pitchFamily="34" charset="0"/>
              </a:rPr>
              <a:t>Find us on</a:t>
            </a:r>
            <a:endParaRPr lang="en-GB" sz="1800" dirty="0">
              <a:solidFill>
                <a:schemeClr val="bg1"/>
              </a:solidFill>
              <a:latin typeface="Verdana" panose="020B0604030504040204" pitchFamily="34" charset="0"/>
              <a:ea typeface="Verdana" panose="020B0604030504040204" pitchFamily="34" charset="0"/>
            </a:endParaRP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latin typeface="Verdana" panose="020B0604030504040204" pitchFamily="34" charset="0"/>
                <a:ea typeface="Verdana" panose="020B0604030504040204" pitchFamily="34" charset="0"/>
              </a:rPr>
              <a:t>@cwmtafmorgannwg</a:t>
            </a:r>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554923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628000"/>
            <a:ext cx="10704000" cy="3537304"/>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spTree>
    <p:extLst>
      <p:ext uri="{BB962C8B-B14F-4D97-AF65-F5344CB8AC3E}">
        <p14:creationId xmlns:p14="http://schemas.microsoft.com/office/powerpoint/2010/main" val="32684083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smtClean="0"/>
              <a:t>Population Segmentation and Risk Stratification: practice case-mix adjusted charts</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12192000" cy="548680"/>
          </a:xfrm>
          <a:prstGeom prst="rect">
            <a:avLst/>
          </a:prstGeom>
          <a:solidFill>
            <a:srgbClr val="335083"/>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GB" smtClean="0"/>
              <a:t>Population Segmentation and Risk Stratification: practice case-mix adjusted charts</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57" r:id="rId2"/>
    <p:sldLayoutId id="2147483754" r:id="rId3"/>
    <p:sldLayoutId id="2147483747" r:id="rId4"/>
    <p:sldLayoutId id="2147483758" r:id="rId5"/>
    <p:sldLayoutId id="2147483746" r:id="rId6"/>
    <p:sldLayoutId id="2147483752" r:id="rId7"/>
    <p:sldLayoutId id="2147483759" r:id="rId8"/>
    <p:sldLayoutId id="2147483755" r:id="rId9"/>
    <p:sldLayoutId id="2147483748" r:id="rId10"/>
    <p:sldLayoutId id="2147483756" r:id="rId11"/>
    <p:sldLayoutId id="2147483751" r:id="rId12"/>
    <p:sldLayoutId id="2147483760" r:id="rId13"/>
  </p:sldLayoutIdLst>
  <p:timing>
    <p:tnLst>
      <p:par>
        <p:cTn id="1" dur="indefinite" restart="never" nodeType="tmRoot"/>
      </p:par>
    </p:tnLst>
  </p:timing>
  <p:hf hdr="0" dt="0"/>
  <p:txStyles>
    <p:titleStyle>
      <a:lvl1pPr algn="l" defTabSz="914400" rtl="0" eaLnBrk="1" latinLnBrk="0" hangingPunct="1">
        <a:spcBef>
          <a:spcPct val="0"/>
        </a:spcBef>
        <a:buNone/>
        <a:defRPr sz="3600" kern="1200" spc="-150" baseline="0">
          <a:solidFill>
            <a:srgbClr val="211973"/>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4000" y="2132857"/>
            <a:ext cx="11040632" cy="2084543"/>
          </a:xfrm>
        </p:spPr>
        <p:txBody>
          <a:bodyPr/>
          <a:lstStyle/>
          <a:p>
            <a:r>
              <a:rPr lang="en-GB" dirty="0" smtClean="0"/>
              <a:t>Merthyr Leaders Event October ‘23</a:t>
            </a:r>
            <a:endParaRPr lang="en-US" b="1" dirty="0">
              <a:solidFill>
                <a:srgbClr val="FF0000"/>
              </a:solidFill>
            </a:endParaRPr>
          </a:p>
        </p:txBody>
      </p:sp>
      <p:sp>
        <p:nvSpPr>
          <p:cNvPr id="3" name="Subtitle 2"/>
          <p:cNvSpPr>
            <a:spLocks noGrp="1"/>
          </p:cNvSpPr>
          <p:nvPr>
            <p:ph type="subTitle" idx="1"/>
          </p:nvPr>
        </p:nvSpPr>
        <p:spPr>
          <a:xfrm>
            <a:off x="744000" y="5301208"/>
            <a:ext cx="10178197" cy="914400"/>
          </a:xfrm>
        </p:spPr>
        <p:txBody>
          <a:bodyPr/>
          <a:lstStyle/>
          <a:p>
            <a:r>
              <a:rPr lang="en-GB" dirty="0" smtClean="0"/>
              <a:t>Cwm Taf Morgannwg Public Health Team, </a:t>
            </a:r>
            <a:r>
              <a:rPr lang="en-GB" dirty="0" smtClean="0"/>
              <a:t>2023</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6" name="TextBox 5"/>
          <p:cNvSpPr txBox="1"/>
          <p:nvPr/>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64980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10</a:t>
            </a:fld>
            <a:endParaRPr lang="en-US" dirty="0"/>
          </a:p>
        </p:txBody>
      </p:sp>
      <p:sp>
        <p:nvSpPr>
          <p:cNvPr id="6" name="Footer Placeholder 5"/>
          <p:cNvSpPr>
            <a:spLocks noGrp="1"/>
          </p:cNvSpPr>
          <p:nvPr>
            <p:ph type="ftr" sz="quarter" idx="3"/>
          </p:nvPr>
        </p:nvSpPr>
        <p:spPr>
          <a:xfrm>
            <a:off x="983432" y="6309320"/>
            <a:ext cx="10488024"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130660" y="116632"/>
            <a:ext cx="11581964" cy="794806"/>
          </a:xfrm>
        </p:spPr>
        <p:txBody>
          <a:bodyPr/>
          <a:lstStyle/>
          <a:p>
            <a:r>
              <a:rPr lang="en-GB" sz="2200" b="1" dirty="0"/>
              <a:t>Working age adults of healthy weight, age-specific percentage, persons aged 16-64, 2020-2021</a:t>
            </a:r>
          </a:p>
        </p:txBody>
      </p:sp>
      <p:sp>
        <p:nvSpPr>
          <p:cNvPr id="12" name="Rectangle 11"/>
          <p:cNvSpPr/>
          <p:nvPr/>
        </p:nvSpPr>
        <p:spPr>
          <a:xfrm>
            <a:off x="130660" y="4365104"/>
            <a:ext cx="11797988" cy="1859933"/>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In 2020-2021, 36.0% of working age adults (aged 16-64) in CTM reported having a healthy weight*, compared to 36.7% in Wales. At Local Authority level, RCT had the highest rate (40.2%), followed by Bridgend (32.8%) and Merthyr Tydfil (25.2%). </a:t>
            </a:r>
            <a:r>
              <a:rPr lang="en-GB" sz="1600" i="1" dirty="0">
                <a:solidFill>
                  <a:srgbClr val="335083"/>
                </a:solidFill>
                <a:latin typeface="Verdana" panose="020B0604030504040204" pitchFamily="34" charset="0"/>
                <a:ea typeface="Verdana" panose="020B0604030504040204" pitchFamily="34" charset="0"/>
                <a:cs typeface="Times New Roman" panose="02020603050405020304" pitchFamily="18" charset="0"/>
              </a:rPr>
              <a:t>All three Local Authorities exhibit wide confidence intervals, potentially due to a smaller sample size or increased variability.</a:t>
            </a:r>
            <a:endParaRPr lang="en-GB" sz="1600" i="1"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a:t>
            </a:r>
            <a:r>
              <a:rPr lang="en-GB" sz="1600" i="1" dirty="0">
                <a:solidFill>
                  <a:srgbClr val="335083"/>
                </a:solidFill>
                <a:latin typeface="Verdana" panose="020B0604030504040204" pitchFamily="34" charset="0"/>
                <a:ea typeface="Verdana" panose="020B0604030504040204" pitchFamily="34" charset="0"/>
                <a:cs typeface="Times New Roman" panose="02020603050405020304" pitchFamily="18" charset="0"/>
              </a:rPr>
              <a:t>Body Mass Index (BMI) between 18.5 and 25</a:t>
            </a:r>
          </a:p>
        </p:txBody>
      </p:sp>
      <p:pic>
        <p:nvPicPr>
          <p:cNvPr id="2" name="Picture 1"/>
          <p:cNvPicPr>
            <a:picLocks noChangeAspect="1"/>
          </p:cNvPicPr>
          <p:nvPr/>
        </p:nvPicPr>
        <p:blipFill>
          <a:blip r:embed="rId3"/>
          <a:stretch>
            <a:fillRect/>
          </a:stretch>
        </p:blipFill>
        <p:spPr>
          <a:xfrm>
            <a:off x="1421494" y="805908"/>
            <a:ext cx="8856984" cy="3640847"/>
          </a:xfrm>
          <a:prstGeom prst="rect">
            <a:avLst/>
          </a:prstGeom>
        </p:spPr>
      </p:pic>
      <p:sp>
        <p:nvSpPr>
          <p:cNvPr id="3" name="Footer Placeholder 5">
            <a:extLst>
              <a:ext uri="{FF2B5EF4-FFF2-40B4-BE49-F238E27FC236}">
                <a16:creationId xmlns:a16="http://schemas.microsoft.com/office/drawing/2014/main" id="{EACEF7ED-2EF8-17BA-E6FE-6F32FC55F60A}"/>
              </a:ext>
            </a:extLst>
          </p:cNvPr>
          <p:cNvSpPr txBox="1">
            <a:spLocks/>
          </p:cNvSpPr>
          <p:nvPr/>
        </p:nvSpPr>
        <p:spPr>
          <a:xfrm>
            <a:off x="6312024" y="4281842"/>
            <a:ext cx="393576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Source ©2022 PHW Observatory using NSW (WG)</a:t>
            </a:r>
            <a:endParaRPr lang="en-US" dirty="0">
              <a:solidFill>
                <a:schemeClr val="accent4">
                  <a:lumMod val="50000"/>
                </a:schemeClr>
              </a:solidFill>
            </a:endParaRPr>
          </a:p>
        </p:txBody>
      </p:sp>
    </p:spTree>
    <p:extLst>
      <p:ext uri="{BB962C8B-B14F-4D97-AF65-F5344CB8AC3E}">
        <p14:creationId xmlns:p14="http://schemas.microsoft.com/office/powerpoint/2010/main" val="1450927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8941" y="141544"/>
            <a:ext cx="12192000" cy="646331"/>
          </a:xfrm>
          <a:prstGeom prst="rect">
            <a:avLst/>
          </a:prstGeom>
          <a:noFill/>
        </p:spPr>
        <p:txBody>
          <a:bodyPr wrap="square" lIns="91440" tIns="45720" rIns="91440" bIns="45720" rtlCol="0" anchor="t">
            <a:spAutoFit/>
          </a:bodyPr>
          <a:lstStyle/>
          <a:p>
            <a:r>
              <a:rPr lang="en-GB" b="1" dirty="0">
                <a:solidFill>
                  <a:schemeClr val="bg1"/>
                </a:solidFill>
              </a:rPr>
              <a:t>Diabetes in Wales increased by almost 60,000 people (17+ years) between 2009/10 and 2021/22 (13 years)</a:t>
            </a:r>
          </a:p>
          <a:p>
            <a:r>
              <a:rPr lang="en-GB" b="1" dirty="0">
                <a:solidFill>
                  <a:schemeClr val="bg1"/>
                </a:solidFill>
              </a:rPr>
              <a:t>This is an increase of almost 40% </a:t>
            </a:r>
            <a:endParaRPr lang="en-GB" b="1" dirty="0">
              <a:solidFill>
                <a:schemeClr val="bg1"/>
              </a:solidFill>
              <a:cs typeface="Calibri"/>
            </a:endParaRPr>
          </a:p>
        </p:txBody>
      </p:sp>
      <p:sp>
        <p:nvSpPr>
          <p:cNvPr id="2" name="TextBox 1"/>
          <p:cNvSpPr txBox="1"/>
          <p:nvPr/>
        </p:nvSpPr>
        <p:spPr>
          <a:xfrm>
            <a:off x="268941" y="6223299"/>
            <a:ext cx="4157831" cy="369332"/>
          </a:xfrm>
          <a:prstGeom prst="rect">
            <a:avLst/>
          </a:prstGeom>
          <a:noFill/>
        </p:spPr>
        <p:txBody>
          <a:bodyPr wrap="square" lIns="91440" tIns="45720" rIns="91440" bIns="45720" rtlCol="0" anchor="t">
            <a:spAutoFit/>
          </a:bodyPr>
          <a:lstStyle/>
          <a:p>
            <a:r>
              <a:rPr lang="en-GB" b="1">
                <a:solidFill>
                  <a:schemeClr val="bg1"/>
                </a:solidFill>
                <a:ea typeface="+mn-lt"/>
                <a:cs typeface="+mn-lt"/>
              </a:rPr>
              <a:t>Primary care prevalence</a:t>
            </a:r>
            <a:endParaRPr lang="en-GB">
              <a:ea typeface="+mn-lt"/>
              <a:cs typeface="+mn-lt"/>
            </a:endParaRPr>
          </a:p>
        </p:txBody>
      </p:sp>
      <p:sp>
        <p:nvSpPr>
          <p:cNvPr id="3" name="Slide Number Placeholder 2"/>
          <p:cNvSpPr>
            <a:spLocks noGrp="1"/>
          </p:cNvSpPr>
          <p:nvPr>
            <p:ph type="sldNum" sz="quarter" idx="19"/>
          </p:nvPr>
        </p:nvSpPr>
        <p:spPr/>
        <p:txBody>
          <a:bodyPr/>
          <a:lstStyle/>
          <a:p>
            <a:fld id="{78298425-DF07-4C98-9218-12DDE6C2AAA5}" type="slidenum">
              <a:rPr lang="en-GB" smtClean="0"/>
              <a:t>11</a:t>
            </a:fld>
            <a:endParaRPr lang="en-GB"/>
          </a:p>
        </p:txBody>
      </p:sp>
      <p:pic>
        <p:nvPicPr>
          <p:cNvPr id="4" name="Picture 5" descr="Chart, line chart&#10;&#10;Description automatically generated">
            <a:extLst>
              <a:ext uri="{FF2B5EF4-FFF2-40B4-BE49-F238E27FC236}">
                <a16:creationId xmlns:a16="http://schemas.microsoft.com/office/drawing/2014/main" id="{8D4B63C3-1431-66CD-9E65-53674BD98D98}"/>
              </a:ext>
            </a:extLst>
          </p:cNvPr>
          <p:cNvPicPr>
            <a:picLocks noChangeAspect="1"/>
          </p:cNvPicPr>
          <p:nvPr/>
        </p:nvPicPr>
        <p:blipFill>
          <a:blip r:embed="rId2"/>
          <a:stretch>
            <a:fillRect/>
          </a:stretch>
        </p:blipFill>
        <p:spPr>
          <a:xfrm>
            <a:off x="2419763" y="1583895"/>
            <a:ext cx="7352472" cy="3866150"/>
          </a:xfrm>
          <a:prstGeom prst="rect">
            <a:avLst/>
          </a:prstGeom>
        </p:spPr>
      </p:pic>
      <p:sp>
        <p:nvSpPr>
          <p:cNvPr id="6" name="TextBox 5">
            <a:extLst>
              <a:ext uri="{FF2B5EF4-FFF2-40B4-BE49-F238E27FC236}">
                <a16:creationId xmlns:a16="http://schemas.microsoft.com/office/drawing/2014/main" id="{3AD8808A-3D58-2C42-FA97-F7BFBDCE2E1A}"/>
              </a:ext>
            </a:extLst>
          </p:cNvPr>
          <p:cNvSpPr txBox="1"/>
          <p:nvPr/>
        </p:nvSpPr>
        <p:spPr>
          <a:xfrm>
            <a:off x="1124570" y="2144347"/>
            <a:ext cx="1123950" cy="1477328"/>
          </a:xfrm>
          <a:prstGeom prst="rect">
            <a:avLst/>
          </a:prstGeom>
          <a:noFill/>
        </p:spPr>
        <p:txBody>
          <a:bodyPr wrap="square" rtlCol="0">
            <a:spAutoFit/>
          </a:bodyPr>
          <a:lstStyle/>
          <a:p>
            <a:pPr algn="ctr"/>
            <a:r>
              <a:rPr lang="en-GB" dirty="0"/>
              <a:t>number of people aged 17+ with diabetes</a:t>
            </a:r>
          </a:p>
        </p:txBody>
      </p:sp>
      <p:cxnSp>
        <p:nvCxnSpPr>
          <p:cNvPr id="8" name="Straight Arrow Connector 7">
            <a:extLst>
              <a:ext uri="{FF2B5EF4-FFF2-40B4-BE49-F238E27FC236}">
                <a16:creationId xmlns:a16="http://schemas.microsoft.com/office/drawing/2014/main" id="{217FEE8D-0B39-3569-B3A2-39EE61041F16}"/>
              </a:ext>
            </a:extLst>
          </p:cNvPr>
          <p:cNvCxnSpPr>
            <a:cxnSpLocks/>
          </p:cNvCxnSpPr>
          <p:nvPr/>
        </p:nvCxnSpPr>
        <p:spPr>
          <a:xfrm>
            <a:off x="9659177" y="2154349"/>
            <a:ext cx="0" cy="145732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3" name="TextBox 12">
            <a:extLst>
              <a:ext uri="{FF2B5EF4-FFF2-40B4-BE49-F238E27FC236}">
                <a16:creationId xmlns:a16="http://schemas.microsoft.com/office/drawing/2014/main" id="{6C54DB55-6684-E003-2A2A-673001CD051B}"/>
              </a:ext>
            </a:extLst>
          </p:cNvPr>
          <p:cNvSpPr txBox="1"/>
          <p:nvPr/>
        </p:nvSpPr>
        <p:spPr>
          <a:xfrm>
            <a:off x="9943478" y="2411345"/>
            <a:ext cx="1895682" cy="923330"/>
          </a:xfrm>
          <a:prstGeom prst="rect">
            <a:avLst/>
          </a:prstGeom>
          <a:noFill/>
        </p:spPr>
        <p:txBody>
          <a:bodyPr wrap="square" rtlCol="0">
            <a:spAutoFit/>
          </a:bodyPr>
          <a:lstStyle/>
          <a:p>
            <a:r>
              <a:rPr lang="en-GB" dirty="0"/>
              <a:t>increase </a:t>
            </a:r>
          </a:p>
          <a:p>
            <a:r>
              <a:rPr lang="en-GB" dirty="0"/>
              <a:t>= 60,000 people</a:t>
            </a:r>
          </a:p>
          <a:p>
            <a:r>
              <a:rPr lang="en-GB" dirty="0"/>
              <a:t>= 40% </a:t>
            </a:r>
          </a:p>
        </p:txBody>
      </p:sp>
    </p:spTree>
    <p:extLst>
      <p:ext uri="{BB962C8B-B14F-4D97-AF65-F5344CB8AC3E}">
        <p14:creationId xmlns:p14="http://schemas.microsoft.com/office/powerpoint/2010/main" val="3375425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875" y="141544"/>
            <a:ext cx="12192000" cy="707886"/>
          </a:xfrm>
          <a:prstGeom prst="rect">
            <a:avLst/>
          </a:prstGeom>
          <a:noFill/>
        </p:spPr>
        <p:txBody>
          <a:bodyPr wrap="square" lIns="91440" tIns="45720" rIns="91440" bIns="45720" rtlCol="0" anchor="t">
            <a:spAutoFit/>
          </a:bodyPr>
          <a:lstStyle/>
          <a:p>
            <a:r>
              <a:rPr lang="en-GB" sz="2000" b="1">
                <a:solidFill>
                  <a:schemeClr val="bg1"/>
                </a:solidFill>
              </a:rPr>
              <a:t>The number of people with diabetes in Cwm </a:t>
            </a:r>
            <a:r>
              <a:rPr lang="en-GB" sz="2000" b="1" err="1">
                <a:solidFill>
                  <a:schemeClr val="bg1"/>
                </a:solidFill>
              </a:rPr>
              <a:t>Taf</a:t>
            </a:r>
            <a:r>
              <a:rPr lang="en-GB" sz="2000" b="1">
                <a:solidFill>
                  <a:schemeClr val="bg1"/>
                </a:solidFill>
              </a:rPr>
              <a:t> Morgannwg increased by almost 1,300 people (17+ years) between 2019/20 and 2021/22 (3 years). This is an increase of around 4%. </a:t>
            </a:r>
            <a:endParaRPr lang="en-GB" sz="2000" b="1">
              <a:solidFill>
                <a:schemeClr val="bg1"/>
              </a:solidFill>
              <a:cs typeface="Calibri"/>
            </a:endParaRPr>
          </a:p>
        </p:txBody>
      </p:sp>
      <p:sp>
        <p:nvSpPr>
          <p:cNvPr id="2" name="TextBox 1"/>
          <p:cNvSpPr txBox="1"/>
          <p:nvPr/>
        </p:nvSpPr>
        <p:spPr>
          <a:xfrm>
            <a:off x="268941" y="6223299"/>
            <a:ext cx="4157831" cy="369332"/>
          </a:xfrm>
          <a:prstGeom prst="rect">
            <a:avLst/>
          </a:prstGeom>
          <a:noFill/>
        </p:spPr>
        <p:txBody>
          <a:bodyPr wrap="square" lIns="91440" tIns="45720" rIns="91440" bIns="45720" rtlCol="0" anchor="t">
            <a:spAutoFit/>
          </a:bodyPr>
          <a:lstStyle/>
          <a:p>
            <a:r>
              <a:rPr lang="en-GB" b="1">
                <a:solidFill>
                  <a:schemeClr val="bg1"/>
                </a:solidFill>
                <a:ea typeface="+mn-lt"/>
                <a:cs typeface="+mn-lt"/>
              </a:rPr>
              <a:t>Primary care prevalence</a:t>
            </a:r>
            <a:endParaRPr lang="en-GB">
              <a:ea typeface="+mn-lt"/>
              <a:cs typeface="+mn-lt"/>
            </a:endParaRPr>
          </a:p>
        </p:txBody>
      </p:sp>
      <p:sp>
        <p:nvSpPr>
          <p:cNvPr id="6" name="TextBox 5">
            <a:extLst>
              <a:ext uri="{FF2B5EF4-FFF2-40B4-BE49-F238E27FC236}">
                <a16:creationId xmlns:a16="http://schemas.microsoft.com/office/drawing/2014/main" id="{3AD8808A-3D58-2C42-FA97-F7BFBDCE2E1A}"/>
              </a:ext>
            </a:extLst>
          </p:cNvPr>
          <p:cNvSpPr txBox="1"/>
          <p:nvPr/>
        </p:nvSpPr>
        <p:spPr>
          <a:xfrm>
            <a:off x="761793" y="2690336"/>
            <a:ext cx="1123950" cy="1477328"/>
          </a:xfrm>
          <a:prstGeom prst="rect">
            <a:avLst/>
          </a:prstGeom>
          <a:noFill/>
        </p:spPr>
        <p:txBody>
          <a:bodyPr wrap="square" rtlCol="0">
            <a:spAutoFit/>
          </a:bodyPr>
          <a:lstStyle/>
          <a:p>
            <a:pPr algn="ctr"/>
            <a:r>
              <a:rPr lang="en-GB"/>
              <a:t>number of people aged 17+ with diabetes</a:t>
            </a:r>
          </a:p>
        </p:txBody>
      </p:sp>
      <p:cxnSp>
        <p:nvCxnSpPr>
          <p:cNvPr id="8" name="Straight Arrow Connector 7">
            <a:extLst>
              <a:ext uri="{FF2B5EF4-FFF2-40B4-BE49-F238E27FC236}">
                <a16:creationId xmlns:a16="http://schemas.microsoft.com/office/drawing/2014/main" id="{217FEE8D-0B39-3569-B3A2-39EE61041F16}"/>
              </a:ext>
            </a:extLst>
          </p:cNvPr>
          <p:cNvCxnSpPr>
            <a:cxnSpLocks/>
          </p:cNvCxnSpPr>
          <p:nvPr/>
        </p:nvCxnSpPr>
        <p:spPr>
          <a:xfrm>
            <a:off x="9279745" y="2229837"/>
            <a:ext cx="12492" cy="82440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3" name="TextBox 12">
            <a:extLst>
              <a:ext uri="{FF2B5EF4-FFF2-40B4-BE49-F238E27FC236}">
                <a16:creationId xmlns:a16="http://schemas.microsoft.com/office/drawing/2014/main" id="{6C54DB55-6684-E003-2A2A-673001CD051B}"/>
              </a:ext>
            </a:extLst>
          </p:cNvPr>
          <p:cNvSpPr txBox="1"/>
          <p:nvPr/>
        </p:nvSpPr>
        <p:spPr>
          <a:xfrm>
            <a:off x="9568209" y="2178704"/>
            <a:ext cx="1895682" cy="923330"/>
          </a:xfrm>
          <a:prstGeom prst="rect">
            <a:avLst/>
          </a:prstGeom>
          <a:noFill/>
        </p:spPr>
        <p:txBody>
          <a:bodyPr wrap="square" lIns="91440" tIns="45720" rIns="91440" bIns="45720" rtlCol="0" anchor="t">
            <a:spAutoFit/>
          </a:bodyPr>
          <a:lstStyle/>
          <a:p>
            <a:r>
              <a:rPr lang="en-GB"/>
              <a:t>increase </a:t>
            </a:r>
          </a:p>
          <a:p>
            <a:r>
              <a:rPr lang="en-GB"/>
              <a:t>= 1,300 people</a:t>
            </a:r>
          </a:p>
          <a:p>
            <a:r>
              <a:rPr lang="en-GB"/>
              <a:t>= 4% </a:t>
            </a:r>
            <a:endParaRPr lang="en-GB">
              <a:cs typeface="Calibri"/>
            </a:endParaRPr>
          </a:p>
        </p:txBody>
      </p:sp>
      <p:pic>
        <p:nvPicPr>
          <p:cNvPr id="4" name="Picture 9" descr="A graph showing the number of patients with the number of patients with the number of patients with the number of patients with the number of patients with the number of patients with the number of them with the&#10;&#10;Description automatically generated">
            <a:extLst>
              <a:ext uri="{FF2B5EF4-FFF2-40B4-BE49-F238E27FC236}">
                <a16:creationId xmlns:a16="http://schemas.microsoft.com/office/drawing/2014/main" id="{E6FEF9BE-2C7A-D47F-02DF-76F4E02921F3}"/>
              </a:ext>
            </a:extLst>
          </p:cNvPr>
          <p:cNvPicPr>
            <a:picLocks noChangeAspect="1"/>
          </p:cNvPicPr>
          <p:nvPr/>
        </p:nvPicPr>
        <p:blipFill>
          <a:blip r:embed="rId3"/>
          <a:stretch>
            <a:fillRect/>
          </a:stretch>
        </p:blipFill>
        <p:spPr>
          <a:xfrm>
            <a:off x="1951220" y="1143683"/>
            <a:ext cx="7136150" cy="4329125"/>
          </a:xfrm>
          <a:prstGeom prst="rect">
            <a:avLst/>
          </a:prstGeom>
        </p:spPr>
      </p:pic>
    </p:spTree>
    <p:extLst>
      <p:ext uri="{BB962C8B-B14F-4D97-AF65-F5344CB8AC3E}">
        <p14:creationId xmlns:p14="http://schemas.microsoft.com/office/powerpoint/2010/main" val="532962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2B2A96C-80AE-7987-226A-9D5A09CB10AD}"/>
              </a:ext>
            </a:extLst>
          </p:cNvPr>
          <p:cNvSpPr/>
          <p:nvPr/>
        </p:nvSpPr>
        <p:spPr>
          <a:xfrm>
            <a:off x="0" y="35681"/>
            <a:ext cx="12145617" cy="1015663"/>
          </a:xfrm>
          <a:prstGeom prst="rect">
            <a:avLst/>
          </a:prstGeom>
        </p:spPr>
        <p:txBody>
          <a:bodyPr wrap="square" lIns="91440" tIns="45720" rIns="91440" bIns="45720" anchor="t">
            <a:spAutoFit/>
          </a:bodyPr>
          <a:lstStyle/>
          <a:p>
            <a:pPr>
              <a:defRPr/>
            </a:pPr>
            <a:r>
              <a:rPr lang="en-GB" sz="2000" b="1">
                <a:solidFill>
                  <a:schemeClr val="bg1"/>
                </a:solidFill>
                <a:cs typeface="Calibri"/>
              </a:rPr>
              <a:t>The percentage of all hospital admissions in Cwm </a:t>
            </a:r>
            <a:r>
              <a:rPr lang="en-GB" sz="2000" b="1" err="1">
                <a:solidFill>
                  <a:schemeClr val="bg1"/>
                </a:solidFill>
                <a:cs typeface="Calibri"/>
              </a:rPr>
              <a:t>Taf</a:t>
            </a:r>
            <a:r>
              <a:rPr lang="en-GB" sz="2000" b="1">
                <a:solidFill>
                  <a:schemeClr val="bg1"/>
                </a:solidFill>
                <a:cs typeface="Calibri"/>
              </a:rPr>
              <a:t> Morgannwg UHB that included a primary or secondary diabetes diagnosis has increased in both the most and least deprived fifths. The gap between the deprivation fifths has increased in recent years.</a:t>
            </a:r>
          </a:p>
        </p:txBody>
      </p:sp>
      <p:sp>
        <p:nvSpPr>
          <p:cNvPr id="5" name="TextBox 4"/>
          <p:cNvSpPr txBox="1"/>
          <p:nvPr/>
        </p:nvSpPr>
        <p:spPr>
          <a:xfrm>
            <a:off x="268941" y="6223299"/>
            <a:ext cx="4157831" cy="369332"/>
          </a:xfrm>
          <a:prstGeom prst="rect">
            <a:avLst/>
          </a:prstGeom>
          <a:noFill/>
        </p:spPr>
        <p:txBody>
          <a:bodyPr wrap="square" rtlCol="0">
            <a:spAutoFit/>
          </a:bodyPr>
          <a:lstStyle/>
          <a:p>
            <a:r>
              <a:rPr lang="en-GB" b="1">
                <a:solidFill>
                  <a:schemeClr val="bg1"/>
                </a:solidFill>
              </a:rPr>
              <a:t>Hospital admissions</a:t>
            </a:r>
          </a:p>
        </p:txBody>
      </p:sp>
      <p:pic>
        <p:nvPicPr>
          <p:cNvPr id="4" name="Picture 3"/>
          <p:cNvPicPr>
            <a:picLocks noChangeAspect="1"/>
          </p:cNvPicPr>
          <p:nvPr/>
        </p:nvPicPr>
        <p:blipFill>
          <a:blip r:embed="rId3"/>
          <a:stretch>
            <a:fillRect/>
          </a:stretch>
        </p:blipFill>
        <p:spPr>
          <a:xfrm>
            <a:off x="268941" y="1914741"/>
            <a:ext cx="11654803" cy="3352862"/>
          </a:xfrm>
          <a:prstGeom prst="rect">
            <a:avLst/>
          </a:prstGeom>
        </p:spPr>
      </p:pic>
    </p:spTree>
    <p:extLst>
      <p:ext uri="{BB962C8B-B14F-4D97-AF65-F5344CB8AC3E}">
        <p14:creationId xmlns:p14="http://schemas.microsoft.com/office/powerpoint/2010/main" val="1395474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7AD98C-BA4D-8DFF-D3E1-58A6EB615DEC}"/>
              </a:ext>
            </a:extLst>
          </p:cNvPr>
          <p:cNvSpPr txBox="1"/>
          <p:nvPr/>
        </p:nvSpPr>
        <p:spPr>
          <a:xfrm>
            <a:off x="0" y="0"/>
            <a:ext cx="12192000" cy="1015663"/>
          </a:xfrm>
          <a:prstGeom prst="rect">
            <a:avLst/>
          </a:prstGeom>
          <a:noFill/>
        </p:spPr>
        <p:txBody>
          <a:bodyPr wrap="square" lIns="91440" tIns="45720" rIns="91440" bIns="45720" rtlCol="0" anchor="t">
            <a:spAutoFit/>
          </a:bodyPr>
          <a:lstStyle/>
          <a:p>
            <a:r>
              <a:rPr lang="en-GB" sz="2000" b="1" dirty="0">
                <a:solidFill>
                  <a:schemeClr val="bg1"/>
                </a:solidFill>
                <a:cs typeface="Calibri"/>
              </a:rPr>
              <a:t>In 2021/22, diabetes related hospital spells in Cwm Taf Morgannwg UHB that required an amputation cost over £15,000 per spell and averaged 18 days in hospital. There were over 14,000 diabetes related spells that didn't involve amputation at an average cost of almost £4,800 per spell.</a:t>
            </a:r>
          </a:p>
        </p:txBody>
      </p:sp>
      <p:sp>
        <p:nvSpPr>
          <p:cNvPr id="82" name="TextBox 81">
            <a:extLst>
              <a:ext uri="{FF2B5EF4-FFF2-40B4-BE49-F238E27FC236}">
                <a16:creationId xmlns:a16="http://schemas.microsoft.com/office/drawing/2014/main" id="{C254C228-E5EE-085C-F008-04B88A040BD5}"/>
              </a:ext>
            </a:extLst>
          </p:cNvPr>
          <p:cNvSpPr txBox="1"/>
          <p:nvPr/>
        </p:nvSpPr>
        <p:spPr>
          <a:xfrm>
            <a:off x="485206" y="1160900"/>
            <a:ext cx="5444434" cy="4431983"/>
          </a:xfrm>
          <a:prstGeom prst="rect">
            <a:avLst/>
          </a:prstGeom>
          <a:solidFill>
            <a:srgbClr val="5B739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chemeClr val="bg1"/>
                </a:solidFill>
                <a:latin typeface="Verdana"/>
                <a:ea typeface="Verdana"/>
              </a:rPr>
              <a:t>Amputation</a:t>
            </a:r>
            <a:r>
              <a:rPr lang="en-US" sz="2400" dirty="0">
                <a:solidFill>
                  <a:schemeClr val="bg1"/>
                </a:solidFill>
                <a:latin typeface="Verdana"/>
                <a:ea typeface="Verdana"/>
              </a:rPr>
              <a:t> </a:t>
            </a:r>
            <a:endParaRPr lang="en-US" sz="2400" dirty="0">
              <a:solidFill>
                <a:schemeClr val="bg1"/>
              </a:solidFill>
              <a:latin typeface="Verdana"/>
              <a:ea typeface="Verdana"/>
              <a:cs typeface="Calibri"/>
            </a:endParaRPr>
          </a:p>
          <a:p>
            <a:endParaRPr lang="en-US" sz="2400" dirty="0">
              <a:solidFill>
                <a:schemeClr val="bg1"/>
              </a:solidFill>
              <a:latin typeface="Verdana"/>
              <a:ea typeface="Verdana"/>
              <a:cs typeface="+mn-lt"/>
            </a:endParaRPr>
          </a:p>
          <a:p>
            <a:r>
              <a:rPr lang="en-US" sz="2400" dirty="0">
                <a:solidFill>
                  <a:schemeClr val="bg1"/>
                </a:solidFill>
                <a:ea typeface="+mn-lt"/>
                <a:cs typeface="+mn-lt"/>
              </a:rPr>
              <a:t>•</a:t>
            </a:r>
            <a:r>
              <a:rPr lang="en-US" sz="2400" dirty="0">
                <a:solidFill>
                  <a:schemeClr val="bg1"/>
                </a:solidFill>
                <a:latin typeface="Verdana"/>
                <a:ea typeface="Verdana"/>
              </a:rPr>
              <a:t>98 Total Spells</a:t>
            </a:r>
            <a:endParaRPr lang="en-US" sz="2400" dirty="0">
              <a:solidFill>
                <a:schemeClr val="bg1"/>
              </a:solidFill>
              <a:cs typeface="Calibri"/>
            </a:endParaRPr>
          </a:p>
          <a:p>
            <a:r>
              <a:rPr lang="en-US" sz="2400" dirty="0">
                <a:solidFill>
                  <a:schemeClr val="bg1"/>
                </a:solidFill>
                <a:ea typeface="+mn-lt"/>
                <a:cs typeface="+mn-lt"/>
              </a:rPr>
              <a:t>•</a:t>
            </a:r>
            <a:r>
              <a:rPr lang="en-US" sz="2400" dirty="0">
                <a:solidFill>
                  <a:schemeClr val="bg1"/>
                </a:solidFill>
                <a:latin typeface="Verdana"/>
                <a:ea typeface="Verdana"/>
              </a:rPr>
              <a:t>83 Total Patients</a:t>
            </a:r>
            <a:endParaRPr lang="en-US" sz="2400" dirty="0">
              <a:solidFill>
                <a:schemeClr val="bg1"/>
              </a:solidFill>
              <a:cs typeface="Calibri"/>
            </a:endParaRPr>
          </a:p>
          <a:p>
            <a:r>
              <a:rPr lang="en-US" sz="2400" dirty="0">
                <a:solidFill>
                  <a:schemeClr val="bg1"/>
                </a:solidFill>
                <a:ea typeface="+mn-lt"/>
                <a:cs typeface="+mn-lt"/>
              </a:rPr>
              <a:t>•</a:t>
            </a:r>
            <a:r>
              <a:rPr lang="en-US" sz="2400" dirty="0">
                <a:solidFill>
                  <a:schemeClr val="bg1"/>
                </a:solidFill>
                <a:latin typeface="Verdana"/>
                <a:ea typeface="Verdana"/>
              </a:rPr>
              <a:t>£15,325 per Spell</a:t>
            </a:r>
            <a:endParaRPr lang="en-US" sz="2400" dirty="0">
              <a:solidFill>
                <a:schemeClr val="bg1"/>
              </a:solidFill>
              <a:cs typeface="Calibri"/>
            </a:endParaRPr>
          </a:p>
          <a:p>
            <a:r>
              <a:rPr lang="en-US" sz="2400" dirty="0">
                <a:solidFill>
                  <a:schemeClr val="bg1"/>
                </a:solidFill>
                <a:ea typeface="+mn-lt"/>
                <a:cs typeface="+mn-lt"/>
              </a:rPr>
              <a:t>•</a:t>
            </a:r>
            <a:r>
              <a:rPr lang="en-US" sz="2400" dirty="0">
                <a:solidFill>
                  <a:schemeClr val="bg1"/>
                </a:solidFill>
                <a:latin typeface="Verdana"/>
                <a:ea typeface="Verdana"/>
              </a:rPr>
              <a:t>18 Admitted Days per Spell</a:t>
            </a:r>
          </a:p>
          <a:p>
            <a:r>
              <a:rPr lang="en-US" sz="2400" dirty="0">
                <a:solidFill>
                  <a:schemeClr val="bg1"/>
                </a:solidFill>
                <a:latin typeface="Verdana"/>
                <a:ea typeface="Verdana"/>
              </a:rPr>
              <a:t>•5% Mortality during Spell</a:t>
            </a:r>
          </a:p>
          <a:p>
            <a:r>
              <a:rPr lang="en-US" sz="2400" dirty="0">
                <a:solidFill>
                  <a:schemeClr val="bg1"/>
                </a:solidFill>
                <a:latin typeface="Verdana"/>
                <a:ea typeface="Verdana"/>
              </a:rPr>
              <a:t>•14% Mortality within a year of discharge </a:t>
            </a:r>
          </a:p>
          <a:p>
            <a:r>
              <a:rPr lang="en-US" sz="2400" dirty="0">
                <a:solidFill>
                  <a:schemeClr val="bg1"/>
                </a:solidFill>
                <a:latin typeface="Verdana"/>
                <a:ea typeface="Verdana"/>
              </a:rPr>
              <a:t>•161 Discharge to death days within a year</a:t>
            </a:r>
          </a:p>
          <a:p>
            <a:pPr algn="l"/>
            <a:endParaRPr lang="en-US" dirty="0">
              <a:solidFill>
                <a:schemeClr val="bg1"/>
              </a:solidFill>
              <a:latin typeface="Verdana"/>
              <a:ea typeface="Verdana"/>
            </a:endParaRPr>
          </a:p>
        </p:txBody>
      </p:sp>
      <p:sp>
        <p:nvSpPr>
          <p:cNvPr id="83" name="TextBox 82">
            <a:extLst>
              <a:ext uri="{FF2B5EF4-FFF2-40B4-BE49-F238E27FC236}">
                <a16:creationId xmlns:a16="http://schemas.microsoft.com/office/drawing/2014/main" id="{B1A06FFB-D3E7-D326-123C-8E9AB41B0207}"/>
              </a:ext>
            </a:extLst>
          </p:cNvPr>
          <p:cNvSpPr txBox="1"/>
          <p:nvPr/>
        </p:nvSpPr>
        <p:spPr>
          <a:xfrm>
            <a:off x="6290276" y="1160900"/>
            <a:ext cx="5444434" cy="4493538"/>
          </a:xfrm>
          <a:prstGeom prst="rect">
            <a:avLst/>
          </a:prstGeom>
          <a:solidFill>
            <a:srgbClr val="5B739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chemeClr val="bg1"/>
                </a:solidFill>
                <a:latin typeface="Verdana"/>
                <a:ea typeface="Verdana"/>
              </a:rPr>
              <a:t>Other Pathway</a:t>
            </a:r>
            <a:endParaRPr lang="en-US" sz="2400" b="1" dirty="0">
              <a:solidFill>
                <a:schemeClr val="bg1"/>
              </a:solidFill>
              <a:latin typeface="Verdana"/>
              <a:ea typeface="Verdana"/>
              <a:cs typeface="Calibri"/>
            </a:endParaRPr>
          </a:p>
          <a:p>
            <a:endParaRPr lang="en-US" sz="2400" dirty="0">
              <a:solidFill>
                <a:schemeClr val="bg1"/>
              </a:solidFill>
              <a:latin typeface="Verdana"/>
              <a:ea typeface="Verdana"/>
              <a:cs typeface="+mn-lt"/>
            </a:endParaRPr>
          </a:p>
          <a:p>
            <a:r>
              <a:rPr lang="en-US" sz="2400" dirty="0">
                <a:solidFill>
                  <a:schemeClr val="bg1"/>
                </a:solidFill>
                <a:latin typeface="Verdana"/>
                <a:ea typeface="Verdana"/>
              </a:rPr>
              <a:t>•14,037 Total Spells</a:t>
            </a:r>
          </a:p>
          <a:p>
            <a:r>
              <a:rPr lang="en-US" sz="2400" dirty="0">
                <a:solidFill>
                  <a:schemeClr val="bg1"/>
                </a:solidFill>
                <a:latin typeface="Verdana"/>
                <a:ea typeface="Verdana"/>
              </a:rPr>
              <a:t>•6,873 Total Patients</a:t>
            </a:r>
          </a:p>
          <a:p>
            <a:r>
              <a:rPr lang="en-US" sz="2400" dirty="0">
                <a:solidFill>
                  <a:schemeClr val="bg1"/>
                </a:solidFill>
                <a:latin typeface="Verdana"/>
                <a:ea typeface="Verdana"/>
              </a:rPr>
              <a:t>•£4,796 per Spell</a:t>
            </a:r>
          </a:p>
          <a:p>
            <a:r>
              <a:rPr lang="en-US" sz="2400" dirty="0">
                <a:solidFill>
                  <a:schemeClr val="bg1"/>
                </a:solidFill>
                <a:latin typeface="Verdana"/>
                <a:ea typeface="Verdana"/>
              </a:rPr>
              <a:t>•7 </a:t>
            </a:r>
            <a:r>
              <a:rPr lang="en-US" sz="2800" dirty="0">
                <a:solidFill>
                  <a:schemeClr val="bg1"/>
                </a:solidFill>
                <a:latin typeface="Verdana"/>
                <a:ea typeface="Verdana"/>
              </a:rPr>
              <a:t>Admitted</a:t>
            </a:r>
            <a:r>
              <a:rPr lang="en-US" sz="2400" dirty="0">
                <a:solidFill>
                  <a:schemeClr val="bg1"/>
                </a:solidFill>
                <a:latin typeface="Verdana"/>
                <a:ea typeface="Verdana"/>
              </a:rPr>
              <a:t> Days per Spell</a:t>
            </a:r>
          </a:p>
          <a:p>
            <a:r>
              <a:rPr lang="en-US" sz="2400" dirty="0">
                <a:solidFill>
                  <a:schemeClr val="bg1"/>
                </a:solidFill>
                <a:latin typeface="Verdana"/>
                <a:ea typeface="Verdana"/>
              </a:rPr>
              <a:t>•4% Mortality during Spell</a:t>
            </a:r>
          </a:p>
          <a:p>
            <a:r>
              <a:rPr lang="en-US" sz="2400" dirty="0">
                <a:solidFill>
                  <a:schemeClr val="bg1"/>
                </a:solidFill>
                <a:latin typeface="Verdana"/>
                <a:ea typeface="Verdana"/>
              </a:rPr>
              <a:t>•7% Mortality within a year of discharge </a:t>
            </a:r>
          </a:p>
          <a:p>
            <a:r>
              <a:rPr lang="en-US" sz="2400" dirty="0">
                <a:solidFill>
                  <a:schemeClr val="bg1"/>
                </a:solidFill>
                <a:latin typeface="Verdana"/>
                <a:ea typeface="Verdana"/>
              </a:rPr>
              <a:t>•170 Discharge to death days within a year</a:t>
            </a:r>
          </a:p>
          <a:p>
            <a:pPr algn="l"/>
            <a:endParaRPr lang="en-US" dirty="0" smtClean="0">
              <a:cs typeface="Calibri"/>
            </a:endParaRPr>
          </a:p>
        </p:txBody>
      </p:sp>
      <p:sp>
        <p:nvSpPr>
          <p:cNvPr id="4" name="TextBox 3">
            <a:extLst>
              <a:ext uri="{FF2B5EF4-FFF2-40B4-BE49-F238E27FC236}">
                <a16:creationId xmlns:a16="http://schemas.microsoft.com/office/drawing/2014/main" id="{2239B824-6FF5-0193-D2E2-BFE37C17F338}"/>
              </a:ext>
            </a:extLst>
          </p:cNvPr>
          <p:cNvSpPr txBox="1"/>
          <p:nvPr/>
        </p:nvSpPr>
        <p:spPr>
          <a:xfrm>
            <a:off x="268941" y="6223299"/>
            <a:ext cx="4157831" cy="369332"/>
          </a:xfrm>
          <a:prstGeom prst="rect">
            <a:avLst/>
          </a:prstGeom>
          <a:noFill/>
        </p:spPr>
        <p:txBody>
          <a:bodyPr wrap="square" lIns="91440" tIns="45720" rIns="91440" bIns="45720" rtlCol="0" anchor="t">
            <a:spAutoFit/>
          </a:bodyPr>
          <a:lstStyle/>
          <a:p>
            <a:r>
              <a:rPr lang="en-GB" b="1" dirty="0">
                <a:solidFill>
                  <a:schemeClr val="bg1"/>
                </a:solidFill>
              </a:rPr>
              <a:t>Hospital spell </a:t>
            </a:r>
            <a:r>
              <a:rPr lang="en-GB" b="1" dirty="0" smtClean="0">
                <a:solidFill>
                  <a:schemeClr val="bg1"/>
                </a:solidFill>
              </a:rPr>
              <a:t>costs (£69m)</a:t>
            </a:r>
            <a:endParaRPr lang="en-US" dirty="0"/>
          </a:p>
        </p:txBody>
      </p:sp>
    </p:spTree>
    <p:extLst>
      <p:ext uri="{BB962C8B-B14F-4D97-AF65-F5344CB8AC3E}">
        <p14:creationId xmlns:p14="http://schemas.microsoft.com/office/powerpoint/2010/main" val="708744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260648"/>
            <a:ext cx="10704000" cy="648000"/>
          </a:xfrm>
        </p:spPr>
        <p:txBody>
          <a:bodyPr/>
          <a:lstStyle/>
          <a:p>
            <a:r>
              <a:rPr lang="en-GB" dirty="0"/>
              <a:t>Healthy weight</a:t>
            </a:r>
          </a:p>
        </p:txBody>
      </p:sp>
      <p:sp>
        <p:nvSpPr>
          <p:cNvPr id="5" name="Slide Number Placeholder 4"/>
          <p:cNvSpPr>
            <a:spLocks noGrp="1"/>
          </p:cNvSpPr>
          <p:nvPr>
            <p:ph type="sldNum" sz="quarter" idx="12"/>
          </p:nvPr>
        </p:nvSpPr>
        <p:spPr/>
        <p:txBody>
          <a:bodyPr/>
          <a:lstStyle/>
          <a:p>
            <a:fld id="{E051598E-9D06-4046-8EF2-7702044C4E81}" type="slidenum">
              <a:rPr lang="en-US" smtClean="0"/>
              <a:pPr/>
              <a:t>15</a:t>
            </a:fld>
            <a:endParaRPr lang="en-US" dirty="0"/>
          </a:p>
        </p:txBody>
      </p:sp>
      <p:sp>
        <p:nvSpPr>
          <p:cNvPr id="6" name="Footer Placeholder 5"/>
          <p:cNvSpPr>
            <a:spLocks noGrp="1"/>
          </p:cNvSpPr>
          <p:nvPr>
            <p:ph type="ftr" sz="quarter" idx="3"/>
          </p:nvPr>
        </p:nvSpPr>
        <p:spPr/>
        <p:txBody>
          <a:bodyPr/>
          <a:lstStyle/>
          <a:p>
            <a:endParaRPr lang="en-US" dirty="0"/>
          </a:p>
        </p:txBody>
      </p:sp>
      <p:pic>
        <p:nvPicPr>
          <p:cNvPr id="7" name="Picture 6"/>
          <p:cNvPicPr>
            <a:picLocks noChangeAspect="1"/>
          </p:cNvPicPr>
          <p:nvPr/>
        </p:nvPicPr>
        <p:blipFill>
          <a:blip r:embed="rId2"/>
          <a:stretch>
            <a:fillRect/>
          </a:stretch>
        </p:blipFill>
        <p:spPr>
          <a:xfrm>
            <a:off x="0" y="3068960"/>
            <a:ext cx="6232876" cy="3141692"/>
          </a:xfrm>
          <a:prstGeom prst="rect">
            <a:avLst/>
          </a:prstGeom>
        </p:spPr>
      </p:pic>
      <p:pic>
        <p:nvPicPr>
          <p:cNvPr id="8" name="Picture 7"/>
          <p:cNvPicPr>
            <a:picLocks noChangeAspect="1"/>
          </p:cNvPicPr>
          <p:nvPr/>
        </p:nvPicPr>
        <p:blipFill>
          <a:blip r:embed="rId3"/>
          <a:stretch>
            <a:fillRect/>
          </a:stretch>
        </p:blipFill>
        <p:spPr>
          <a:xfrm>
            <a:off x="6232875" y="3068960"/>
            <a:ext cx="5931417" cy="3100044"/>
          </a:xfrm>
          <a:prstGeom prst="rect">
            <a:avLst/>
          </a:prstGeom>
        </p:spPr>
      </p:pic>
      <p:sp>
        <p:nvSpPr>
          <p:cNvPr id="3" name="Rectangle 2"/>
          <p:cNvSpPr/>
          <p:nvPr/>
        </p:nvSpPr>
        <p:spPr>
          <a:xfrm>
            <a:off x="335360" y="1048964"/>
            <a:ext cx="11377264" cy="1200329"/>
          </a:xfrm>
          <a:prstGeom prst="rect">
            <a:avLst/>
          </a:prstGeom>
        </p:spPr>
        <p:txBody>
          <a:bodyPr wrap="square">
            <a:spAutoFit/>
          </a:bodyPr>
          <a:lstStyle/>
          <a:p>
            <a:pPr marL="285750" indent="-285750">
              <a:buFont typeface="Arial" panose="020B0604020202020204" pitchFamily="34" charset="0"/>
              <a:buChar char="•"/>
            </a:pPr>
            <a:r>
              <a:rPr lang="en-GB" dirty="0">
                <a:solidFill>
                  <a:srgbClr val="211973"/>
                </a:solidFill>
              </a:rPr>
              <a:t>Lowest percentage of children starting school at a healthy weight out of all health boards in </a:t>
            </a:r>
            <a:r>
              <a:rPr lang="en-GB" dirty="0" smtClean="0">
                <a:solidFill>
                  <a:srgbClr val="211973"/>
                </a:solidFill>
              </a:rPr>
              <a:t>Wales</a:t>
            </a:r>
          </a:p>
          <a:p>
            <a:pPr marL="285750" indent="-285750">
              <a:buFont typeface="Arial" panose="020B0604020202020204" pitchFamily="34" charset="0"/>
              <a:buChar char="•"/>
            </a:pPr>
            <a:endParaRPr lang="en-GB" dirty="0">
              <a:solidFill>
                <a:srgbClr val="211973"/>
              </a:solidFill>
            </a:endParaRPr>
          </a:p>
          <a:p>
            <a:pPr marL="285750" indent="-285750">
              <a:buFont typeface="Arial" panose="020B0604020202020204" pitchFamily="34" charset="0"/>
              <a:buChar char="•"/>
            </a:pPr>
            <a:r>
              <a:rPr lang="en-GB" dirty="0" smtClean="0">
                <a:solidFill>
                  <a:srgbClr val="211973"/>
                </a:solidFill>
              </a:rPr>
              <a:t>Inequalities </a:t>
            </a:r>
            <a:r>
              <a:rPr lang="en-GB" dirty="0">
                <a:solidFill>
                  <a:srgbClr val="211973"/>
                </a:solidFill>
              </a:rPr>
              <a:t>in healthy weight percentages across the health board with </a:t>
            </a:r>
            <a:r>
              <a:rPr lang="en-GB" dirty="0" smtClean="0">
                <a:solidFill>
                  <a:srgbClr val="211973"/>
                </a:solidFill>
              </a:rPr>
              <a:t>Merthyr </a:t>
            </a:r>
            <a:r>
              <a:rPr lang="en-GB" dirty="0">
                <a:solidFill>
                  <a:srgbClr val="211973"/>
                </a:solidFill>
              </a:rPr>
              <a:t>having a significantly lower percentage than the Wales </a:t>
            </a:r>
            <a:r>
              <a:rPr lang="en-GB" dirty="0" smtClean="0">
                <a:solidFill>
                  <a:srgbClr val="211973"/>
                </a:solidFill>
              </a:rPr>
              <a:t>average</a:t>
            </a:r>
            <a:endParaRPr lang="en-GB" dirty="0">
              <a:solidFill>
                <a:srgbClr val="211973"/>
              </a:solidFill>
            </a:endParaRPr>
          </a:p>
        </p:txBody>
      </p:sp>
    </p:spTree>
    <p:extLst>
      <p:ext uri="{BB962C8B-B14F-4D97-AF65-F5344CB8AC3E}">
        <p14:creationId xmlns:p14="http://schemas.microsoft.com/office/powerpoint/2010/main" val="425075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12145617" cy="1015663"/>
          </a:xfrm>
          <a:prstGeom prst="rect">
            <a:avLst/>
          </a:prstGeom>
        </p:spPr>
        <p:txBody>
          <a:bodyPr wrap="square" lIns="91440" tIns="45720" rIns="91440" bIns="45720" anchor="t">
            <a:spAutoFit/>
          </a:bodyPr>
          <a:lstStyle/>
          <a:p>
            <a:pPr>
              <a:defRPr/>
            </a:pPr>
            <a:r>
              <a:rPr lang="en-GB" sz="2000" b="1">
                <a:solidFill>
                  <a:schemeClr val="bg1"/>
                </a:solidFill>
              </a:rPr>
              <a:t>If prevalence remained at current level, 218,000 people would be living with diabetes by 2035/36. If current trends are maintained then this would be 260,000 and a high scenario would mean over 280,000 people. See background notes for methodology.</a:t>
            </a:r>
          </a:p>
        </p:txBody>
      </p:sp>
      <p:sp>
        <p:nvSpPr>
          <p:cNvPr id="5" name="TextBox 4"/>
          <p:cNvSpPr txBox="1"/>
          <p:nvPr/>
        </p:nvSpPr>
        <p:spPr>
          <a:xfrm>
            <a:off x="268941" y="6223299"/>
            <a:ext cx="4157831" cy="369332"/>
          </a:xfrm>
          <a:prstGeom prst="rect">
            <a:avLst/>
          </a:prstGeom>
          <a:noFill/>
        </p:spPr>
        <p:txBody>
          <a:bodyPr wrap="square" lIns="91440" tIns="45720" rIns="91440" bIns="45720" rtlCol="0" anchor="t">
            <a:spAutoFit/>
          </a:bodyPr>
          <a:lstStyle/>
          <a:p>
            <a:r>
              <a:rPr lang="en-GB" b="1">
                <a:solidFill>
                  <a:schemeClr val="bg1"/>
                </a:solidFill>
                <a:ea typeface="+mn-lt"/>
                <a:cs typeface="+mn-lt"/>
              </a:rPr>
              <a:t>Diabetes projections</a:t>
            </a:r>
            <a:endParaRPr lang="en-US">
              <a:solidFill>
                <a:schemeClr val="bg1"/>
              </a:solidFill>
              <a:ea typeface="+mn-lt"/>
              <a:cs typeface="+mn-lt"/>
            </a:endParaRPr>
          </a:p>
        </p:txBody>
      </p:sp>
      <p:pic>
        <p:nvPicPr>
          <p:cNvPr id="7" name="Picture 8" descr="Chart, line chart&#10;&#10;Description automatically generated">
            <a:extLst>
              <a:ext uri="{FF2B5EF4-FFF2-40B4-BE49-F238E27FC236}">
                <a16:creationId xmlns:a16="http://schemas.microsoft.com/office/drawing/2014/main" id="{38E072A5-D2D1-4E90-30A1-09DBBCD7A114}"/>
              </a:ext>
            </a:extLst>
          </p:cNvPr>
          <p:cNvPicPr>
            <a:picLocks noChangeAspect="1"/>
          </p:cNvPicPr>
          <p:nvPr/>
        </p:nvPicPr>
        <p:blipFill>
          <a:blip r:embed="rId3"/>
          <a:stretch>
            <a:fillRect/>
          </a:stretch>
        </p:blipFill>
        <p:spPr>
          <a:xfrm>
            <a:off x="267222" y="1004655"/>
            <a:ext cx="11229582" cy="4838253"/>
          </a:xfrm>
          <a:prstGeom prst="rect">
            <a:avLst/>
          </a:prstGeom>
        </p:spPr>
      </p:pic>
    </p:spTree>
    <p:extLst>
      <p:ext uri="{BB962C8B-B14F-4D97-AF65-F5344CB8AC3E}">
        <p14:creationId xmlns:p14="http://schemas.microsoft.com/office/powerpoint/2010/main" val="630692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17</a:t>
            </a:fld>
            <a:endParaRPr lang="en-US" dirty="0"/>
          </a:p>
        </p:txBody>
      </p:sp>
      <p:sp>
        <p:nvSpPr>
          <p:cNvPr id="6" name="Footer Placeholder 5"/>
          <p:cNvSpPr>
            <a:spLocks noGrp="1"/>
          </p:cNvSpPr>
          <p:nvPr>
            <p:ph type="ftr" sz="quarter" idx="3"/>
          </p:nvPr>
        </p:nvSpPr>
        <p:spPr>
          <a:xfrm>
            <a:off x="983432" y="6309320"/>
            <a:ext cx="10488024"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250657" y="158628"/>
            <a:ext cx="11690686" cy="794806"/>
          </a:xfrm>
        </p:spPr>
        <p:txBody>
          <a:bodyPr/>
          <a:lstStyle/>
          <a:p>
            <a:r>
              <a:rPr lang="en-GB" sz="2200" b="1" dirty="0"/>
              <a:t>A sense of community, age-standardised percentage, persons, 2020-2021</a:t>
            </a:r>
          </a:p>
        </p:txBody>
      </p:sp>
      <p:sp>
        <p:nvSpPr>
          <p:cNvPr id="12" name="Rectangle 11"/>
          <p:cNvSpPr/>
          <p:nvPr/>
        </p:nvSpPr>
        <p:spPr>
          <a:xfrm>
            <a:off x="227348" y="4653136"/>
            <a:ext cx="11737304" cy="1519519"/>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In 2018-2020, 66.4% of people in CTM reported feeling a sense of community, which is statistically significantly lower than the average in Wales (69.3%). At Local Authority level, Merthyr Tydfil had the highest rate (72.0%) of people feeling a sense of community, followed by RCT (66.2%), whereas the rate in Bridgend was the lowest and statistically significantly lower than the average in Wales (63.4%). </a:t>
            </a:r>
            <a:endParaRPr lang="en-GB" sz="1600"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1127448" y="692696"/>
            <a:ext cx="9572756" cy="3786175"/>
          </a:xfrm>
          <a:prstGeom prst="rect">
            <a:avLst/>
          </a:prstGeom>
        </p:spPr>
      </p:pic>
      <p:sp>
        <p:nvSpPr>
          <p:cNvPr id="8" name="Footer Placeholder 5"/>
          <p:cNvSpPr txBox="1">
            <a:spLocks/>
          </p:cNvSpPr>
          <p:nvPr/>
        </p:nvSpPr>
        <p:spPr>
          <a:xfrm>
            <a:off x="6674346" y="4378796"/>
            <a:ext cx="393576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Source ©2022 PHW Observatory using NSW (WG)</a:t>
            </a:r>
            <a:endParaRPr lang="en-US" dirty="0">
              <a:solidFill>
                <a:schemeClr val="accent4">
                  <a:lumMod val="50000"/>
                </a:schemeClr>
              </a:solidFill>
            </a:endParaRPr>
          </a:p>
        </p:txBody>
      </p:sp>
    </p:spTree>
    <p:extLst>
      <p:ext uri="{BB962C8B-B14F-4D97-AF65-F5344CB8AC3E}">
        <p14:creationId xmlns:p14="http://schemas.microsoft.com/office/powerpoint/2010/main" val="592706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368" y="332656"/>
            <a:ext cx="11031365" cy="5823345"/>
          </a:xfrm>
        </p:spPr>
        <p:txBody>
          <a:bodyPr/>
          <a:lstStyle/>
          <a:p>
            <a:pPr algn="ctr"/>
            <a:endParaRPr lang="en-GB" dirty="0" smtClean="0"/>
          </a:p>
          <a:p>
            <a:pPr algn="ctr"/>
            <a:endParaRPr lang="en-GB" dirty="0"/>
          </a:p>
          <a:p>
            <a:pPr algn="ctr"/>
            <a:r>
              <a:rPr lang="en-GB" sz="3200" dirty="0" smtClean="0"/>
              <a:t>How do WE </a:t>
            </a:r>
            <a:r>
              <a:rPr lang="en-GB" sz="3200" dirty="0"/>
              <a:t>e</a:t>
            </a:r>
            <a:r>
              <a:rPr lang="en-GB" sz="3200" dirty="0" smtClean="0"/>
              <a:t>ngage people about their health?</a:t>
            </a:r>
          </a:p>
          <a:p>
            <a:pPr algn="ctr"/>
            <a:endParaRPr lang="en-GB" sz="3200" dirty="0"/>
          </a:p>
          <a:p>
            <a:pPr algn="ctr"/>
            <a:r>
              <a:rPr lang="en-GB" sz="3200" dirty="0" smtClean="0"/>
              <a:t>Who should we include?</a:t>
            </a:r>
          </a:p>
          <a:p>
            <a:pPr algn="ctr"/>
            <a:endParaRPr lang="en-GB" sz="3200" dirty="0"/>
          </a:p>
          <a:p>
            <a:pPr algn="ctr"/>
            <a:r>
              <a:rPr lang="en-GB" sz="3200" dirty="0" smtClean="0"/>
              <a:t>What should we (not) do?</a:t>
            </a:r>
            <a:endParaRPr lang="en-GB" sz="3200" dirty="0"/>
          </a:p>
        </p:txBody>
      </p:sp>
      <p:sp>
        <p:nvSpPr>
          <p:cNvPr id="5" name="Slide Number Placeholder 4"/>
          <p:cNvSpPr>
            <a:spLocks noGrp="1"/>
          </p:cNvSpPr>
          <p:nvPr>
            <p:ph type="sldNum" sz="quarter" idx="12"/>
          </p:nvPr>
        </p:nvSpPr>
        <p:spPr/>
        <p:txBody>
          <a:bodyPr/>
          <a:lstStyle/>
          <a:p>
            <a:fld id="{E051598E-9D06-4046-8EF2-7702044C4E81}" type="slidenum">
              <a:rPr lang="en-US" smtClean="0"/>
              <a:pPr/>
              <a:t>18</a:t>
            </a:fld>
            <a:endParaRPr lang="en-US" dirty="0"/>
          </a:p>
        </p:txBody>
      </p:sp>
      <p:sp>
        <p:nvSpPr>
          <p:cNvPr id="6" name="Footer Placeholder 5"/>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1502548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0440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260648"/>
            <a:ext cx="10704000" cy="648000"/>
          </a:xfrm>
        </p:spPr>
        <p:txBody>
          <a:bodyPr/>
          <a:lstStyle/>
          <a:p>
            <a:r>
              <a:rPr lang="en-GB" dirty="0"/>
              <a:t>Inequalities</a:t>
            </a:r>
          </a:p>
        </p:txBody>
      </p:sp>
      <p:sp>
        <p:nvSpPr>
          <p:cNvPr id="3" name="Content Placeholder 2"/>
          <p:cNvSpPr>
            <a:spLocks noGrp="1"/>
          </p:cNvSpPr>
          <p:nvPr>
            <p:ph sz="half" idx="1"/>
          </p:nvPr>
        </p:nvSpPr>
        <p:spPr>
          <a:xfrm>
            <a:off x="407368" y="1340768"/>
            <a:ext cx="5232000" cy="4068000"/>
          </a:xfrm>
        </p:spPr>
        <p:txBody>
          <a:bodyPr/>
          <a:lstStyle/>
          <a:p>
            <a:pPr marL="342900" indent="-342900">
              <a:buFont typeface="Arial" panose="020B0604020202020204" pitchFamily="34" charset="0"/>
              <a:buChar char="•"/>
            </a:pPr>
            <a:r>
              <a:rPr lang="en-GB" dirty="0"/>
              <a:t>Gap in inequalities across Cwm Taf </a:t>
            </a:r>
            <a:r>
              <a:rPr lang="en-GB" dirty="0" smtClean="0"/>
              <a:t>Morgannwg</a:t>
            </a:r>
          </a:p>
          <a:p>
            <a:pPr marL="342900" indent="-342900">
              <a:buFont typeface="Arial" panose="020B0604020202020204" pitchFamily="34" charset="0"/>
              <a:buChar char="•"/>
            </a:pPr>
            <a:r>
              <a:rPr lang="en-GB" dirty="0" smtClean="0"/>
              <a:t>Highest </a:t>
            </a:r>
            <a:r>
              <a:rPr lang="en-GB" dirty="0"/>
              <a:t>levels of deprivation in valleys to the north of the health </a:t>
            </a:r>
            <a:r>
              <a:rPr lang="en-GB" dirty="0" smtClean="0"/>
              <a:t>board</a:t>
            </a:r>
          </a:p>
          <a:p>
            <a:pPr marL="342900" lvl="1" indent="-342900">
              <a:buFont typeface="Arial" panose="020B0604020202020204" pitchFamily="34" charset="0"/>
              <a:buChar char="•"/>
            </a:pPr>
            <a:r>
              <a:rPr lang="en-GB" dirty="0" smtClean="0"/>
              <a:t>North </a:t>
            </a:r>
            <a:r>
              <a:rPr lang="en-GB" dirty="0"/>
              <a:t>of the M4</a:t>
            </a:r>
          </a:p>
          <a:p>
            <a:endParaRPr lang="en-GB" dirty="0"/>
          </a:p>
        </p:txBody>
      </p:sp>
      <p:sp>
        <p:nvSpPr>
          <p:cNvPr id="5" name="Slide Number Placeholder 4"/>
          <p:cNvSpPr>
            <a:spLocks noGrp="1"/>
          </p:cNvSpPr>
          <p:nvPr>
            <p:ph type="sldNum" sz="quarter" idx="12"/>
          </p:nvPr>
        </p:nvSpPr>
        <p:spPr/>
        <p:txBody>
          <a:bodyPr/>
          <a:lstStyle/>
          <a:p>
            <a:fld id="{E051598E-9D06-4046-8EF2-7702044C4E81}" type="slidenum">
              <a:rPr lang="en-US" smtClean="0"/>
              <a:pPr/>
              <a:t>2</a:t>
            </a:fld>
            <a:endParaRPr lang="en-US" dirty="0"/>
          </a:p>
        </p:txBody>
      </p:sp>
      <p:sp>
        <p:nvSpPr>
          <p:cNvPr id="6" name="Footer Placeholder 5"/>
          <p:cNvSpPr>
            <a:spLocks noGrp="1"/>
          </p:cNvSpPr>
          <p:nvPr>
            <p:ph type="ftr" sz="quarter" idx="3"/>
          </p:nvPr>
        </p:nvSpPr>
        <p:spPr/>
        <p:txBody>
          <a:bodyPr/>
          <a:lstStyle/>
          <a:p>
            <a:endParaRPr lang="en-US" dirty="0"/>
          </a:p>
        </p:txBody>
      </p:sp>
      <p:pic>
        <p:nvPicPr>
          <p:cNvPr id="9" name="Picture 8"/>
          <p:cNvPicPr>
            <a:picLocks noChangeAspect="1"/>
          </p:cNvPicPr>
          <p:nvPr/>
        </p:nvPicPr>
        <p:blipFill>
          <a:blip r:embed="rId2"/>
          <a:stretch>
            <a:fillRect/>
          </a:stretch>
        </p:blipFill>
        <p:spPr>
          <a:xfrm>
            <a:off x="6816080" y="941318"/>
            <a:ext cx="5047926" cy="5316173"/>
          </a:xfrm>
          <a:prstGeom prst="rect">
            <a:avLst/>
          </a:prstGeom>
        </p:spPr>
      </p:pic>
      <p:sp>
        <p:nvSpPr>
          <p:cNvPr id="4" name="AutoShape 2" descr="https://ukc-powerpoint.officeapps.live.com/pods/GetClipboardImage.ashx?Id=5e42728e-4210-4a19-b307-3b9b76acb79f&amp;DC=GUK1&amp;pkey=777ec72b-4a63-4eb9-9003-b803dd75c86d&amp;wdwaccluster=GUK1"/>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descr="https://ukc-powerpoint.officeapps.live.com/pods/GetClipboardImage.ashx?Id=5e42728e-4210-4a19-b307-3b9b76acb79f&amp;DC=GUK1&amp;pkey=777ec72b-4a63-4eb9-9003-b803dd75c86d&amp;wdwaccluster=GUK1"/>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650751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3</a:t>
            </a:fld>
            <a:endParaRPr lang="en-US" dirty="0"/>
          </a:p>
        </p:txBody>
      </p:sp>
      <p:sp>
        <p:nvSpPr>
          <p:cNvPr id="6" name="Footer Placeholder 5"/>
          <p:cNvSpPr>
            <a:spLocks noGrp="1"/>
          </p:cNvSpPr>
          <p:nvPr>
            <p:ph type="ftr" sz="quarter" idx="3"/>
          </p:nvPr>
        </p:nvSpPr>
        <p:spPr>
          <a:xfrm>
            <a:off x="983432" y="6309320"/>
            <a:ext cx="4464496"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78122" y="126511"/>
            <a:ext cx="12000656" cy="548680"/>
          </a:xfrm>
        </p:spPr>
        <p:txBody>
          <a:bodyPr/>
          <a:lstStyle/>
          <a:p>
            <a:r>
              <a:rPr lang="en-GB" sz="2200" b="1" dirty="0"/>
              <a:t>Life expectancy at birth, Total, males and females, 2011-2013 to 2018-2020</a:t>
            </a:r>
          </a:p>
        </p:txBody>
      </p:sp>
      <p:sp>
        <p:nvSpPr>
          <p:cNvPr id="12" name="Rectangle 11"/>
          <p:cNvSpPr/>
          <p:nvPr/>
        </p:nvSpPr>
        <p:spPr>
          <a:xfrm>
            <a:off x="156246" y="5037163"/>
            <a:ext cx="11844409" cy="992579"/>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Between 2011-2013 and 2018-2020, Life expectancy (LE) at birth (Total) in CTM has remained roughly stable and below the Wales average for both men and women. </a:t>
            </a:r>
          </a:p>
        </p:txBody>
      </p:sp>
      <p:pic>
        <p:nvPicPr>
          <p:cNvPr id="4" name="Picture 3"/>
          <p:cNvPicPr>
            <a:picLocks noChangeAspect="1"/>
          </p:cNvPicPr>
          <p:nvPr/>
        </p:nvPicPr>
        <p:blipFill>
          <a:blip r:embed="rId3"/>
          <a:stretch>
            <a:fillRect/>
          </a:stretch>
        </p:blipFill>
        <p:spPr>
          <a:xfrm>
            <a:off x="330102" y="962062"/>
            <a:ext cx="11531795" cy="3900305"/>
          </a:xfrm>
          <a:prstGeom prst="rect">
            <a:avLst/>
          </a:prstGeom>
        </p:spPr>
      </p:pic>
      <p:sp>
        <p:nvSpPr>
          <p:cNvPr id="3" name="Footer Placeholder 5">
            <a:extLst>
              <a:ext uri="{FF2B5EF4-FFF2-40B4-BE49-F238E27FC236}">
                <a16:creationId xmlns:a16="http://schemas.microsoft.com/office/drawing/2014/main" id="{4863E1E7-6AA6-E0FE-064A-B622012D7466}"/>
              </a:ext>
            </a:extLst>
          </p:cNvPr>
          <p:cNvSpPr txBox="1">
            <a:spLocks/>
          </p:cNvSpPr>
          <p:nvPr/>
        </p:nvSpPr>
        <p:spPr>
          <a:xfrm>
            <a:off x="6960096" y="4793551"/>
            <a:ext cx="501588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Source ©2022 PHW using </a:t>
            </a:r>
            <a:r>
              <a:rPr lang="fr-FR" dirty="0">
                <a:solidFill>
                  <a:schemeClr val="accent4">
                    <a:lumMod val="50000"/>
                  </a:schemeClr>
                </a:solidFill>
              </a:rPr>
              <a:t>APS, 2011 Census, PHM, MYE (ONS)</a:t>
            </a:r>
            <a:r>
              <a:rPr lang="en-GB" dirty="0">
                <a:solidFill>
                  <a:schemeClr val="accent4">
                    <a:lumMod val="50000"/>
                  </a:schemeClr>
                </a:solidFill>
              </a:rPr>
              <a:t> </a:t>
            </a:r>
            <a:endParaRPr lang="en-US" dirty="0">
              <a:solidFill>
                <a:schemeClr val="accent4">
                  <a:lumMod val="50000"/>
                </a:schemeClr>
              </a:solidFill>
            </a:endParaRPr>
          </a:p>
        </p:txBody>
      </p:sp>
      <p:sp>
        <p:nvSpPr>
          <p:cNvPr id="2" name="AutoShape 2" descr="https://ukc-powerpoint.officeapps.live.com/pods/GetClipboardImage.ashx?Id=74a5db6f-bb9e-4069-8cd8-0ca38d7de2dd&amp;DC=GUK1&amp;pkey=34013c4e-1421-48fc-b9c1-f6f19bca2d45&amp;wdwaccluster=GUK1"/>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descr="https://ukc-powerpoint.officeapps.live.com/pods/GetClipboardImage.ashx?Id=66167c99-a29d-4ab4-a60a-90dacc5164be&amp;DC=GUK1&amp;pkey=59ed43b1-6af7-43dc-9b35-0c0d2abe4f2f&amp;wdwaccluster=GUK1"/>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413965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4</a:t>
            </a:fld>
            <a:endParaRPr lang="en-US" dirty="0"/>
          </a:p>
        </p:txBody>
      </p:sp>
      <p:sp>
        <p:nvSpPr>
          <p:cNvPr id="6" name="Footer Placeholder 5"/>
          <p:cNvSpPr>
            <a:spLocks noGrp="1"/>
          </p:cNvSpPr>
          <p:nvPr>
            <p:ph type="ftr" sz="quarter" idx="3"/>
          </p:nvPr>
        </p:nvSpPr>
        <p:spPr>
          <a:xfrm>
            <a:off x="983432" y="6309320"/>
            <a:ext cx="4464496"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216686" y="116632"/>
            <a:ext cx="11859110" cy="459985"/>
          </a:xfrm>
        </p:spPr>
        <p:txBody>
          <a:bodyPr/>
          <a:lstStyle/>
          <a:p>
            <a:r>
              <a:rPr lang="en-GB" sz="2200" b="1" dirty="0"/>
              <a:t>The gap in life expectancy at birth between the most and least deprived, males and females, 2011-2013 to 2018-2020</a:t>
            </a:r>
          </a:p>
        </p:txBody>
      </p:sp>
      <p:sp>
        <p:nvSpPr>
          <p:cNvPr id="12" name="Rectangle 11"/>
          <p:cNvSpPr/>
          <p:nvPr/>
        </p:nvSpPr>
        <p:spPr>
          <a:xfrm>
            <a:off x="116203" y="4407694"/>
            <a:ext cx="11959593" cy="2200346"/>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55388"/>
                </a:solidFill>
                <a:latin typeface="Verdana" panose="020B0604030504040204" pitchFamily="34" charset="0"/>
                <a:ea typeface="Verdana" panose="020B0604030504040204" pitchFamily="34" charset="0"/>
                <a:cs typeface="Times New Roman" panose="02020603050405020304" pitchFamily="18" charset="0"/>
              </a:rPr>
              <a:t>Between 2011-2013 and 2018-2020, the inequality gap* in life expectancy at birth in Wales has increased for both men and women; whereas in CTM it has fluctuated over the years and has overall slightly increased for men, and remained roughly the same for women.</a:t>
            </a:r>
          </a:p>
          <a:p>
            <a:pPr algn="just">
              <a:lnSpc>
                <a:spcPct val="107000"/>
              </a:lnSpc>
              <a:spcBef>
                <a:spcPts val="600"/>
              </a:spcBef>
            </a:pPr>
            <a:r>
              <a:rPr lang="en-GB" sz="1600" dirty="0">
                <a:solidFill>
                  <a:srgbClr val="355388"/>
                </a:solidFill>
                <a:latin typeface="Verdana" panose="020B0604030504040204" pitchFamily="34" charset="0"/>
                <a:ea typeface="Verdana" panose="020B0604030504040204" pitchFamily="34" charset="0"/>
                <a:cs typeface="Times New Roman" panose="02020603050405020304" pitchFamily="18" charset="0"/>
              </a:rPr>
              <a:t>*</a:t>
            </a:r>
            <a:r>
              <a:rPr lang="en-GB" sz="1600" i="1" dirty="0">
                <a:solidFill>
                  <a:srgbClr val="355388"/>
                </a:solidFill>
                <a:latin typeface="Verdana" panose="020B0604030504040204" pitchFamily="34" charset="0"/>
                <a:ea typeface="Verdana" panose="020B0604030504040204" pitchFamily="34" charset="0"/>
                <a:cs typeface="Times New Roman" panose="02020603050405020304" pitchFamily="18" charset="0"/>
              </a:rPr>
              <a:t>The inequality gap in life expectancy represents the absolute difference between the least deprived fifth and the most deprived fifth, calculated in years.</a:t>
            </a:r>
          </a:p>
          <a:p>
            <a:pPr algn="just">
              <a:lnSpc>
                <a:spcPct val="107000"/>
              </a:lnSpc>
              <a:spcBef>
                <a:spcPts val="600"/>
              </a:spcBef>
            </a:pPr>
            <a:endParaRPr lang="en-GB" sz="1600" i="1" dirty="0">
              <a:solidFill>
                <a:srgbClr val="355388"/>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07368" y="849830"/>
            <a:ext cx="11089232" cy="3733409"/>
          </a:xfrm>
          <a:prstGeom prst="rect">
            <a:avLst/>
          </a:prstGeom>
        </p:spPr>
      </p:pic>
      <p:sp>
        <p:nvSpPr>
          <p:cNvPr id="3" name="Footer Placeholder 5">
            <a:extLst>
              <a:ext uri="{FF2B5EF4-FFF2-40B4-BE49-F238E27FC236}">
                <a16:creationId xmlns:a16="http://schemas.microsoft.com/office/drawing/2014/main" id="{D821887F-7180-0FE5-5B9B-BC85AE397F81}"/>
              </a:ext>
            </a:extLst>
          </p:cNvPr>
          <p:cNvSpPr txBox="1">
            <a:spLocks/>
          </p:cNvSpPr>
          <p:nvPr/>
        </p:nvSpPr>
        <p:spPr>
          <a:xfrm>
            <a:off x="6744072" y="4365104"/>
            <a:ext cx="501588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Source ©2022 PHW using </a:t>
            </a:r>
            <a:r>
              <a:rPr lang="fr-FR" dirty="0">
                <a:solidFill>
                  <a:schemeClr val="accent4">
                    <a:lumMod val="50000"/>
                  </a:schemeClr>
                </a:solidFill>
              </a:rPr>
              <a:t>APS, 2011 Census, PHM, MYE (ONS)</a:t>
            </a:r>
            <a:r>
              <a:rPr lang="en-GB" dirty="0">
                <a:solidFill>
                  <a:schemeClr val="accent4">
                    <a:lumMod val="50000"/>
                  </a:schemeClr>
                </a:solidFill>
              </a:rPr>
              <a:t> </a:t>
            </a:r>
            <a:endParaRPr lang="en-US" dirty="0">
              <a:solidFill>
                <a:schemeClr val="accent4">
                  <a:lumMod val="50000"/>
                </a:schemeClr>
              </a:solidFill>
            </a:endParaRPr>
          </a:p>
        </p:txBody>
      </p:sp>
    </p:spTree>
    <p:extLst>
      <p:ext uri="{BB962C8B-B14F-4D97-AF65-F5344CB8AC3E}">
        <p14:creationId xmlns:p14="http://schemas.microsoft.com/office/powerpoint/2010/main" val="3378153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5</a:t>
            </a:fld>
            <a:endParaRPr lang="en-US" dirty="0"/>
          </a:p>
        </p:txBody>
      </p:sp>
      <p:sp>
        <p:nvSpPr>
          <p:cNvPr id="6" name="Footer Placeholder 5"/>
          <p:cNvSpPr>
            <a:spLocks noGrp="1"/>
          </p:cNvSpPr>
          <p:nvPr>
            <p:ph type="ftr" sz="quarter" idx="3"/>
          </p:nvPr>
        </p:nvSpPr>
        <p:spPr>
          <a:xfrm>
            <a:off x="983432" y="6309320"/>
            <a:ext cx="10488024"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144684" y="91772"/>
            <a:ext cx="11810022" cy="650790"/>
          </a:xfrm>
        </p:spPr>
        <p:txBody>
          <a:bodyPr/>
          <a:lstStyle/>
          <a:p>
            <a:r>
              <a:rPr lang="en-GB" sz="2200" b="1" dirty="0"/>
              <a:t>Healthy life expectancy at birth, males and females, 2018-2020</a:t>
            </a:r>
          </a:p>
        </p:txBody>
      </p:sp>
      <p:sp>
        <p:nvSpPr>
          <p:cNvPr id="12" name="Rectangle 11"/>
          <p:cNvSpPr/>
          <p:nvPr/>
        </p:nvSpPr>
        <p:spPr>
          <a:xfrm>
            <a:off x="131676" y="4941168"/>
            <a:ext cx="11928648" cy="1409681"/>
          </a:xfrm>
          <a:prstGeom prst="rect">
            <a:avLst/>
          </a:prstGeom>
        </p:spPr>
        <p:txBody>
          <a:bodyPr wrap="square">
            <a:spAutoFit/>
          </a:bodyPr>
          <a:lstStyle/>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In 2018-2020, Healthy life expectancy (HLE) at birth in CTM was statistically significantly lower than the Wales average, for both men and women. At Local Authority level, among men, Bridgend had the highest HLE rate; whereas Merthyr Tydfil and RCT rates were statistically significantly lower than in Wales. Among women, RCT had the highest HLE rate; whereas Bridgend and Merthyr Tydfil rates were statistically significantly lower than the average in Wales.</a:t>
            </a:r>
          </a:p>
        </p:txBody>
      </p:sp>
      <p:pic>
        <p:nvPicPr>
          <p:cNvPr id="2" name="Picture 1"/>
          <p:cNvPicPr>
            <a:picLocks noChangeAspect="1"/>
          </p:cNvPicPr>
          <p:nvPr/>
        </p:nvPicPr>
        <p:blipFill>
          <a:blip r:embed="rId3"/>
          <a:stretch>
            <a:fillRect/>
          </a:stretch>
        </p:blipFill>
        <p:spPr>
          <a:xfrm>
            <a:off x="767408" y="476672"/>
            <a:ext cx="9968487" cy="4203579"/>
          </a:xfrm>
          <a:prstGeom prst="rect">
            <a:avLst/>
          </a:prstGeom>
        </p:spPr>
      </p:pic>
      <p:sp>
        <p:nvSpPr>
          <p:cNvPr id="3" name="Footer Placeholder 5">
            <a:extLst>
              <a:ext uri="{FF2B5EF4-FFF2-40B4-BE49-F238E27FC236}">
                <a16:creationId xmlns:a16="http://schemas.microsoft.com/office/drawing/2014/main" id="{81AD0B84-3AFF-B8DB-D234-D0722B6E8DF5}"/>
              </a:ext>
            </a:extLst>
          </p:cNvPr>
          <p:cNvSpPr txBox="1">
            <a:spLocks/>
          </p:cNvSpPr>
          <p:nvPr/>
        </p:nvSpPr>
        <p:spPr>
          <a:xfrm>
            <a:off x="5252217" y="4516471"/>
            <a:ext cx="501588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Source ©2022 PHW using </a:t>
            </a:r>
            <a:r>
              <a:rPr lang="fr-FR" dirty="0">
                <a:solidFill>
                  <a:schemeClr val="accent4">
                    <a:lumMod val="50000"/>
                  </a:schemeClr>
                </a:solidFill>
              </a:rPr>
              <a:t>APS, 2011 Census, PHM, MYE (ONS)</a:t>
            </a:r>
            <a:r>
              <a:rPr lang="en-GB" dirty="0">
                <a:solidFill>
                  <a:schemeClr val="accent4">
                    <a:lumMod val="50000"/>
                  </a:schemeClr>
                </a:solidFill>
              </a:rPr>
              <a:t> </a:t>
            </a:r>
            <a:endParaRPr lang="en-US" dirty="0">
              <a:solidFill>
                <a:schemeClr val="accent4">
                  <a:lumMod val="50000"/>
                </a:schemeClr>
              </a:solidFill>
            </a:endParaRPr>
          </a:p>
        </p:txBody>
      </p:sp>
    </p:spTree>
    <p:extLst>
      <p:ext uri="{BB962C8B-B14F-4D97-AF65-F5344CB8AC3E}">
        <p14:creationId xmlns:p14="http://schemas.microsoft.com/office/powerpoint/2010/main" val="3629132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6</a:t>
            </a:fld>
            <a:endParaRPr lang="en-US" dirty="0"/>
          </a:p>
        </p:txBody>
      </p:sp>
      <p:sp>
        <p:nvSpPr>
          <p:cNvPr id="6" name="Footer Placeholder 5"/>
          <p:cNvSpPr>
            <a:spLocks noGrp="1"/>
          </p:cNvSpPr>
          <p:nvPr>
            <p:ph type="ftr" sz="quarter" idx="3"/>
          </p:nvPr>
        </p:nvSpPr>
        <p:spPr>
          <a:xfrm>
            <a:off x="983432" y="6309320"/>
            <a:ext cx="10488024"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130660" y="116632"/>
            <a:ext cx="12006398" cy="794806"/>
          </a:xfrm>
        </p:spPr>
        <p:txBody>
          <a:bodyPr/>
          <a:lstStyle/>
          <a:p>
            <a:r>
              <a:rPr lang="en-GB" sz="2200" b="1" dirty="0"/>
              <a:t>Premature deaths from key non communicable diseases, EASR per 100,000, persons aged 30 – 70, 2019-2021</a:t>
            </a:r>
          </a:p>
        </p:txBody>
      </p:sp>
      <p:sp>
        <p:nvSpPr>
          <p:cNvPr id="12" name="Rectangle 11"/>
          <p:cNvSpPr/>
          <p:nvPr/>
        </p:nvSpPr>
        <p:spPr>
          <a:xfrm>
            <a:off x="111782" y="4526331"/>
            <a:ext cx="11835847" cy="1782989"/>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In 2019-2021, there were 345.2 premature deaths from key non-communicable diseases (NCDs) per 100,000 people in CTM, which is statistically significantly higher than the average in Wales (310.9 per 100,000). At a Local Authority level, the rates in Merthyr Tydfil (400.5 per 100,000) and RCT (348.1 per 100,000) were also statistically significantly higher rate than the Wales average; Bridgend had the lowest rate (319.3 per 100,000) across CTM.</a:t>
            </a:r>
            <a:endParaRPr lang="en-GB" sz="1600"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7" name="Footer Placeholder 5"/>
          <p:cNvSpPr txBox="1">
            <a:spLocks/>
          </p:cNvSpPr>
          <p:nvPr/>
        </p:nvSpPr>
        <p:spPr>
          <a:xfrm>
            <a:off x="5591944" y="4399885"/>
            <a:ext cx="4583832"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Source ©2022 PHW Observatory using PHM &amp; MYE (ONS)</a:t>
            </a:r>
            <a:endParaRPr lang="en-US" dirty="0">
              <a:solidFill>
                <a:schemeClr val="accent4">
                  <a:lumMod val="50000"/>
                </a:schemeClr>
              </a:solidFill>
            </a:endParaRPr>
          </a:p>
        </p:txBody>
      </p:sp>
      <p:pic>
        <p:nvPicPr>
          <p:cNvPr id="3" name="Picture 2"/>
          <p:cNvPicPr>
            <a:picLocks noChangeAspect="1"/>
          </p:cNvPicPr>
          <p:nvPr/>
        </p:nvPicPr>
        <p:blipFill>
          <a:blip r:embed="rId3"/>
          <a:stretch>
            <a:fillRect/>
          </a:stretch>
        </p:blipFill>
        <p:spPr>
          <a:xfrm>
            <a:off x="2189732" y="901832"/>
            <a:ext cx="7679948" cy="3656418"/>
          </a:xfrm>
          <a:prstGeom prst="rect">
            <a:avLst/>
          </a:prstGeom>
        </p:spPr>
      </p:pic>
    </p:spTree>
    <p:extLst>
      <p:ext uri="{BB962C8B-B14F-4D97-AF65-F5344CB8AC3E}">
        <p14:creationId xmlns:p14="http://schemas.microsoft.com/office/powerpoint/2010/main" val="4144766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260648"/>
            <a:ext cx="10704000" cy="648000"/>
          </a:xfrm>
        </p:spPr>
        <p:txBody>
          <a:bodyPr/>
          <a:lstStyle/>
          <a:p>
            <a:r>
              <a:rPr lang="en-GB" dirty="0"/>
              <a:t>Smoking prevalence</a:t>
            </a:r>
          </a:p>
        </p:txBody>
      </p:sp>
      <p:sp>
        <p:nvSpPr>
          <p:cNvPr id="5" name="Slide Number Placeholder 4"/>
          <p:cNvSpPr>
            <a:spLocks noGrp="1"/>
          </p:cNvSpPr>
          <p:nvPr>
            <p:ph type="sldNum" sz="quarter" idx="12"/>
          </p:nvPr>
        </p:nvSpPr>
        <p:spPr/>
        <p:txBody>
          <a:bodyPr/>
          <a:lstStyle/>
          <a:p>
            <a:fld id="{E051598E-9D06-4046-8EF2-7702044C4E81}" type="slidenum">
              <a:rPr lang="en-US" smtClean="0"/>
              <a:pPr/>
              <a:t>7</a:t>
            </a:fld>
            <a:endParaRPr lang="en-US" dirty="0"/>
          </a:p>
        </p:txBody>
      </p:sp>
      <p:sp>
        <p:nvSpPr>
          <p:cNvPr id="6" name="Footer Placeholder 5"/>
          <p:cNvSpPr>
            <a:spLocks noGrp="1"/>
          </p:cNvSpPr>
          <p:nvPr>
            <p:ph type="ftr" sz="quarter" idx="3"/>
          </p:nvPr>
        </p:nvSpPr>
        <p:spPr/>
        <p:txBody>
          <a:bodyPr/>
          <a:lstStyle/>
          <a:p>
            <a:endParaRPr lang="en-US" dirty="0"/>
          </a:p>
        </p:txBody>
      </p:sp>
      <p:sp>
        <p:nvSpPr>
          <p:cNvPr id="7" name="Content Placeholder 2"/>
          <p:cNvSpPr>
            <a:spLocks noGrp="1"/>
          </p:cNvSpPr>
          <p:nvPr>
            <p:ph sz="quarter" idx="4294967295"/>
          </p:nvPr>
        </p:nvSpPr>
        <p:spPr>
          <a:xfrm>
            <a:off x="335360" y="4653136"/>
            <a:ext cx="11686491" cy="1600249"/>
          </a:xfrm>
          <a:prstGeom prst="rect">
            <a:avLst/>
          </a:prstGeom>
        </p:spPr>
        <p:txBody>
          <a:bodyPr/>
          <a:lstStyle/>
          <a:p>
            <a:pPr marL="342900" indent="-342900">
              <a:buFont typeface="Arial" panose="020B0604020202020204" pitchFamily="34" charset="0"/>
              <a:buChar char="•"/>
            </a:pPr>
            <a:r>
              <a:rPr lang="en-GB" dirty="0" smtClean="0"/>
              <a:t>Cwm Taf </a:t>
            </a:r>
            <a:r>
              <a:rPr lang="en-GB" dirty="0"/>
              <a:t>M</a:t>
            </a:r>
            <a:r>
              <a:rPr lang="en-GB" dirty="0" smtClean="0"/>
              <a:t>organnwg still </a:t>
            </a:r>
            <a:r>
              <a:rPr lang="en-GB" dirty="0" smtClean="0"/>
              <a:t>has </a:t>
            </a:r>
            <a:r>
              <a:rPr lang="en-GB" dirty="0" smtClean="0"/>
              <a:t>high smoking prevalence</a:t>
            </a:r>
          </a:p>
          <a:p>
            <a:pPr marL="342900" indent="-342900">
              <a:buFont typeface="Arial" panose="020B0604020202020204" pitchFamily="34" charset="0"/>
              <a:buChar char="•"/>
            </a:pPr>
            <a:r>
              <a:rPr lang="en-GB" dirty="0" smtClean="0"/>
              <a:t>The gap between smoking prevalence between the most and least deprived quintiles decreased from 2016/17 to 2019/20 but current prevalence ranges from 20.7% in Merthyr to 12.8% in Bridgend</a:t>
            </a:r>
          </a:p>
        </p:txBody>
      </p:sp>
      <p:pic>
        <p:nvPicPr>
          <p:cNvPr id="8" name="Picture 7"/>
          <p:cNvPicPr>
            <a:picLocks noChangeAspect="1"/>
          </p:cNvPicPr>
          <p:nvPr/>
        </p:nvPicPr>
        <p:blipFill rotWithShape="1">
          <a:blip r:embed="rId2"/>
          <a:srcRect r="3283" b="4620"/>
          <a:stretch/>
        </p:blipFill>
        <p:spPr>
          <a:xfrm>
            <a:off x="26452" y="928761"/>
            <a:ext cx="6957165" cy="3585880"/>
          </a:xfrm>
          <a:prstGeom prst="rect">
            <a:avLst/>
          </a:prstGeom>
        </p:spPr>
      </p:pic>
      <p:pic>
        <p:nvPicPr>
          <p:cNvPr id="9" name="Picture 8"/>
          <p:cNvPicPr>
            <a:picLocks noChangeAspect="1"/>
          </p:cNvPicPr>
          <p:nvPr/>
        </p:nvPicPr>
        <p:blipFill>
          <a:blip r:embed="rId3"/>
          <a:stretch>
            <a:fillRect/>
          </a:stretch>
        </p:blipFill>
        <p:spPr>
          <a:xfrm>
            <a:off x="7146740" y="925214"/>
            <a:ext cx="5066998" cy="3693278"/>
          </a:xfrm>
          <a:prstGeom prst="rect">
            <a:avLst/>
          </a:prstGeom>
        </p:spPr>
      </p:pic>
    </p:spTree>
    <p:extLst>
      <p:ext uri="{BB962C8B-B14F-4D97-AF65-F5344CB8AC3E}">
        <p14:creationId xmlns:p14="http://schemas.microsoft.com/office/powerpoint/2010/main" val="25626222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8</a:t>
            </a:fld>
            <a:endParaRPr lang="en-US" dirty="0"/>
          </a:p>
        </p:txBody>
      </p:sp>
      <p:sp>
        <p:nvSpPr>
          <p:cNvPr id="6" name="Footer Placeholder 5"/>
          <p:cNvSpPr>
            <a:spLocks noGrp="1"/>
          </p:cNvSpPr>
          <p:nvPr>
            <p:ph type="ftr" sz="quarter" idx="3"/>
          </p:nvPr>
        </p:nvSpPr>
        <p:spPr>
          <a:xfrm>
            <a:off x="983432" y="6309320"/>
            <a:ext cx="10488024"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121939" y="116632"/>
            <a:ext cx="12385376" cy="794806"/>
          </a:xfrm>
        </p:spPr>
        <p:txBody>
          <a:bodyPr/>
          <a:lstStyle/>
          <a:p>
            <a:r>
              <a:rPr lang="en-GB" sz="2200" b="1" dirty="0"/>
              <a:t>Adults eating five fruit or vegetable portions a day, age-standardised percentage, persons aged 16+, 2021-2022</a:t>
            </a:r>
          </a:p>
        </p:txBody>
      </p:sp>
      <p:sp>
        <p:nvSpPr>
          <p:cNvPr id="12" name="Rectangle 11"/>
          <p:cNvSpPr/>
          <p:nvPr/>
        </p:nvSpPr>
        <p:spPr>
          <a:xfrm>
            <a:off x="121939" y="4725144"/>
            <a:ext cx="11869353" cy="1519519"/>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600" dirty="0">
                <a:solidFill>
                  <a:srgbClr val="335083"/>
                </a:solidFill>
                <a:latin typeface="Verdana" panose="020B0604030504040204" pitchFamily="34" charset="0"/>
                <a:ea typeface="Verdana" panose="020B0604030504040204" pitchFamily="34" charset="0"/>
                <a:cs typeface="Times New Roman" panose="02020603050405020304" pitchFamily="18" charset="0"/>
              </a:rPr>
              <a:t>In 2021-2022, 24.8% of adults (aged 16 or over) in CTM reported eating five or more portions of fruit or vegetables the previous day, which is statistically significantly lower than in Wales (29.8%). At a Local Authority level, Bridgend had the highest rate (28.2%), followed by Merthyr Tydfil (23.4%); RCT had the lowest rate (23.0%), which is statistically significantly lower than the average in Wales.</a:t>
            </a:r>
          </a:p>
        </p:txBody>
      </p:sp>
      <p:sp>
        <p:nvSpPr>
          <p:cNvPr id="3" name="Footer Placeholder 5">
            <a:extLst>
              <a:ext uri="{FF2B5EF4-FFF2-40B4-BE49-F238E27FC236}">
                <a16:creationId xmlns:a16="http://schemas.microsoft.com/office/drawing/2014/main" id="{1E8B321F-B8B8-218C-8101-F03CEAE582D3}"/>
              </a:ext>
            </a:extLst>
          </p:cNvPr>
          <p:cNvSpPr txBox="1">
            <a:spLocks/>
          </p:cNvSpPr>
          <p:nvPr/>
        </p:nvSpPr>
        <p:spPr>
          <a:xfrm>
            <a:off x="5015880" y="4597431"/>
            <a:ext cx="452714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Produced by the LPHT at CTM UHB using NSW (WG) data</a:t>
            </a:r>
            <a:endParaRPr lang="en-US" dirty="0">
              <a:solidFill>
                <a:schemeClr val="accent4">
                  <a:lumMod val="50000"/>
                </a:schemeClr>
              </a:solidFill>
            </a:endParaRPr>
          </a:p>
        </p:txBody>
      </p:sp>
      <p:pic>
        <p:nvPicPr>
          <p:cNvPr id="2" name="Picture 1"/>
          <p:cNvPicPr>
            <a:picLocks noChangeAspect="1"/>
          </p:cNvPicPr>
          <p:nvPr/>
        </p:nvPicPr>
        <p:blipFill>
          <a:blip r:embed="rId3"/>
          <a:stretch>
            <a:fillRect/>
          </a:stretch>
        </p:blipFill>
        <p:spPr>
          <a:xfrm>
            <a:off x="1888214" y="861061"/>
            <a:ext cx="7551476" cy="3913037"/>
          </a:xfrm>
          <a:prstGeom prst="rect">
            <a:avLst/>
          </a:prstGeom>
        </p:spPr>
      </p:pic>
    </p:spTree>
    <p:extLst>
      <p:ext uri="{BB962C8B-B14F-4D97-AF65-F5344CB8AC3E}">
        <p14:creationId xmlns:p14="http://schemas.microsoft.com/office/powerpoint/2010/main" val="3671002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79576" y="721137"/>
            <a:ext cx="6840760" cy="3855879"/>
          </a:xfrm>
          <a:prstGeom prst="rect">
            <a:avLst/>
          </a:prstGeom>
        </p:spPr>
      </p:pic>
      <p:sp>
        <p:nvSpPr>
          <p:cNvPr id="5" name="Slide Number Placeholder 4"/>
          <p:cNvSpPr>
            <a:spLocks noGrp="1"/>
          </p:cNvSpPr>
          <p:nvPr>
            <p:ph type="sldNum" sz="quarter" idx="12"/>
          </p:nvPr>
        </p:nvSpPr>
        <p:spPr>
          <a:xfrm>
            <a:off x="0" y="6309320"/>
            <a:ext cx="12192000" cy="548680"/>
          </a:xfrm>
        </p:spPr>
        <p:txBody>
          <a:bodyPr/>
          <a:lstStyle/>
          <a:p>
            <a:fld id="{E051598E-9D06-4046-8EF2-7702044C4E81}" type="slidenum">
              <a:rPr lang="en-US" smtClean="0"/>
              <a:pPr/>
              <a:t>9</a:t>
            </a:fld>
            <a:endParaRPr lang="en-US" dirty="0"/>
          </a:p>
        </p:txBody>
      </p:sp>
      <p:sp>
        <p:nvSpPr>
          <p:cNvPr id="6" name="Footer Placeholder 5"/>
          <p:cNvSpPr>
            <a:spLocks noGrp="1"/>
          </p:cNvSpPr>
          <p:nvPr>
            <p:ph type="ftr" sz="quarter" idx="3"/>
          </p:nvPr>
        </p:nvSpPr>
        <p:spPr>
          <a:xfrm>
            <a:off x="983432" y="6309320"/>
            <a:ext cx="10488024" cy="548680"/>
          </a:xfrm>
        </p:spPr>
        <p:txBody>
          <a:bodyPr/>
          <a:lstStyle/>
          <a:p>
            <a:r>
              <a:rPr lang="en-GB" dirty="0"/>
              <a:t>Public Health Outcomes Framework (PHOF) summary</a:t>
            </a:r>
            <a:endParaRPr lang="en-US" dirty="0"/>
          </a:p>
        </p:txBody>
      </p:sp>
      <p:sp>
        <p:nvSpPr>
          <p:cNvPr id="9" name="Title 5"/>
          <p:cNvSpPr>
            <a:spLocks noGrp="1"/>
          </p:cNvSpPr>
          <p:nvPr>
            <p:ph type="title"/>
          </p:nvPr>
        </p:nvSpPr>
        <p:spPr>
          <a:xfrm>
            <a:off x="191344" y="116632"/>
            <a:ext cx="11727940" cy="794806"/>
          </a:xfrm>
        </p:spPr>
        <p:txBody>
          <a:bodyPr/>
          <a:lstStyle/>
          <a:p>
            <a:r>
              <a:rPr lang="en-GB" sz="2200" b="1" dirty="0"/>
              <a:t>Adults meeting physical activity guidelines, age-standardised percentage, persons aged 16+, 2021-2022</a:t>
            </a:r>
          </a:p>
        </p:txBody>
      </p:sp>
      <p:sp>
        <p:nvSpPr>
          <p:cNvPr id="12" name="Rectangle 11"/>
          <p:cNvSpPr/>
          <p:nvPr/>
        </p:nvSpPr>
        <p:spPr>
          <a:xfrm>
            <a:off x="119336" y="4526256"/>
            <a:ext cx="11871956" cy="1755673"/>
          </a:xfrm>
          <a:prstGeom prst="rect">
            <a:avLst/>
          </a:prstGeom>
        </p:spPr>
        <p:txBody>
          <a:bodyPr wrap="square">
            <a:spAutoFit/>
          </a:bodyPr>
          <a:lstStyle/>
          <a:p>
            <a:pPr lvl="0" algn="just">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Bef>
                <a:spcPts val="600"/>
              </a:spcBef>
            </a:pPr>
            <a:r>
              <a:rPr lang="en-GB" sz="1500" dirty="0">
                <a:solidFill>
                  <a:srgbClr val="335083"/>
                </a:solidFill>
                <a:latin typeface="Verdana" panose="020B0604030504040204" pitchFamily="34" charset="0"/>
                <a:ea typeface="Verdana" panose="020B0604030504040204" pitchFamily="34" charset="0"/>
                <a:cs typeface="Times New Roman" panose="02020603050405020304" pitchFamily="18" charset="0"/>
              </a:rPr>
              <a:t>In 2021-2022, 50.8% of adults (aged 16 or over) in CTM reported being active in the previous week*, compared to 56.3% in Wales. At Local Authority level, RCT had the highest rate (52.1%), followed by Bridgend (50.7%); Merthyr Tydfil had the lowest activity reported (45.6%), which is statistically significantly lower than the average in Wales (56.3%).</a:t>
            </a:r>
          </a:p>
          <a:p>
            <a:pPr algn="just">
              <a:lnSpc>
                <a:spcPct val="107000"/>
              </a:lnSpc>
              <a:spcBef>
                <a:spcPts val="600"/>
              </a:spcBef>
            </a:pPr>
            <a:r>
              <a:rPr lang="en-GB" sz="1500" dirty="0">
                <a:solidFill>
                  <a:srgbClr val="335083"/>
                </a:solidFill>
                <a:latin typeface="Verdana" panose="020B0604030504040204" pitchFamily="34" charset="0"/>
                <a:ea typeface="Verdana" panose="020B0604030504040204" pitchFamily="34" charset="0"/>
                <a:cs typeface="Times New Roman" panose="02020603050405020304" pitchFamily="18" charset="0"/>
              </a:rPr>
              <a:t>*</a:t>
            </a:r>
            <a:r>
              <a:rPr lang="en-GB" sz="1500" i="1" dirty="0">
                <a:solidFill>
                  <a:srgbClr val="335083"/>
                </a:solidFill>
                <a:latin typeface="Verdana" panose="020B0604030504040204" pitchFamily="34" charset="0"/>
                <a:ea typeface="Verdana" panose="020B0604030504040204" pitchFamily="34" charset="0"/>
                <a:cs typeface="Times New Roman" panose="02020603050405020304" pitchFamily="18" charset="0"/>
              </a:rPr>
              <a:t>Defined as 150 minutes or more of moderate or vigorous physical activity in the previous week.</a:t>
            </a:r>
          </a:p>
        </p:txBody>
      </p:sp>
      <p:sp>
        <p:nvSpPr>
          <p:cNvPr id="3" name="Footer Placeholder 5">
            <a:extLst>
              <a:ext uri="{FF2B5EF4-FFF2-40B4-BE49-F238E27FC236}">
                <a16:creationId xmlns:a16="http://schemas.microsoft.com/office/drawing/2014/main" id="{C8B3BCDA-CD1B-05B5-8116-D7A4032416D4}"/>
              </a:ext>
            </a:extLst>
          </p:cNvPr>
          <p:cNvSpPr txBox="1">
            <a:spLocks/>
          </p:cNvSpPr>
          <p:nvPr/>
        </p:nvSpPr>
        <p:spPr>
          <a:xfrm>
            <a:off x="5015880" y="4449587"/>
            <a:ext cx="4671156"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4">
                    <a:lumMod val="50000"/>
                  </a:schemeClr>
                </a:solidFill>
              </a:rPr>
              <a:t>Produced by the LPHT at CTM UHB using NSW (WG) data</a:t>
            </a:r>
            <a:endParaRPr lang="en-US" dirty="0">
              <a:solidFill>
                <a:schemeClr val="accent4">
                  <a:lumMod val="50000"/>
                </a:schemeClr>
              </a:solidFill>
            </a:endParaRPr>
          </a:p>
        </p:txBody>
      </p:sp>
    </p:spTree>
    <p:extLst>
      <p:ext uri="{BB962C8B-B14F-4D97-AF65-F5344CB8AC3E}">
        <p14:creationId xmlns:p14="http://schemas.microsoft.com/office/powerpoint/2010/main" val="2995627099"/>
      </p:ext>
    </p:extLst>
  </p:cSld>
  <p:clrMapOvr>
    <a:masterClrMapping/>
  </p:clrMapOvr>
</p:sld>
</file>

<file path=ppt/theme/theme1.xml><?xml version="1.0" encoding="utf-8"?>
<a:theme xmlns:a="http://schemas.openxmlformats.org/drawingml/2006/main" name="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30bebb2-c01f-48d0-81da-dc8b123879c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5" ma:contentTypeDescription="Create a new document." ma:contentTypeScope="" ma:versionID="072233fad257b4313559b34f536c05bc">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9ee8d06748482f86a77773c6344f0335"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AutoKeyPoints" minOccurs="0"/>
                <xsd:element ref="ns4:MediaServiceKeyPoints" minOccurs="0"/>
                <xsd:element ref="ns4:MediaServiceOCR" minOccurs="0"/>
                <xsd:element ref="ns4:MediaServiceDateTaken" minOccurs="0"/>
                <xsd:element ref="ns4:MediaLengthInSeconds" minOccurs="0"/>
                <xsd:element ref="ns4:_activity"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C9FE4B-AC3C-45F0-8C58-FE943524E80A}">
  <ds:schemaRefs>
    <ds:schemaRef ds:uri="http://schemas.microsoft.com/office/2006/metadata/properties"/>
    <ds:schemaRef ds:uri="http://purl.org/dc/dcmitype/"/>
    <ds:schemaRef ds:uri="http://schemas.openxmlformats.org/package/2006/metadata/core-properties"/>
    <ds:schemaRef ds:uri="b7e247b7-cca8-429f-8688-16f83c8fba5f"/>
    <ds:schemaRef ds:uri="http://www.w3.org/XML/1998/namespace"/>
    <ds:schemaRef ds:uri="http://schemas.microsoft.com/office/2006/documentManagement/types"/>
    <ds:schemaRef ds:uri="http://purl.org/dc/elements/1.1/"/>
    <ds:schemaRef ds:uri="http://purl.org/dc/terms/"/>
    <ds:schemaRef ds:uri="http://schemas.microsoft.com/office/infopath/2007/PartnerControls"/>
    <ds:schemaRef ds:uri="f30bebb2-c01f-48d0-81da-dc8b123879c2"/>
  </ds:schemaRefs>
</ds:datastoreItem>
</file>

<file path=customXml/itemProps2.xml><?xml version="1.0" encoding="utf-8"?>
<ds:datastoreItem xmlns:ds="http://schemas.openxmlformats.org/officeDocument/2006/customXml" ds:itemID="{39F3FE1A-3049-451B-A0F9-9A080E5AFAB5}">
  <ds:schemaRefs>
    <ds:schemaRef ds:uri="http://schemas.microsoft.com/sharepoint/v3/contenttype/forms"/>
  </ds:schemaRefs>
</ds:datastoreItem>
</file>

<file path=customXml/itemProps3.xml><?xml version="1.0" encoding="utf-8"?>
<ds:datastoreItem xmlns:ds="http://schemas.openxmlformats.org/officeDocument/2006/customXml" ds:itemID="{3FC939E1-0FB6-49EC-AED4-46842BF8D0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17561</TotalTime>
  <Words>1462</Words>
  <Application>Microsoft Office PowerPoint</Application>
  <PresentationFormat>Widescreen</PresentationFormat>
  <Paragraphs>144</Paragraphs>
  <Slides>19</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Courier New</vt:lpstr>
      <vt:lpstr>Times New Roman</vt:lpstr>
      <vt:lpstr>Ubuntu</vt:lpstr>
      <vt:lpstr>Verdana</vt:lpstr>
      <vt:lpstr>Office Theme</vt:lpstr>
      <vt:lpstr>Merthyr Leaders Event October ‘23</vt:lpstr>
      <vt:lpstr>Inequalities</vt:lpstr>
      <vt:lpstr>Life expectancy at birth, Total, males and females, 2011-2013 to 2018-2020</vt:lpstr>
      <vt:lpstr>The gap in life expectancy at birth between the most and least deprived, males and females, 2011-2013 to 2018-2020</vt:lpstr>
      <vt:lpstr>Healthy life expectancy at birth, males and females, 2018-2020</vt:lpstr>
      <vt:lpstr>Premature deaths from key non communicable diseases, EASR per 100,000, persons aged 30 – 70, 2019-2021</vt:lpstr>
      <vt:lpstr>Smoking prevalence</vt:lpstr>
      <vt:lpstr>Adults eating five fruit or vegetable portions a day, age-standardised percentage, persons aged 16+, 2021-2022</vt:lpstr>
      <vt:lpstr>Adults meeting physical activity guidelines, age-standardised percentage, persons aged 16+, 2021-2022</vt:lpstr>
      <vt:lpstr>Working age adults of healthy weight, age-specific percentage, persons aged 16-64, 2020-2021</vt:lpstr>
      <vt:lpstr>PowerPoint Presentation</vt:lpstr>
      <vt:lpstr>PowerPoint Presentation</vt:lpstr>
      <vt:lpstr>PowerPoint Presentation</vt:lpstr>
      <vt:lpstr>PowerPoint Presentation</vt:lpstr>
      <vt:lpstr>Healthy weight</vt:lpstr>
      <vt:lpstr>PowerPoint Presentation</vt:lpstr>
      <vt:lpstr>A sense of community, age-standardised percentage, persons, 2020-2021</vt:lpstr>
      <vt:lpstr>PowerPoint Presentation</vt:lpstr>
      <vt:lpstr>PowerPoint Presentation</vt:lpstr>
    </vt:vector>
  </TitlesOfParts>
  <Company>Cabinet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Laura.Rich2@wales.nhs.uk</dc:creator>
  <cp:lastModifiedBy>Philip Daniels (CTM Public Health)</cp:lastModifiedBy>
  <cp:revision>919</cp:revision>
  <dcterms:created xsi:type="dcterms:W3CDTF">2012-10-10T09:02:29Z</dcterms:created>
  <dcterms:modified xsi:type="dcterms:W3CDTF">2023-10-19T21:32:12Z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