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sldIdLst>
    <p:sldId id="271" r:id="rId5"/>
    <p:sldId id="257" r:id="rId6"/>
    <p:sldId id="266" r:id="rId7"/>
    <p:sldId id="281" r:id="rId8"/>
    <p:sldId id="283" r:id="rId9"/>
    <p:sldId id="272" r:id="rId10"/>
    <p:sldId id="278" r:id="rId11"/>
    <p:sldId id="273" r:id="rId12"/>
    <p:sldId id="275" r:id="rId13"/>
    <p:sldId id="276" r:id="rId14"/>
    <p:sldId id="280" r:id="rId15"/>
    <p:sldId id="279" r:id="rId16"/>
    <p:sldId id="282" r:id="rId17"/>
    <p:sldId id="284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270" r:id="rId33"/>
    <p:sldId id="26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2E598A"/>
    <a:srgbClr val="FF5050"/>
    <a:srgbClr val="675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8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0EA53F-35F8-4DAD-A911-FD3F58A83AAA}" type="doc">
      <dgm:prSet loTypeId="urn:microsoft.com/office/officeart/2018/layout/CircleProcess" loCatId="simpleprocesssa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1ADECB6-FE53-4E39-A91F-33371309940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As community leaders,  how can </a:t>
          </a:r>
          <a:r>
            <a:rPr lang="en-GB" b="1" dirty="0"/>
            <a:t>you</a:t>
          </a:r>
          <a:r>
            <a:rPr lang="en-GB" dirty="0"/>
            <a:t> help us shape our CTM vaccination and health protection plan in your areas? </a:t>
          </a:r>
          <a:endParaRPr lang="en-US" dirty="0"/>
        </a:p>
      </dgm:t>
    </dgm:pt>
    <dgm:pt modelId="{F84A8126-1586-4506-9D9B-467F800688B1}" type="parTrans" cxnId="{7C3B6A82-3DAA-4B74-A1A3-D2858D023FAB}">
      <dgm:prSet/>
      <dgm:spPr/>
      <dgm:t>
        <a:bodyPr/>
        <a:lstStyle/>
        <a:p>
          <a:endParaRPr lang="en-US"/>
        </a:p>
      </dgm:t>
    </dgm:pt>
    <dgm:pt modelId="{56EDC750-C13D-405A-A4F5-F62F136E9EA3}" type="sibTrans" cxnId="{7C3B6A82-3DAA-4B74-A1A3-D2858D023FA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C8B75C0-7EE4-41F2-A149-650C6E71C0C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What do you think will help people to get vaccinated? </a:t>
          </a:r>
          <a:endParaRPr lang="en-US" dirty="0"/>
        </a:p>
      </dgm:t>
    </dgm:pt>
    <dgm:pt modelId="{155EFEC8-5778-43F0-9FA1-0D056366C205}" type="parTrans" cxnId="{B7BBEBB8-26B3-46C8-80E4-180AD8C5D438}">
      <dgm:prSet/>
      <dgm:spPr/>
      <dgm:t>
        <a:bodyPr/>
        <a:lstStyle/>
        <a:p>
          <a:endParaRPr lang="en-US"/>
        </a:p>
      </dgm:t>
    </dgm:pt>
    <dgm:pt modelId="{B4AEE633-8521-4D1B-817E-6091C96126A2}" type="sibTrans" cxnId="{B7BBEBB8-26B3-46C8-80E4-180AD8C5D43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F115764-C0CE-4203-B467-705C04ED587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What difficulties do you see in delivering a successful winter plan in your communities</a:t>
          </a:r>
          <a:endParaRPr lang="en-US" dirty="0"/>
        </a:p>
      </dgm:t>
    </dgm:pt>
    <dgm:pt modelId="{6B4019EC-EB02-421F-98FE-D40F19650EFD}" type="parTrans" cxnId="{48F9FC16-A853-41F3-99D2-24150A7004E2}">
      <dgm:prSet/>
      <dgm:spPr/>
      <dgm:t>
        <a:bodyPr/>
        <a:lstStyle/>
        <a:p>
          <a:endParaRPr lang="en-US"/>
        </a:p>
      </dgm:t>
    </dgm:pt>
    <dgm:pt modelId="{17F73CAF-9719-4B4E-B304-3DD436405443}" type="sibTrans" cxnId="{48F9FC16-A853-41F3-99D2-24150A7004E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6245072-C777-420E-987C-6B39D8C90EE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What would help you to be part of this plan, what do you need from us?</a:t>
          </a:r>
          <a:endParaRPr lang="en-US" dirty="0"/>
        </a:p>
      </dgm:t>
    </dgm:pt>
    <dgm:pt modelId="{504D0442-71EE-43FF-97B0-A2C0A7F0A726}" type="parTrans" cxnId="{AB2593EC-5777-44FE-A9DE-C887196E2622}">
      <dgm:prSet/>
      <dgm:spPr/>
      <dgm:t>
        <a:bodyPr/>
        <a:lstStyle/>
        <a:p>
          <a:endParaRPr lang="en-US"/>
        </a:p>
      </dgm:t>
    </dgm:pt>
    <dgm:pt modelId="{79D54FCE-433B-409F-9496-E89F86176119}" type="sibTrans" cxnId="{AB2593EC-5777-44FE-A9DE-C887196E2622}">
      <dgm:prSet/>
      <dgm:spPr/>
      <dgm:t>
        <a:bodyPr/>
        <a:lstStyle/>
        <a:p>
          <a:endParaRPr lang="en-US"/>
        </a:p>
      </dgm:t>
    </dgm:pt>
    <dgm:pt modelId="{BAC90CB5-2C01-46A5-BE4C-FC749BD289C3}" type="pres">
      <dgm:prSet presAssocID="{B80EA53F-35F8-4DAD-A911-FD3F58A83AAA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23CE3EB-9E3C-41EC-91E0-7B03452C2586}" type="pres">
      <dgm:prSet presAssocID="{66245072-C777-420E-987C-6B39D8C90EE1}" presName="Accent4" presStyleCnt="0"/>
      <dgm:spPr/>
    </dgm:pt>
    <dgm:pt modelId="{F8C5C3EA-558C-462A-8030-9363EF0A3EEB}" type="pres">
      <dgm:prSet presAssocID="{66245072-C777-420E-987C-6B39D8C90EE1}" presName="Accent" presStyleLbl="node1" presStyleIdx="0" presStyleCnt="8"/>
      <dgm:spPr/>
    </dgm:pt>
    <dgm:pt modelId="{48DB5519-F585-4712-9676-471945DDF908}" type="pres">
      <dgm:prSet presAssocID="{66245072-C777-420E-987C-6B39D8C90EE1}" presName="ParentBackground4" presStyleCnt="0"/>
      <dgm:spPr/>
    </dgm:pt>
    <dgm:pt modelId="{E32B89A2-AF33-4B8D-ADDB-EF2F685B3B37}" type="pres">
      <dgm:prSet presAssocID="{66245072-C777-420E-987C-6B39D8C90EE1}" presName="ParentBackground" presStyleLbl="node1" presStyleIdx="1" presStyleCnt="8"/>
      <dgm:spPr/>
      <dgm:t>
        <a:bodyPr/>
        <a:lstStyle/>
        <a:p>
          <a:endParaRPr lang="en-US"/>
        </a:p>
      </dgm:t>
    </dgm:pt>
    <dgm:pt modelId="{ED64CB0E-D8DC-4879-A2F8-ECED4A97BA47}" type="pres">
      <dgm:prSet presAssocID="{66245072-C777-420E-987C-6B39D8C90EE1}" presName="Parent4" presStyleLbl="fgAcc0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9C9F81-D5EE-4592-9DA2-9E9668E8AAE2}" type="pres">
      <dgm:prSet presAssocID="{EF115764-C0CE-4203-B467-705C04ED5876}" presName="Accent3" presStyleCnt="0"/>
      <dgm:spPr/>
    </dgm:pt>
    <dgm:pt modelId="{A6960217-0FE0-48B2-A42F-4E8E78416199}" type="pres">
      <dgm:prSet presAssocID="{EF115764-C0CE-4203-B467-705C04ED5876}" presName="Accent" presStyleLbl="node1" presStyleIdx="2" presStyleCnt="8"/>
      <dgm:spPr/>
    </dgm:pt>
    <dgm:pt modelId="{66635876-0690-4CBF-889F-761C79987D6F}" type="pres">
      <dgm:prSet presAssocID="{EF115764-C0CE-4203-B467-705C04ED5876}" presName="ParentBackground3" presStyleCnt="0"/>
      <dgm:spPr/>
    </dgm:pt>
    <dgm:pt modelId="{B7F8F7B7-B928-4EA8-9BEE-4E391F1B162F}" type="pres">
      <dgm:prSet presAssocID="{EF115764-C0CE-4203-B467-705C04ED5876}" presName="ParentBackground" presStyleLbl="node1" presStyleIdx="3" presStyleCnt="8"/>
      <dgm:spPr/>
      <dgm:t>
        <a:bodyPr/>
        <a:lstStyle/>
        <a:p>
          <a:endParaRPr lang="en-US"/>
        </a:p>
      </dgm:t>
    </dgm:pt>
    <dgm:pt modelId="{8E10C37E-048B-480B-B4A2-5EB88DC7A812}" type="pres">
      <dgm:prSet presAssocID="{EF115764-C0CE-4203-B467-705C04ED5876}" presName="Parent3" presStyleLbl="fgAcc0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06320-E5B0-45B4-A9EF-86D24402018E}" type="pres">
      <dgm:prSet presAssocID="{3C8B75C0-7EE4-41F2-A149-650C6E71C0C0}" presName="Accent2" presStyleCnt="0"/>
      <dgm:spPr/>
    </dgm:pt>
    <dgm:pt modelId="{63741EDD-30C9-4697-AB9C-E610DF253A8B}" type="pres">
      <dgm:prSet presAssocID="{3C8B75C0-7EE4-41F2-A149-650C6E71C0C0}" presName="Accent" presStyleLbl="node1" presStyleIdx="4" presStyleCnt="8"/>
      <dgm:spPr/>
    </dgm:pt>
    <dgm:pt modelId="{6F4BFA20-DE77-48E9-8FA6-BCFA50B28A67}" type="pres">
      <dgm:prSet presAssocID="{3C8B75C0-7EE4-41F2-A149-650C6E71C0C0}" presName="ParentBackground2" presStyleCnt="0"/>
      <dgm:spPr/>
    </dgm:pt>
    <dgm:pt modelId="{CFF8F570-2C84-42C5-BA97-030C1F6357C2}" type="pres">
      <dgm:prSet presAssocID="{3C8B75C0-7EE4-41F2-A149-650C6E71C0C0}" presName="ParentBackground" presStyleLbl="node1" presStyleIdx="5" presStyleCnt="8"/>
      <dgm:spPr/>
      <dgm:t>
        <a:bodyPr/>
        <a:lstStyle/>
        <a:p>
          <a:endParaRPr lang="en-US"/>
        </a:p>
      </dgm:t>
    </dgm:pt>
    <dgm:pt modelId="{9E58DE08-DAC9-4F60-9616-FDDF53A653C9}" type="pres">
      <dgm:prSet presAssocID="{3C8B75C0-7EE4-41F2-A149-650C6E71C0C0}" presName="Parent2" presStyleLbl="fgAcc0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C002FB-6BDD-4097-9573-CF26FCECE58B}" type="pres">
      <dgm:prSet presAssocID="{F1ADECB6-FE53-4E39-A91F-333713099407}" presName="Accent1" presStyleCnt="0"/>
      <dgm:spPr/>
    </dgm:pt>
    <dgm:pt modelId="{C3649A02-63B4-4B9F-A92B-40081540DC40}" type="pres">
      <dgm:prSet presAssocID="{F1ADECB6-FE53-4E39-A91F-333713099407}" presName="Accent" presStyleLbl="node1" presStyleIdx="6" presStyleCnt="8"/>
      <dgm:spPr/>
    </dgm:pt>
    <dgm:pt modelId="{02F7CBD9-1364-4EA8-94DE-449A5379BD09}" type="pres">
      <dgm:prSet presAssocID="{F1ADECB6-FE53-4E39-A91F-333713099407}" presName="ParentBackground1" presStyleCnt="0"/>
      <dgm:spPr/>
    </dgm:pt>
    <dgm:pt modelId="{8003094D-48E2-42F5-8C90-063563D5898E}" type="pres">
      <dgm:prSet presAssocID="{F1ADECB6-FE53-4E39-A91F-333713099407}" presName="ParentBackground" presStyleLbl="node1" presStyleIdx="7" presStyleCnt="8"/>
      <dgm:spPr/>
      <dgm:t>
        <a:bodyPr/>
        <a:lstStyle/>
        <a:p>
          <a:endParaRPr lang="en-US"/>
        </a:p>
      </dgm:t>
    </dgm:pt>
    <dgm:pt modelId="{E09FE008-C7D5-494E-A63B-6D00150E67EC}" type="pres">
      <dgm:prSet presAssocID="{F1ADECB6-FE53-4E39-A91F-333713099407}" presName="Parent1" presStyleLbl="fgAcc0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2593EC-5777-44FE-A9DE-C887196E2622}" srcId="{B80EA53F-35F8-4DAD-A911-FD3F58A83AAA}" destId="{66245072-C777-420E-987C-6B39D8C90EE1}" srcOrd="3" destOrd="0" parTransId="{504D0442-71EE-43FF-97B0-A2C0A7F0A726}" sibTransId="{79D54FCE-433B-409F-9496-E89F86176119}"/>
    <dgm:cxn modelId="{33AEB731-7D20-4563-91F7-0A5679F305A0}" type="presOf" srcId="{F1ADECB6-FE53-4E39-A91F-333713099407}" destId="{8003094D-48E2-42F5-8C90-063563D5898E}" srcOrd="0" destOrd="0" presId="urn:microsoft.com/office/officeart/2018/layout/CircleProcess"/>
    <dgm:cxn modelId="{56343704-CBAA-48CD-ADBD-2710C98378F5}" type="presOf" srcId="{3C8B75C0-7EE4-41F2-A149-650C6E71C0C0}" destId="{9E58DE08-DAC9-4F60-9616-FDDF53A653C9}" srcOrd="1" destOrd="0" presId="urn:microsoft.com/office/officeart/2018/layout/CircleProcess"/>
    <dgm:cxn modelId="{63977FA3-38F2-4F41-8E5F-B0FAB7C187FD}" type="presOf" srcId="{EF115764-C0CE-4203-B467-705C04ED5876}" destId="{8E10C37E-048B-480B-B4A2-5EB88DC7A812}" srcOrd="1" destOrd="0" presId="urn:microsoft.com/office/officeart/2018/layout/CircleProcess"/>
    <dgm:cxn modelId="{7C3B6A82-3DAA-4B74-A1A3-D2858D023FAB}" srcId="{B80EA53F-35F8-4DAD-A911-FD3F58A83AAA}" destId="{F1ADECB6-FE53-4E39-A91F-333713099407}" srcOrd="0" destOrd="0" parTransId="{F84A8126-1586-4506-9D9B-467F800688B1}" sibTransId="{56EDC750-C13D-405A-A4F5-F62F136E9EA3}"/>
    <dgm:cxn modelId="{48F9FC16-A853-41F3-99D2-24150A7004E2}" srcId="{B80EA53F-35F8-4DAD-A911-FD3F58A83AAA}" destId="{EF115764-C0CE-4203-B467-705C04ED5876}" srcOrd="2" destOrd="0" parTransId="{6B4019EC-EB02-421F-98FE-D40F19650EFD}" sibTransId="{17F73CAF-9719-4B4E-B304-3DD436405443}"/>
    <dgm:cxn modelId="{E14C7B07-60CD-4A58-B6C4-1E8AD8DF0E68}" type="presOf" srcId="{B80EA53F-35F8-4DAD-A911-FD3F58A83AAA}" destId="{BAC90CB5-2C01-46A5-BE4C-FC749BD289C3}" srcOrd="0" destOrd="0" presId="urn:microsoft.com/office/officeart/2018/layout/CircleProcess"/>
    <dgm:cxn modelId="{859BEE2E-7D70-4115-B073-400A14113A73}" type="presOf" srcId="{66245072-C777-420E-987C-6B39D8C90EE1}" destId="{ED64CB0E-D8DC-4879-A2F8-ECED4A97BA47}" srcOrd="1" destOrd="0" presId="urn:microsoft.com/office/officeart/2018/layout/CircleProcess"/>
    <dgm:cxn modelId="{B7BBEBB8-26B3-46C8-80E4-180AD8C5D438}" srcId="{B80EA53F-35F8-4DAD-A911-FD3F58A83AAA}" destId="{3C8B75C0-7EE4-41F2-A149-650C6E71C0C0}" srcOrd="1" destOrd="0" parTransId="{155EFEC8-5778-43F0-9FA1-0D056366C205}" sibTransId="{B4AEE633-8521-4D1B-817E-6091C96126A2}"/>
    <dgm:cxn modelId="{5CEBA014-1F2E-4BAE-9D7A-D27F86B5C7FB}" type="presOf" srcId="{3C8B75C0-7EE4-41F2-A149-650C6E71C0C0}" destId="{CFF8F570-2C84-42C5-BA97-030C1F6357C2}" srcOrd="0" destOrd="0" presId="urn:microsoft.com/office/officeart/2018/layout/CircleProcess"/>
    <dgm:cxn modelId="{4F969ED1-2A3A-4C7B-B94C-3EA50142961E}" type="presOf" srcId="{F1ADECB6-FE53-4E39-A91F-333713099407}" destId="{E09FE008-C7D5-494E-A63B-6D00150E67EC}" srcOrd="1" destOrd="0" presId="urn:microsoft.com/office/officeart/2018/layout/CircleProcess"/>
    <dgm:cxn modelId="{A9B66351-9C88-4BAC-BAAD-D652EC4B2D7E}" type="presOf" srcId="{66245072-C777-420E-987C-6B39D8C90EE1}" destId="{E32B89A2-AF33-4B8D-ADDB-EF2F685B3B37}" srcOrd="0" destOrd="0" presId="urn:microsoft.com/office/officeart/2018/layout/CircleProcess"/>
    <dgm:cxn modelId="{D152C611-79D4-4620-B708-0351A99C3DD0}" type="presOf" srcId="{EF115764-C0CE-4203-B467-705C04ED5876}" destId="{B7F8F7B7-B928-4EA8-9BEE-4E391F1B162F}" srcOrd="0" destOrd="0" presId="urn:microsoft.com/office/officeart/2018/layout/CircleProcess"/>
    <dgm:cxn modelId="{E30CE42D-CABD-44D9-BF59-5C79A3FF0FA9}" type="presParOf" srcId="{BAC90CB5-2C01-46A5-BE4C-FC749BD289C3}" destId="{A23CE3EB-9E3C-41EC-91E0-7B03452C2586}" srcOrd="0" destOrd="0" presId="urn:microsoft.com/office/officeart/2018/layout/CircleProcess"/>
    <dgm:cxn modelId="{9BC00B79-7234-4091-842C-F69BCC0C5678}" type="presParOf" srcId="{A23CE3EB-9E3C-41EC-91E0-7B03452C2586}" destId="{F8C5C3EA-558C-462A-8030-9363EF0A3EEB}" srcOrd="0" destOrd="0" presId="urn:microsoft.com/office/officeart/2018/layout/CircleProcess"/>
    <dgm:cxn modelId="{C0771F63-848E-4E39-9D3F-3EE74F22A4D8}" type="presParOf" srcId="{BAC90CB5-2C01-46A5-BE4C-FC749BD289C3}" destId="{48DB5519-F585-4712-9676-471945DDF908}" srcOrd="1" destOrd="0" presId="urn:microsoft.com/office/officeart/2018/layout/CircleProcess"/>
    <dgm:cxn modelId="{5FC7DF1F-DEFA-45CE-B304-DD1AAD757564}" type="presParOf" srcId="{48DB5519-F585-4712-9676-471945DDF908}" destId="{E32B89A2-AF33-4B8D-ADDB-EF2F685B3B37}" srcOrd="0" destOrd="0" presId="urn:microsoft.com/office/officeart/2018/layout/CircleProcess"/>
    <dgm:cxn modelId="{D260A866-875E-4F10-B73A-D48B0CBE6460}" type="presParOf" srcId="{BAC90CB5-2C01-46A5-BE4C-FC749BD289C3}" destId="{ED64CB0E-D8DC-4879-A2F8-ECED4A97BA47}" srcOrd="2" destOrd="0" presId="urn:microsoft.com/office/officeart/2018/layout/CircleProcess"/>
    <dgm:cxn modelId="{D009763F-2C18-4A85-B8B6-89CBD4A83E76}" type="presParOf" srcId="{BAC90CB5-2C01-46A5-BE4C-FC749BD289C3}" destId="{6D9C9F81-D5EE-4592-9DA2-9E9668E8AAE2}" srcOrd="3" destOrd="0" presId="urn:microsoft.com/office/officeart/2018/layout/CircleProcess"/>
    <dgm:cxn modelId="{512FA0B2-3BB0-4A39-83B8-C3CD8D1C3055}" type="presParOf" srcId="{6D9C9F81-D5EE-4592-9DA2-9E9668E8AAE2}" destId="{A6960217-0FE0-48B2-A42F-4E8E78416199}" srcOrd="0" destOrd="0" presId="urn:microsoft.com/office/officeart/2018/layout/CircleProcess"/>
    <dgm:cxn modelId="{B0CCFD86-7AF7-4EBD-81FE-6B4EF7F341BD}" type="presParOf" srcId="{BAC90CB5-2C01-46A5-BE4C-FC749BD289C3}" destId="{66635876-0690-4CBF-889F-761C79987D6F}" srcOrd="4" destOrd="0" presId="urn:microsoft.com/office/officeart/2018/layout/CircleProcess"/>
    <dgm:cxn modelId="{9809499A-5D47-42F5-B010-25543EA1CFCA}" type="presParOf" srcId="{66635876-0690-4CBF-889F-761C79987D6F}" destId="{B7F8F7B7-B928-4EA8-9BEE-4E391F1B162F}" srcOrd="0" destOrd="0" presId="urn:microsoft.com/office/officeart/2018/layout/CircleProcess"/>
    <dgm:cxn modelId="{4D66DBC0-4879-46B3-B9DC-4032DD75C16E}" type="presParOf" srcId="{BAC90CB5-2C01-46A5-BE4C-FC749BD289C3}" destId="{8E10C37E-048B-480B-B4A2-5EB88DC7A812}" srcOrd="5" destOrd="0" presId="urn:microsoft.com/office/officeart/2018/layout/CircleProcess"/>
    <dgm:cxn modelId="{3A2D244B-B9E9-48DB-91AF-8AB879BE6A54}" type="presParOf" srcId="{BAC90CB5-2C01-46A5-BE4C-FC749BD289C3}" destId="{A4D06320-E5B0-45B4-A9EF-86D24402018E}" srcOrd="6" destOrd="0" presId="urn:microsoft.com/office/officeart/2018/layout/CircleProcess"/>
    <dgm:cxn modelId="{35FCDFFA-6722-45F6-8F50-4211FD3C19C0}" type="presParOf" srcId="{A4D06320-E5B0-45B4-A9EF-86D24402018E}" destId="{63741EDD-30C9-4697-AB9C-E610DF253A8B}" srcOrd="0" destOrd="0" presId="urn:microsoft.com/office/officeart/2018/layout/CircleProcess"/>
    <dgm:cxn modelId="{90C97FD1-D7DE-428F-9537-82C3D84923F5}" type="presParOf" srcId="{BAC90CB5-2C01-46A5-BE4C-FC749BD289C3}" destId="{6F4BFA20-DE77-48E9-8FA6-BCFA50B28A67}" srcOrd="7" destOrd="0" presId="urn:microsoft.com/office/officeart/2018/layout/CircleProcess"/>
    <dgm:cxn modelId="{C5508D10-0D3B-45A9-85DC-1470ED278D90}" type="presParOf" srcId="{6F4BFA20-DE77-48E9-8FA6-BCFA50B28A67}" destId="{CFF8F570-2C84-42C5-BA97-030C1F6357C2}" srcOrd="0" destOrd="0" presId="urn:microsoft.com/office/officeart/2018/layout/CircleProcess"/>
    <dgm:cxn modelId="{7A53E2BB-6C41-46A8-BC81-46ACC1055FC8}" type="presParOf" srcId="{BAC90CB5-2C01-46A5-BE4C-FC749BD289C3}" destId="{9E58DE08-DAC9-4F60-9616-FDDF53A653C9}" srcOrd="8" destOrd="0" presId="urn:microsoft.com/office/officeart/2018/layout/CircleProcess"/>
    <dgm:cxn modelId="{D8D50DF2-9E0F-466A-8735-BAB6222EF422}" type="presParOf" srcId="{BAC90CB5-2C01-46A5-BE4C-FC749BD289C3}" destId="{D7C002FB-6BDD-4097-9573-CF26FCECE58B}" srcOrd="9" destOrd="0" presId="urn:microsoft.com/office/officeart/2018/layout/CircleProcess"/>
    <dgm:cxn modelId="{C02E4016-FEFB-462D-8BCC-BD77754E2574}" type="presParOf" srcId="{D7C002FB-6BDD-4097-9573-CF26FCECE58B}" destId="{C3649A02-63B4-4B9F-A92B-40081540DC40}" srcOrd="0" destOrd="0" presId="urn:microsoft.com/office/officeart/2018/layout/CircleProcess"/>
    <dgm:cxn modelId="{73EDED32-F7F6-4BF1-9B88-DBD2B86C6A71}" type="presParOf" srcId="{BAC90CB5-2C01-46A5-BE4C-FC749BD289C3}" destId="{02F7CBD9-1364-4EA8-94DE-449A5379BD09}" srcOrd="10" destOrd="0" presId="urn:microsoft.com/office/officeart/2018/layout/CircleProcess"/>
    <dgm:cxn modelId="{6B66EE64-CA3A-4292-B416-FCC98F17432A}" type="presParOf" srcId="{02F7CBD9-1364-4EA8-94DE-449A5379BD09}" destId="{8003094D-48E2-42F5-8C90-063563D5898E}" srcOrd="0" destOrd="0" presId="urn:microsoft.com/office/officeart/2018/layout/CircleProcess"/>
    <dgm:cxn modelId="{02F73E92-DC4A-4C27-AC9F-2650F4235A33}" type="presParOf" srcId="{BAC90CB5-2C01-46A5-BE4C-FC749BD289C3}" destId="{E09FE008-C7D5-494E-A63B-6D00150E67EC}" srcOrd="11" destOrd="0" presId="urn:microsoft.com/office/officeart/2018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5C3EA-558C-462A-8030-9363EF0A3EEB}">
      <dsp:nvSpPr>
        <dsp:cNvPr id="0" name=""/>
        <dsp:cNvSpPr/>
      </dsp:nvSpPr>
      <dsp:spPr>
        <a:xfrm>
          <a:off x="9651189" y="1531589"/>
          <a:ext cx="2888388" cy="28885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B89A2-AF33-4B8D-ADDB-EF2F685B3B37}">
      <dsp:nvSpPr>
        <dsp:cNvPr id="0" name=""/>
        <dsp:cNvSpPr/>
      </dsp:nvSpPr>
      <dsp:spPr>
        <a:xfrm>
          <a:off x="9747799" y="1627891"/>
          <a:ext cx="2696406" cy="2695933"/>
        </a:xfrm>
        <a:prstGeom prst="ellipse">
          <a:avLst/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What would help you to be part of this plan, what do you need from us?</a:t>
          </a:r>
          <a:endParaRPr lang="en-US" sz="1700" kern="1200" dirty="0"/>
        </a:p>
      </dsp:txBody>
      <dsp:txXfrm>
        <a:off x="10133000" y="2013097"/>
        <a:ext cx="1926004" cy="1925521"/>
      </dsp:txXfrm>
    </dsp:sp>
    <dsp:sp modelId="{A6960217-0FE0-48B2-A42F-4E8E78416199}">
      <dsp:nvSpPr>
        <dsp:cNvPr id="0" name=""/>
        <dsp:cNvSpPr/>
      </dsp:nvSpPr>
      <dsp:spPr>
        <a:xfrm rot="2700000">
          <a:off x="6653782" y="1531386"/>
          <a:ext cx="2888435" cy="2888435"/>
        </a:xfrm>
        <a:prstGeom prst="teardrop">
          <a:avLst>
            <a:gd name="adj" fmla="val 100000"/>
          </a:avLst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F8F7B7-B928-4EA8-9BEE-4E391F1B162F}">
      <dsp:nvSpPr>
        <dsp:cNvPr id="0" name=""/>
        <dsp:cNvSpPr/>
      </dsp:nvSpPr>
      <dsp:spPr>
        <a:xfrm>
          <a:off x="6762801" y="1627891"/>
          <a:ext cx="2696406" cy="2695933"/>
        </a:xfrm>
        <a:prstGeom prst="ellipse">
          <a:avLst/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What difficulties do you see in delivering a successful winter plan in your communities</a:t>
          </a:r>
          <a:endParaRPr lang="en-US" sz="1700" kern="1200" dirty="0"/>
        </a:p>
      </dsp:txBody>
      <dsp:txXfrm>
        <a:off x="7148002" y="2013097"/>
        <a:ext cx="1926004" cy="1925521"/>
      </dsp:txXfrm>
    </dsp:sp>
    <dsp:sp modelId="{63741EDD-30C9-4697-AB9C-E610DF253A8B}">
      <dsp:nvSpPr>
        <dsp:cNvPr id="0" name=""/>
        <dsp:cNvSpPr/>
      </dsp:nvSpPr>
      <dsp:spPr>
        <a:xfrm rot="2700000">
          <a:off x="3681170" y="1531386"/>
          <a:ext cx="2888435" cy="2888435"/>
        </a:xfrm>
        <a:prstGeom prst="teardrop">
          <a:avLst>
            <a:gd name="adj" fmla="val 100000"/>
          </a:avLst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F8F570-2C84-42C5-BA97-030C1F6357C2}">
      <dsp:nvSpPr>
        <dsp:cNvPr id="0" name=""/>
        <dsp:cNvSpPr/>
      </dsp:nvSpPr>
      <dsp:spPr>
        <a:xfrm>
          <a:off x="3777803" y="1627891"/>
          <a:ext cx="2696406" cy="2695933"/>
        </a:xfrm>
        <a:prstGeom prst="ellipse">
          <a:avLst/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What do you think will help people to get vaccinated? </a:t>
          </a:r>
          <a:endParaRPr lang="en-US" sz="1700" kern="1200" dirty="0"/>
        </a:p>
      </dsp:txBody>
      <dsp:txXfrm>
        <a:off x="4163004" y="2013097"/>
        <a:ext cx="1926004" cy="1925521"/>
      </dsp:txXfrm>
    </dsp:sp>
    <dsp:sp modelId="{C3649A02-63B4-4B9F-A92B-40081540DC40}">
      <dsp:nvSpPr>
        <dsp:cNvPr id="0" name=""/>
        <dsp:cNvSpPr/>
      </dsp:nvSpPr>
      <dsp:spPr>
        <a:xfrm rot="2700000">
          <a:off x="696172" y="1531386"/>
          <a:ext cx="2888435" cy="2888435"/>
        </a:xfrm>
        <a:prstGeom prst="teardrop">
          <a:avLst>
            <a:gd name="adj" fmla="val 100000"/>
          </a:avLst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3094D-48E2-42F5-8C90-063563D5898E}">
      <dsp:nvSpPr>
        <dsp:cNvPr id="0" name=""/>
        <dsp:cNvSpPr/>
      </dsp:nvSpPr>
      <dsp:spPr>
        <a:xfrm>
          <a:off x="792806" y="1627891"/>
          <a:ext cx="2696406" cy="269593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As community leaders,  how can </a:t>
          </a:r>
          <a:r>
            <a:rPr lang="en-GB" sz="1700" b="1" kern="1200" dirty="0"/>
            <a:t>you</a:t>
          </a:r>
          <a:r>
            <a:rPr lang="en-GB" sz="1700" kern="1200" dirty="0"/>
            <a:t> help us shape our CTM vaccination and health protection plan in your areas? </a:t>
          </a:r>
          <a:endParaRPr lang="en-US" sz="1700" kern="1200" dirty="0"/>
        </a:p>
      </dsp:txBody>
      <dsp:txXfrm>
        <a:off x="1178006" y="2013097"/>
        <a:ext cx="1926004" cy="1925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node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fgAcc0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390AB-3E37-4A78-8FB2-535737F158BE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107A8-749A-41B3-993F-266550B62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5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first graph is the influenza uptake in CTM and the take home message is that we have never achieved even 50% for our clinically at risk under 65’s, have only met the Welsh target during the pandemic for over 65’s and rates in all groups are falling again. </a:t>
            </a:r>
          </a:p>
          <a:p>
            <a:endParaRPr lang="en-GB" dirty="0"/>
          </a:p>
          <a:p>
            <a:r>
              <a:rPr lang="en-GB" dirty="0"/>
              <a:t>Second graph shows how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ED89D8-A257-4216-913C-5678142F5F1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803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COVID-19 Vaccine Equity Committee Meeting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E9AB69-1183-4A53-8418-DBE90C92BBE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329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8554F-4B3F-4126-AAC6-3F16970F5F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526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6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57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874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30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2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7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00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67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6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10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2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7C01E-9E40-421F-A2A2-A4AC98E28FE9}" type="datetimeFigureOut">
              <a:rPr lang="en-GB" smtClean="0"/>
              <a:t>07/04/2025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049A-8832-4279-90B4-969D9998B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86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media/654cf306014cc90010677371/Green-book-chapter-19-influenza-_3November2023.pdf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v.uk/government/news/uks-first-rsv-vaccination-programme-protects-older-people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movilab.org/wiki/Communs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1007754"/>
          </a:xfrm>
          <a:prstGeom prst="rect">
            <a:avLst/>
          </a:prstGeom>
          <a:solidFill>
            <a:srgbClr val="2B4195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32"/>
          <a:stretch/>
        </p:blipFill>
        <p:spPr>
          <a:xfrm>
            <a:off x="9054508" y="16481"/>
            <a:ext cx="2974411" cy="9747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7" r="49656"/>
          <a:stretch/>
        </p:blipFill>
        <p:spPr>
          <a:xfrm>
            <a:off x="5453" y="20106"/>
            <a:ext cx="2319294" cy="5723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92423"/>
            <a:ext cx="2932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en-GB" sz="11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BuildingHealthierCommunitiesTogether</a:t>
            </a:r>
            <a:endParaRPr lang="en-GB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5585" y="0"/>
            <a:ext cx="57773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CTM2030 Leaders’ Network</a:t>
            </a:r>
            <a:endParaRPr lang="en-GB" sz="2800" dirty="0">
              <a:solidFill>
                <a:schemeClr val="bg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21382"/>
              </p:ext>
            </p:extLst>
          </p:nvPr>
        </p:nvGraphicFramePr>
        <p:xfrm>
          <a:off x="154231" y="1007753"/>
          <a:ext cx="11720053" cy="582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3745">
                  <a:extLst>
                    <a:ext uri="{9D8B030D-6E8A-4147-A177-3AD203B41FA5}">
                      <a16:colId xmlns:a16="http://schemas.microsoft.com/office/drawing/2014/main" val="955818085"/>
                    </a:ext>
                  </a:extLst>
                </a:gridCol>
                <a:gridCol w="5159624">
                  <a:extLst>
                    <a:ext uri="{9D8B030D-6E8A-4147-A177-3AD203B41FA5}">
                      <a16:colId xmlns:a16="http://schemas.microsoft.com/office/drawing/2014/main" val="3367636203"/>
                    </a:ext>
                  </a:extLst>
                </a:gridCol>
                <a:gridCol w="3906684">
                  <a:extLst>
                    <a:ext uri="{9D8B030D-6E8A-4147-A177-3AD203B41FA5}">
                      <a16:colId xmlns:a16="http://schemas.microsoft.com/office/drawing/2014/main" val="31162413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Agenda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Presenter/s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15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9:30am</a:t>
                      </a:r>
                      <a:r>
                        <a:rPr lang="en-GB" sz="16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 -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9:35am</a:t>
                      </a:r>
                    </a:p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Welcome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+mn-lt"/>
                        </a:rPr>
                        <a:t>Jonathan Morgan, Chair</a:t>
                      </a:r>
                      <a:r>
                        <a:rPr lang="en-GB" sz="1600" b="1" baseline="0" dirty="0" smtClean="0">
                          <a:latin typeface="+mn-lt"/>
                        </a:rPr>
                        <a:t>, CTM </a:t>
                      </a:r>
                      <a:r>
                        <a:rPr lang="en-GB" sz="1600" b="1" baseline="0" dirty="0">
                          <a:latin typeface="+mn-lt"/>
                        </a:rPr>
                        <a:t>UHB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000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9:35am</a:t>
                      </a:r>
                      <a:r>
                        <a:rPr lang="en-GB" sz="16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– 10:00am 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Part 1: </a:t>
                      </a:r>
                      <a:r>
                        <a:rPr lang="en-GB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Partnership </a:t>
                      </a:r>
                      <a:r>
                        <a:rPr lang="en-GB" sz="1600" b="1" u="sng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In</a:t>
                      </a:r>
                      <a:r>
                        <a:rPr lang="en-GB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 Action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Segoe UI" panose="020B0502040204020203" pitchFamily="34" charset="0"/>
                        </a:rPr>
                        <a:t>A multi organisational approach to </a:t>
                      </a: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addressing the gap in Pension Credit uptake among eligible individuals in Cwm Taf Morgannwg. </a:t>
                      </a:r>
                      <a:endParaRPr lang="en-GB" sz="16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>
                          <a:latin typeface="+mn-lt"/>
                        </a:rPr>
                        <a:t>Kate May, Assistant Director, Public</a:t>
                      </a:r>
                      <a:r>
                        <a:rPr lang="en-GB" sz="1600" b="1" baseline="0" dirty="0">
                          <a:latin typeface="+mn-lt"/>
                        </a:rPr>
                        <a:t> Health, CTM UHB </a:t>
                      </a:r>
                      <a:endParaRPr lang="en-GB" sz="1600" b="1" baseline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baseline="0" dirty="0">
                          <a:latin typeface="+mn-lt"/>
                        </a:rPr>
                        <a:t>Karen </a:t>
                      </a:r>
                      <a:r>
                        <a:rPr lang="en-GB" sz="1600" b="1" baseline="0" dirty="0" smtClean="0">
                          <a:latin typeface="+mn-lt"/>
                        </a:rPr>
                        <a:t>Taylor</a:t>
                      </a:r>
                      <a:r>
                        <a:rPr lang="en-GB" sz="1600" b="1" baseline="0" dirty="0">
                          <a:latin typeface="+mn-lt"/>
                        </a:rPr>
                        <a:t>, Interim CEO, Citizens Advice </a:t>
                      </a:r>
                      <a:r>
                        <a:rPr lang="en-GB" sz="1600" b="1" baseline="0" dirty="0" smtClean="0">
                          <a:latin typeface="+mn-lt"/>
                        </a:rPr>
                        <a:t>RCT</a:t>
                      </a:r>
                      <a:endParaRPr lang="en-GB" sz="1600" b="1" baseline="0" dirty="0"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baseline="0" dirty="0">
                          <a:latin typeface="+mn-lt"/>
                        </a:rPr>
                        <a:t>Rachel Rowlands,  Chief Executive, Age Connects Morgannwg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531240"/>
                  </a:ext>
                </a:extLst>
              </a:tr>
              <a:tr h="1347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10:00am  -11:00am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  <a:p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>
                          <a:latin typeface="+mn-lt"/>
                        </a:rPr>
                        <a:t>Part 2</a:t>
                      </a:r>
                      <a:r>
                        <a:rPr lang="en-GB" sz="1600" b="1" dirty="0">
                          <a:latin typeface="+mn-lt"/>
                        </a:rPr>
                        <a:t>: Partnership </a:t>
                      </a:r>
                      <a:r>
                        <a:rPr lang="en-GB" sz="1600" b="1" u="sng" dirty="0">
                          <a:latin typeface="+mn-lt"/>
                        </a:rPr>
                        <a:t>for</a:t>
                      </a:r>
                      <a:r>
                        <a:rPr lang="en-GB" sz="1600" b="1" dirty="0">
                          <a:latin typeface="+mn-lt"/>
                        </a:rPr>
                        <a:t> Action</a:t>
                      </a:r>
                    </a:p>
                    <a:p>
                      <a:endParaRPr lang="en-GB" sz="1600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Working together</a:t>
                      </a:r>
                      <a:r>
                        <a:rPr lang="en-GB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as a leaders’ Network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 to protect vulnerable people through vaccination and health </a:t>
                      </a:r>
                      <a:r>
                        <a:rPr lang="en-GB" sz="1600" b="1">
                          <a:solidFill>
                            <a:schemeClr val="tx1"/>
                          </a:solidFill>
                          <a:latin typeface="+mn-lt"/>
                        </a:rPr>
                        <a:t>protection 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  <a:ea typeface="Puffin Display Soft" panose="020F0503040500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dirty="0" smtClean="0">
                          <a:latin typeface="+mn-lt"/>
                        </a:rPr>
                        <a:t>Christopher Smith, Senior</a:t>
                      </a:r>
                      <a:r>
                        <a:rPr lang="en-GB" sz="1600" b="1" baseline="0" dirty="0" smtClean="0">
                          <a:latin typeface="+mn-lt"/>
                        </a:rPr>
                        <a:t> Health Protection Practitioner, CTM UHB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b="1" baseline="0" dirty="0" smtClean="0">
                          <a:latin typeface="+mn-lt"/>
                        </a:rPr>
                        <a:t>Jane Williams, </a:t>
                      </a:r>
                      <a:r>
                        <a:rPr lang="en-GB" sz="1600" b="1" baseline="0" smtClean="0">
                          <a:latin typeface="+mn-lt"/>
                        </a:rPr>
                        <a:t>Immunisation Specialist, </a:t>
                      </a:r>
                      <a:r>
                        <a:rPr lang="en-GB" sz="1600" b="1" baseline="0" dirty="0" smtClean="0">
                          <a:latin typeface="+mn-lt"/>
                        </a:rPr>
                        <a:t>CTM UHB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975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11:00am -11.15am</a:t>
                      </a:r>
                    </a:p>
                    <a:p>
                      <a:endParaRPr lang="en-GB" sz="16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Table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Facilitated</a:t>
                      </a:r>
                      <a:r>
                        <a:rPr lang="en-GB" sz="1600" b="1" baseline="0" dirty="0"/>
                        <a:t> </a:t>
                      </a:r>
                      <a:r>
                        <a:rPr lang="en-GB" sz="1600" b="1" baseline="0" dirty="0" smtClean="0"/>
                        <a:t>by </a:t>
                      </a:r>
                      <a:r>
                        <a:rPr lang="en-GB" sz="1600" b="1" dirty="0" smtClean="0">
                          <a:latin typeface="+mn-lt"/>
                        </a:rPr>
                        <a:t>Jonathan Morgan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98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11:15am -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+mn-lt"/>
                          <a:cs typeface="Segoe UI" panose="020B0502040204020203" pitchFamily="34" charset="0"/>
                        </a:rPr>
                        <a:t>11.20am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  <a:p>
                      <a:endParaRPr lang="en-GB" sz="16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 </a:t>
                      </a:r>
                      <a:r>
                        <a:rPr lang="en-GB" sz="1600" b="1" dirty="0"/>
                        <a:t>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baseline="0" dirty="0" smtClean="0"/>
                        <a:t>Jonathan Morgan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822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11:20</a:t>
                      </a:r>
                      <a:r>
                        <a:rPr lang="en-GB" sz="1600" b="1" baseline="0" dirty="0" smtClean="0"/>
                        <a:t> </a:t>
                      </a:r>
                      <a:r>
                        <a:rPr lang="en-GB" sz="1600" b="1" baseline="0" dirty="0"/>
                        <a:t>– </a:t>
                      </a:r>
                      <a:r>
                        <a:rPr lang="en-GB" sz="1600" b="1" baseline="0" dirty="0" smtClean="0"/>
                        <a:t>11:30am </a:t>
                      </a:r>
                      <a:r>
                        <a:rPr lang="en-GB" sz="1600" b="1" baseline="0" dirty="0"/>
                        <a:t>(access to the room until midday)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Networking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612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7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C85BE-A0DF-EEF3-AD7B-140B33693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card with text and images&#10;&#10;AI-generated content may be incorrect.">
            <a:extLst>
              <a:ext uri="{FF2B5EF4-FFF2-40B4-BE49-F238E27FC236}">
                <a16:creationId xmlns:a16="http://schemas.microsoft.com/office/drawing/2014/main" id="{CF6DB3E7-82BF-8FBB-8268-F4AA674F4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BF244-2129-BCE8-6C5C-885D53D33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website with text&#10;&#10;AI-generated content may be incorrect.">
            <a:extLst>
              <a:ext uri="{FF2B5EF4-FFF2-40B4-BE49-F238E27FC236}">
                <a16:creationId xmlns:a16="http://schemas.microsoft.com/office/drawing/2014/main" id="{7394A975-EBC4-03F1-9697-B902E38F50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FC6B8-90DE-818E-9DC6-484A5B3D7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in chairs&#10;&#10;AI-generated content may be incorrect.">
            <a:extLst>
              <a:ext uri="{FF2B5EF4-FFF2-40B4-BE49-F238E27FC236}">
                <a16:creationId xmlns:a16="http://schemas.microsoft.com/office/drawing/2014/main" id="{1BB9AF85-FB83-FBFE-FD2D-60305000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9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78EFC-1282-DD18-4B35-C184868EE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website&#10;&#10;AI-generated content may be incorrect.">
            <a:extLst>
              <a:ext uri="{FF2B5EF4-FFF2-40B4-BE49-F238E27FC236}">
                <a16:creationId xmlns:a16="http://schemas.microsoft.com/office/drawing/2014/main" id="{527D209C-C045-BE90-73EA-F5EC2C174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93" y="1930399"/>
            <a:ext cx="10515600" cy="3676073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2</a:t>
            </a:r>
            <a:b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</a:br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/>
            </a:r>
            <a:b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</a:br>
            <a:r>
              <a:rPr lang="en-GB" b="1" dirty="0"/>
              <a:t>Working together as a </a:t>
            </a:r>
            <a:r>
              <a:rPr lang="en-GB" b="1" dirty="0" smtClean="0"/>
              <a:t>Community Leaders</a:t>
            </a:r>
            <a:r>
              <a:rPr lang="en-GB" b="1" dirty="0"/>
              <a:t>’ Network to protect vulnerable people through vaccination and health protection </a:t>
            </a:r>
            <a:r>
              <a:rPr lang="en-GB" b="1" dirty="0" smtClean="0"/>
              <a:t>this winter</a:t>
            </a:r>
            <a:r>
              <a:rPr lang="en-GB" b="1" dirty="0">
                <a:ea typeface="Puffin Display Soft" panose="020F0503040500020204" pitchFamily="34" charset="0"/>
              </a:rPr>
              <a:t/>
            </a:r>
            <a:br>
              <a:rPr lang="en-GB" b="1" dirty="0">
                <a:ea typeface="Puffin Display Soft" panose="020F0503040500020204" pitchFamily="34" charset="0"/>
              </a:rPr>
            </a:br>
            <a:r>
              <a:rPr lang="en-GB" b="1" dirty="0" smtClean="0"/>
              <a:t> </a:t>
            </a:r>
            <a:r>
              <a:rPr lang="en-GB" b="1" dirty="0">
                <a:cs typeface="Segoe UI" panose="020B0502040204020203" pitchFamily="34" charset="0"/>
              </a:rPr>
              <a:t/>
            </a:r>
            <a:br>
              <a:rPr lang="en-GB" b="1" dirty="0">
                <a:cs typeface="Segoe UI" panose="020B0502040204020203" pitchFamily="34" charset="0"/>
              </a:rPr>
            </a:b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786" y="0"/>
            <a:ext cx="2448214" cy="137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4538" y="2133600"/>
            <a:ext cx="10177462" cy="20843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F3AF2F-C47C-4F84-8769-96FA1429D707}"/>
              </a:ext>
            </a:extLst>
          </p:cNvPr>
          <p:cNvSpPr txBox="1"/>
          <p:nvPr/>
        </p:nvSpPr>
        <p:spPr>
          <a:xfrm>
            <a:off x="475013" y="1828800"/>
            <a:ext cx="9405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AE1F3E-A34E-43B7-A2E9-7AB21AF79A68}"/>
              </a:ext>
            </a:extLst>
          </p:cNvPr>
          <p:cNvSpPr txBox="1"/>
          <p:nvPr/>
        </p:nvSpPr>
        <p:spPr>
          <a:xfrm>
            <a:off x="885524" y="2352020"/>
            <a:ext cx="917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Community leaders network April 2025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41" y="98923"/>
            <a:ext cx="11578440" cy="690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EDEAF-8168-4183-908E-E24DED66C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C2A62-B75C-4D2B-B609-E4519CFB3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tabLst/>
              <a:defRPr/>
            </a:pP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5EB8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EB8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 look at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5EB8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EB8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-Why we vaccinate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5EB8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EB8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-Vaccine preventable diseases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5EB8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EB8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-Hesitancy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endParaRPr lang="en-GB" altLang="en-US" sz="2400" dirty="0">
              <a:solidFill>
                <a:srgbClr val="005EB8">
                  <a:lumMod val="75000"/>
                </a:srgbClr>
              </a:solidFill>
              <a:latin typeface="Arial" panose="020B0604020202020204"/>
              <a:ea typeface="+mn-ea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GB" altLang="en-US" sz="2400" dirty="0">
                <a:solidFill>
                  <a:srgbClr val="005EB8">
                    <a:lumMod val="75000"/>
                  </a:srgbClr>
                </a:solidFill>
                <a:latin typeface="Arial" panose="020B0604020202020204"/>
                <a:ea typeface="+mn-ea"/>
              </a:rPr>
              <a:t>-Help a collective goal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5EB8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57F12-27B5-422A-A7DD-50413FE22C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6333109"/>
            <a:ext cx="12192000" cy="549275"/>
          </a:xfrm>
        </p:spPr>
        <p:txBody>
          <a:bodyPr/>
          <a:lstStyle/>
          <a:p>
            <a:pPr>
              <a:defRPr/>
            </a:pPr>
            <a:fld id="{129FBB06-CB2D-4D12-A8A0-A0486CE49A6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026" name="Picture 2" descr="Image result for winter  viruses">
            <a:extLst>
              <a:ext uri="{FF2B5EF4-FFF2-40B4-BE49-F238E27FC236}">
                <a16:creationId xmlns:a16="http://schemas.microsoft.com/office/drawing/2014/main" id="{1704D255-2A1D-4FC7-B22C-B8415C1D72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4"/>
          <a:stretch/>
        </p:blipFill>
        <p:spPr bwMode="auto">
          <a:xfrm>
            <a:off x="5438124" y="2217411"/>
            <a:ext cx="5646814" cy="3272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FFF059C-A297-4CA9-B9E2-CE4354674466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642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F9C27-4371-4E2E-8B15-27552F0F1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9476" y="1092529"/>
            <a:ext cx="4417621" cy="581892"/>
          </a:xfrm>
        </p:spPr>
        <p:txBody>
          <a:bodyPr>
            <a:normAutofit fontScale="90000"/>
          </a:bodyPr>
          <a:lstStyle/>
          <a:p>
            <a:r>
              <a:rPr lang="en-GB" dirty="0"/>
              <a:t>Vaccination Saves Lives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242D9-A831-4E6B-BFCE-D74FFC7EE0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9FBB06-CB2D-4D12-A8A0-A0486CE49A6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CBFEE4-375C-4E32-86F3-6BA5E44C45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0" t="20258" r="30049" b="28033"/>
          <a:stretch/>
        </p:blipFill>
        <p:spPr>
          <a:xfrm>
            <a:off x="8087097" y="1911927"/>
            <a:ext cx="3479470" cy="322114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E706EB0-07AA-411B-91A1-6518C4C4C2BB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9CC52E-E20F-4530-835B-CF0FEFF32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000" y="1911927"/>
            <a:ext cx="7485600" cy="42405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The World Health Organisation state that the two greatest public health interventions are clean water and vaccinations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WHO estimates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vaccination saves 3.5 – 5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million lives every year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Immunisation is key to primary health care, an indisputable human right</a:t>
            </a:r>
          </a:p>
        </p:txBody>
      </p:sp>
    </p:spTree>
    <p:extLst>
      <p:ext uri="{BB962C8B-B14F-4D97-AF65-F5344CB8AC3E}">
        <p14:creationId xmlns:p14="http://schemas.microsoft.com/office/powerpoint/2010/main" val="11823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08725"/>
            <a:ext cx="12192000" cy="549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numCol="1" anchorCtr="0" compatLnSpc="1">
            <a:prstTxWarp prst="textNoShape">
              <a:avLst/>
            </a:prstTxWarp>
          </a:bodyPr>
          <a:lstStyle>
            <a:lvl1pPr marL="538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35CC60-1BAB-4C76-ACD9-5D041CA53C41}" type="slidenum">
              <a:rPr lang="en-US" altLang="en-US" smtClean="0">
                <a:solidFill>
                  <a:srgbClr val="FFFFFF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0596" name="Content Placeholder 3"/>
          <p:cNvSpPr>
            <a:spLocks noGrp="1"/>
          </p:cNvSpPr>
          <p:nvPr>
            <p:ph idx="1"/>
          </p:nvPr>
        </p:nvSpPr>
        <p:spPr>
          <a:xfrm>
            <a:off x="285734" y="1593045"/>
            <a:ext cx="10702925" cy="4146220"/>
          </a:xfrm>
        </p:spPr>
        <p:txBody>
          <a:bodyPr/>
          <a:lstStyle/>
          <a:p>
            <a:pPr marL="342900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Vaccination provides direct protection to the individual</a:t>
            </a:r>
          </a:p>
          <a:p>
            <a:pPr marL="798513" lvl="1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Produces the same immune response to the actual disease but without the associated risks/complications of the disease</a:t>
            </a:r>
          </a:p>
          <a:p>
            <a:pPr marL="798513" lvl="1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Produces long lasting immunological memory</a:t>
            </a:r>
          </a:p>
          <a:p>
            <a:pPr marL="798513" lvl="1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altLang="en-US" sz="2000" dirty="0">
              <a:solidFill>
                <a:schemeClr val="tx1">
                  <a:lumMod val="75000"/>
                </a:schemeClr>
              </a:solidFill>
              <a:cs typeface="Verdana" panose="020B0604030504040204" pitchFamily="34" charset="0"/>
            </a:endParaRPr>
          </a:p>
          <a:p>
            <a:pPr marL="342900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Herd immunity (95% uptake) protects those most vulnerable</a:t>
            </a:r>
          </a:p>
          <a:p>
            <a:pPr marL="798513" lvl="1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Too young to be vaccinated</a:t>
            </a:r>
          </a:p>
          <a:p>
            <a:pPr marL="798513" lvl="1" indent="-342900" defTabSz="455613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Immunosuppressed</a:t>
            </a:r>
          </a:p>
          <a:p>
            <a:pPr marL="455613" lvl="1" defTabSz="455613" eaLnBrk="1" hangingPunct="1">
              <a:spcBef>
                <a:spcPct val="0"/>
              </a:spcBef>
            </a:pPr>
            <a:endParaRPr lang="en-GB" altLang="en-US" sz="2000" dirty="0">
              <a:solidFill>
                <a:schemeClr val="tx1">
                  <a:lumMod val="75000"/>
                </a:schemeClr>
              </a:solidFill>
              <a:cs typeface="Verdana" panose="020B0604030504040204" pitchFamily="34" charset="0"/>
            </a:endParaRPr>
          </a:p>
          <a:p>
            <a:pPr marL="455613" lvl="1" defTabSz="455613" eaLnBrk="1" hangingPunct="1">
              <a:spcBef>
                <a:spcPct val="0"/>
              </a:spcBef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We have vaccines to prevent more than 20 </a:t>
            </a:r>
          </a:p>
          <a:p>
            <a:pPr marL="455613" lvl="1" defTabSz="455613" eaLnBrk="1" hangingPunct="1">
              <a:spcBef>
                <a:spcPct val="0"/>
              </a:spcBef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Infections, these infections are know as </a:t>
            </a:r>
          </a:p>
          <a:p>
            <a:pPr marL="455613" lvl="1" defTabSz="455613" eaLnBrk="1" hangingPunct="1">
              <a:spcBef>
                <a:spcPct val="0"/>
              </a:spcBef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vaccine preventable diseases and include our </a:t>
            </a:r>
          </a:p>
          <a:p>
            <a:pPr marL="455613" lvl="1" defTabSz="455613" eaLnBrk="1" hangingPunct="1">
              <a:spcBef>
                <a:spcPct val="0"/>
              </a:spcBef>
            </a:pPr>
            <a:r>
              <a:rPr lang="en-GB" altLang="en-US" sz="2000" dirty="0">
                <a:solidFill>
                  <a:schemeClr val="tx1">
                    <a:lumMod val="75000"/>
                  </a:schemeClr>
                </a:solidFill>
                <a:cs typeface="Verdana" panose="020B0604030504040204" pitchFamily="34" charset="0"/>
              </a:rPr>
              <a:t>Winter viruses of Flu, RSV and COVID-19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558" y="3939184"/>
            <a:ext cx="5131841" cy="2084811"/>
          </a:xfrm>
          <a:prstGeom prst="rect">
            <a:avLst/>
          </a:prstGeom>
          <a:effectLst>
            <a:glow rad="228600">
              <a:srgbClr val="FFC000">
                <a:satMod val="175000"/>
                <a:alpha val="40000"/>
              </a:srgbClr>
            </a:glo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515D78-47CA-4970-B77F-00FA1F495BFB}"/>
              </a:ext>
            </a:extLst>
          </p:cNvPr>
          <p:cNvSpPr txBox="1"/>
          <p:nvPr/>
        </p:nvSpPr>
        <p:spPr>
          <a:xfrm>
            <a:off x="3327070" y="857125"/>
            <a:ext cx="5058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tx1">
                    <a:lumMod val="50000"/>
                  </a:schemeClr>
                </a:solidFill>
              </a:rPr>
              <a:t>How do Vaccinations protect?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8DE1E70-EF10-4B91-8CB2-95DA5ED94834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170904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DB016-75CB-4659-A38B-9C4A2113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00" y="925238"/>
            <a:ext cx="10704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Acute respiratory infections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60651-4F9E-410E-B2AF-6C8F9910DC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9FBB06-CB2D-4D12-A8A0-A0486CE49A6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074" name="Picture 2" descr="COVID, Flu &amp; RSV Hit NYC – Here’s What Experts Say on ‘Tridemic’ – NBC ...">
            <a:extLst>
              <a:ext uri="{FF2B5EF4-FFF2-40B4-BE49-F238E27FC236}">
                <a16:creationId xmlns:a16="http://schemas.microsoft.com/office/drawing/2014/main" id="{CD3B65BD-D12F-4850-B7F1-1C0E7F1A5D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5" b="33333"/>
          <a:stretch/>
        </p:blipFill>
        <p:spPr bwMode="auto">
          <a:xfrm>
            <a:off x="2477703" y="4164385"/>
            <a:ext cx="6629400" cy="20801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01BF5F-ACD6-458D-812F-9B70113C9285}"/>
              </a:ext>
            </a:extLst>
          </p:cNvPr>
          <p:cNvSpPr txBox="1"/>
          <p:nvPr/>
        </p:nvSpPr>
        <p:spPr>
          <a:xfrm>
            <a:off x="600328" y="1579062"/>
            <a:ext cx="10847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all at risk form winter viruses that can case illness but more so if we are younger, older, have an underlying heath conditions or pregnant.</a:t>
            </a:r>
          </a:p>
          <a:p>
            <a:endParaRPr lang="en-GB" dirty="0"/>
          </a:p>
          <a:p>
            <a:r>
              <a:rPr lang="en-GB" dirty="0"/>
              <a:t>Symptoms for all can be very similar including headaches, coughs, runny/blocked noses, sore throats, fevers, chills, achy and sore muscles.</a:t>
            </a:r>
          </a:p>
          <a:p>
            <a:endParaRPr lang="en-GB" dirty="0"/>
          </a:p>
          <a:p>
            <a:r>
              <a:rPr lang="en-GB" dirty="0"/>
              <a:t>Those who are more vulnerable may have worse symptoms needing hospital admission for treatment, complications of these infections can include bronchitis, pneumonia and meningitis.</a:t>
            </a:r>
          </a:p>
          <a:p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E3E7B80-FC7F-4589-BD1E-315F8D8FFE16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25195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65686" cy="6858000"/>
          </a:xfrm>
        </p:spPr>
      </p:pic>
    </p:spTree>
    <p:extLst>
      <p:ext uri="{BB962C8B-B14F-4D97-AF65-F5344CB8AC3E}">
        <p14:creationId xmlns:p14="http://schemas.microsoft.com/office/powerpoint/2010/main" val="399595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FAF4E70-014B-4655-9DF9-1D675864012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52159" y="163632"/>
          <a:ext cx="9087681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593">
                  <a:extLst>
                    <a:ext uri="{9D8B030D-6E8A-4147-A177-3AD203B41FA5}">
                      <a16:colId xmlns:a16="http://schemas.microsoft.com/office/drawing/2014/main" val="2850931998"/>
                    </a:ext>
                  </a:extLst>
                </a:gridCol>
                <a:gridCol w="6319088">
                  <a:extLst>
                    <a:ext uri="{9D8B030D-6E8A-4147-A177-3AD203B41FA5}">
                      <a16:colId xmlns:a16="http://schemas.microsoft.com/office/drawing/2014/main" val="546607064"/>
                    </a:ext>
                  </a:extLst>
                </a:gridCol>
              </a:tblGrid>
              <a:tr h="796883">
                <a:tc>
                  <a:txBody>
                    <a:bodyPr/>
                    <a:lstStyle/>
                    <a:p>
                      <a:r>
                        <a:rPr lang="en-GB" sz="2400">
                          <a:solidFill>
                            <a:schemeClr val="tx1"/>
                          </a:solidFill>
                        </a:rPr>
                        <a:t>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>
                          <a:solidFill>
                            <a:schemeClr val="tx1"/>
                          </a:solidFill>
                        </a:rPr>
                        <a:t>Who is able to be vaccinated</a:t>
                      </a:r>
                    </a:p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136249"/>
                  </a:ext>
                </a:extLst>
              </a:tr>
              <a:tr h="560770">
                <a:tc>
                  <a:txBody>
                    <a:bodyPr/>
                    <a:lstStyle/>
                    <a:p>
                      <a:r>
                        <a:rPr lang="en-GB" sz="3200" b="1"/>
                        <a:t>Covid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Those eligible for antivirals and in priority groups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7839839"/>
                  </a:ext>
                </a:extLst>
              </a:tr>
              <a:tr h="1151053">
                <a:tc>
                  <a:txBody>
                    <a:bodyPr/>
                    <a:lstStyle/>
                    <a:p>
                      <a:r>
                        <a:rPr lang="en-GB" sz="3200" b="1"/>
                        <a:t>RSV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Pregnant women (+32weeks)</a:t>
                      </a:r>
                    </a:p>
                    <a:p>
                      <a:r>
                        <a:rPr lang="en-GB" sz="2400" dirty="0"/>
                        <a:t>Adults turning 75 this year (catch up programme this year)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900050"/>
                  </a:ext>
                </a:extLst>
              </a:tr>
              <a:tr h="3276075">
                <a:tc>
                  <a:txBody>
                    <a:bodyPr/>
                    <a:lstStyle/>
                    <a:p>
                      <a:r>
                        <a:rPr lang="en-GB" sz="3200" b="1" dirty="0"/>
                        <a:t>Flu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/>
                        <a:t>Children aged 2-16 (via GP or school programme)</a:t>
                      </a:r>
                    </a:p>
                    <a:p>
                      <a:r>
                        <a:rPr lang="en-GB" sz="2400" b="0" dirty="0"/>
                        <a:t>Those in clinical risk groups 6mth – 65 years</a:t>
                      </a:r>
                    </a:p>
                    <a:p>
                      <a:r>
                        <a:rPr lang="en-GB" sz="2400" b="0" dirty="0"/>
                        <a:t>Adults over 65 years old</a:t>
                      </a:r>
                    </a:p>
                    <a:p>
                      <a:r>
                        <a:rPr lang="en-GB" sz="2400" b="0" dirty="0"/>
                        <a:t>Health care staff</a:t>
                      </a:r>
                    </a:p>
                    <a:p>
                      <a:r>
                        <a:rPr lang="en-GB" sz="2400" b="0" dirty="0"/>
                        <a:t>Priority groups listed each year</a:t>
                      </a:r>
                    </a:p>
                    <a:p>
                      <a:endParaRPr lang="en-GB" sz="2400" b="0" dirty="0"/>
                    </a:p>
                    <a:p>
                      <a:r>
                        <a:rPr lang="en-GB" sz="2400" b="0" dirty="0"/>
                        <a:t>Others who are not at clinical risk but can choose to buy a vaccine via pharmacy. 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130735"/>
                  </a:ext>
                </a:extLst>
              </a:tr>
            </a:tbl>
          </a:graphicData>
        </a:graphic>
      </p:graphicFrame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C4CD446-A8CE-4542-BCC8-E77162ECFFD8}"/>
              </a:ext>
            </a:extLst>
          </p:cNvPr>
          <p:cNvSpPr txBox="1">
            <a:spLocks/>
          </p:cNvSpPr>
          <p:nvPr/>
        </p:nvSpPr>
        <p:spPr>
          <a:xfrm>
            <a:off x="0" y="6308725"/>
            <a:ext cx="12192000" cy="549275"/>
          </a:xfrm>
          <a:prstGeom prst="rect">
            <a:avLst/>
          </a:prstGeom>
          <a:solidFill>
            <a:srgbClr val="335083"/>
          </a:solidFill>
        </p:spPr>
        <p:txBody>
          <a:bodyPr lIns="0" tIns="0" bIns="0" anchor="ctr"/>
          <a:lstStyle>
            <a:defPPr>
              <a:defRPr lang="en-US"/>
            </a:defPPr>
            <a:lvl1pPr marL="539987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987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9FBB06-CB2D-4D12-A8A0-A0486CE49A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pPr marL="539987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DDF458-EBF1-4EB5-A329-A93A23F4841F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357126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Slide Number Placeholder 3">
            <a:extLst>
              <a:ext uri="{FF2B5EF4-FFF2-40B4-BE49-F238E27FC236}">
                <a16:creationId xmlns:a16="http://schemas.microsoft.com/office/drawing/2014/main" id="{246B380A-0286-4687-84FC-A2A7FB723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9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C38D1BB-4B7B-431F-A51E-EEDEB6526840}" type="slidenum">
              <a:rPr lang="en-US" altLang="en-US">
                <a:solidFill>
                  <a:srgbClr val="FFFFFF"/>
                </a:solidFill>
                <a:latin typeface="Verdana" panose="020B0604030504040204" pitchFamily="34" charset="0"/>
              </a:rPr>
              <a:pPr/>
              <a:t>21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A35280-44D7-48F3-840C-DEF240FE0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538" y="2087563"/>
            <a:ext cx="10702925" cy="4065587"/>
          </a:xfrm>
        </p:spPr>
        <p:txBody>
          <a:bodyPr rtlCol="0">
            <a:norm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D65652C-8232-445E-A673-75DB99ED0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50" y="1504950"/>
            <a:ext cx="3786188" cy="1227138"/>
          </a:xfrm>
          <a:prstGeom prst="roundRect">
            <a:avLst>
              <a:gd name="adj" fmla="val 16667"/>
            </a:avLst>
          </a:prstGeom>
          <a:solidFill>
            <a:srgbClr val="5B9BD5">
              <a:lumMod val="60000"/>
              <a:lumOff val="40000"/>
            </a:srgbClr>
          </a:solidFill>
          <a:ln w="9525" algn="ctr">
            <a:solidFill>
              <a:srgbClr val="5B9BD5">
                <a:lumMod val="75000"/>
              </a:srgbClr>
            </a:solidFill>
            <a:round/>
            <a:headEnd/>
            <a:tailEnd/>
          </a:ln>
        </p:spPr>
        <p:txBody>
          <a:bodyPr lIns="72694" tIns="36347" rIns="72694" bIns="36347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53" b="1" kern="0" dirty="0">
              <a:solidFill>
                <a:prstClr val="white"/>
              </a:solidFill>
              <a:latin typeface="Century Gothic" panose="020B0502020202020204" pitchFamily="34" charset="0"/>
              <a:ea typeface="Calibri" pitchFamily="34" charset="0"/>
              <a:cs typeface="Times New Roman" pitchFamily="18" charset="0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Individuals who have chronic liver disease are around 48 times more likely to die if they catch flu than someone with no underlying health condition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F5C36B5-F4FC-4A69-8127-CDA92BE05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913" y="2803525"/>
            <a:ext cx="3705225" cy="868363"/>
          </a:xfrm>
          <a:prstGeom prst="roundRect">
            <a:avLst>
              <a:gd name="adj" fmla="val 16667"/>
            </a:avLst>
          </a:prstGeom>
          <a:solidFill>
            <a:srgbClr val="5B9BD5">
              <a:lumMod val="60000"/>
              <a:lumOff val="40000"/>
            </a:srgbClr>
          </a:solidFill>
          <a:ln w="9525" algn="ctr">
            <a:solidFill>
              <a:srgbClr val="5B9BD5">
                <a:lumMod val="75000"/>
              </a:srgbClr>
            </a:solidFill>
            <a:round/>
            <a:headEnd/>
            <a:tailEnd/>
          </a:ln>
        </p:spPr>
        <p:txBody>
          <a:bodyPr lIns="72694" tIns="36347" rIns="72694" bIns="36347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Individuals with neurological disease are around 40 times more likely to die if they catch flu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8B4AF91-63D3-47BE-B23A-51A388840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3841750"/>
            <a:ext cx="3787775" cy="811213"/>
          </a:xfrm>
          <a:prstGeom prst="roundRect">
            <a:avLst>
              <a:gd name="adj" fmla="val 15472"/>
            </a:avLst>
          </a:prstGeom>
          <a:solidFill>
            <a:srgbClr val="5B9BD5">
              <a:lumMod val="60000"/>
              <a:lumOff val="40000"/>
            </a:srgbClr>
          </a:solidFill>
          <a:ln w="9525" algn="ctr">
            <a:solidFill>
              <a:srgbClr val="5B9BD5">
                <a:lumMod val="75000"/>
              </a:srgbClr>
            </a:solidFill>
            <a:round/>
            <a:headEnd/>
            <a:tailEnd/>
          </a:ln>
        </p:spPr>
        <p:txBody>
          <a:bodyPr lIns="72694" tIns="36347" rIns="72694" bIns="36347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1" kern="0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Individuals who are immunosuppressed are around 47 times more likely to die if they catch flu</a:t>
            </a:r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C7DC6116-428A-4673-940A-E6FA6FDAE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4808538"/>
            <a:ext cx="3806825" cy="955675"/>
          </a:xfrm>
          <a:prstGeom prst="roundRect">
            <a:avLst>
              <a:gd name="adj" fmla="val 15472"/>
            </a:avLst>
          </a:prstGeom>
          <a:solidFill>
            <a:srgbClr val="5B9BD5">
              <a:lumMod val="60000"/>
              <a:lumOff val="40000"/>
            </a:srgbClr>
          </a:solidFill>
          <a:ln algn="ctr">
            <a:solidFill>
              <a:srgbClr val="5B9BD5">
                <a:lumMod val="75000"/>
              </a:srgbClr>
            </a:solidFill>
            <a:round/>
            <a:headEnd/>
            <a:tailEnd/>
          </a:ln>
        </p:spPr>
        <p:txBody>
          <a:bodyPr lIns="72694" tIns="36347" rIns="72694" bIns="36347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81" dirty="0">
              <a:solidFill>
                <a:sysClr val="window" lastClr="FFFFFF"/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140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Pregnant women who catch Flu are about 7 times more likely to die than non pregnant women with flu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823D62C-7275-4682-8A2C-872026464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556" y="4765659"/>
            <a:ext cx="3511550" cy="1031875"/>
          </a:xfrm>
          <a:prstGeom prst="roundRect">
            <a:avLst>
              <a:gd name="adj" fmla="val 16667"/>
            </a:avLst>
          </a:prstGeom>
          <a:solidFill>
            <a:srgbClr val="5B9BD5">
              <a:lumMod val="60000"/>
              <a:lumOff val="40000"/>
            </a:srgbClr>
          </a:solidFill>
          <a:ln w="9525" algn="ctr">
            <a:solidFill>
              <a:srgbClr val="5B9BD5">
                <a:lumMod val="75000"/>
              </a:srgbClr>
            </a:solidFill>
            <a:round/>
            <a:headEnd/>
            <a:tailEnd/>
          </a:ln>
        </p:spPr>
        <p:txBody>
          <a:bodyPr lIns="72694" tIns="36347" rIns="72694" bIns="36347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srgbClr val="5B9BD5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Individuals aged 65 years and over who catch flu are about 20 times more likely to die than those under 65 who get flu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EF1ADFC2-3962-42F7-9246-4F37F972C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5556" y="1509500"/>
            <a:ext cx="5389192" cy="29532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7DBE9A-0278-48F4-843A-4B6689EB0840}"/>
              </a:ext>
            </a:extLst>
          </p:cNvPr>
          <p:cNvSpPr txBox="1"/>
          <p:nvPr/>
        </p:nvSpPr>
        <p:spPr>
          <a:xfrm>
            <a:off x="4870383" y="454472"/>
            <a:ext cx="4754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Influenza risk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968C0C-6E10-49C1-99B2-7BE8DCCA2329}"/>
              </a:ext>
            </a:extLst>
          </p:cNvPr>
          <p:cNvSpPr txBox="1"/>
          <p:nvPr/>
        </p:nvSpPr>
        <p:spPr>
          <a:xfrm>
            <a:off x="433137" y="5919537"/>
            <a:ext cx="10702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hlinkClick r:id="rId3"/>
              </a:rPr>
              <a:t>Green book chapter 19 Influenza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90093AF-CD92-493C-BD57-AB55F346A90F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147793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8653-313C-45F1-A190-4C8AF675F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75" y="1118711"/>
            <a:ext cx="10704000" cy="62084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Factors contributing to vaccine hesitancy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C9377-D7CC-4F0A-8C86-4F0478CA53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6333109"/>
            <a:ext cx="12192000" cy="549275"/>
          </a:xfrm>
        </p:spPr>
        <p:txBody>
          <a:bodyPr/>
          <a:lstStyle/>
          <a:p>
            <a:pPr>
              <a:defRPr/>
            </a:pPr>
            <a:fld id="{36772BD1-068C-44FA-953C-8B1CB6EFD1A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35CABB5-C8C3-4D6D-8773-705EF5CF36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3550" y="1883343"/>
            <a:ext cx="4691449" cy="403225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3EDC7D-672F-4069-BA49-4CF452E48933}"/>
              </a:ext>
            </a:extLst>
          </p:cNvPr>
          <p:cNvSpPr txBox="1">
            <a:spLocks/>
          </p:cNvSpPr>
          <p:nvPr/>
        </p:nvSpPr>
        <p:spPr bwMode="auto">
          <a:xfrm>
            <a:off x="1200150" y="6333109"/>
            <a:ext cx="10271125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FFFFFF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CTM_ImmunisationService@wales.nhs.uk</a:t>
            </a:r>
          </a:p>
        </p:txBody>
      </p:sp>
    </p:spTree>
    <p:extLst>
      <p:ext uri="{BB962C8B-B14F-4D97-AF65-F5344CB8AC3E}">
        <p14:creationId xmlns:p14="http://schemas.microsoft.com/office/powerpoint/2010/main" val="37256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D1B3B-8EE8-EFC8-B2C8-8CE698120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ea typeface="Calibri Light"/>
                <a:cs typeface="Calibri Light"/>
              </a:rPr>
              <a:t>Table discussion: What did you hear from your communities this winter?</a:t>
            </a:r>
            <a:endParaRPr lang="en-GB" dirty="0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6DD2419C-B7F6-9675-A4C8-B69C29D83970}"/>
              </a:ext>
            </a:extLst>
          </p:cNvPr>
          <p:cNvSpPr/>
          <p:nvPr/>
        </p:nvSpPr>
        <p:spPr>
          <a:xfrm>
            <a:off x="334026" y="1711890"/>
            <a:ext cx="5845479" cy="2620027"/>
          </a:xfrm>
          <a:prstGeom prst="wedgeRoundRect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were the good things about accessing and having vaccinations this winter.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22B7CB67-AF5F-1F56-3927-17F6CCC7910C}"/>
              </a:ext>
            </a:extLst>
          </p:cNvPr>
          <p:cNvSpPr/>
          <p:nvPr/>
        </p:nvSpPr>
        <p:spPr>
          <a:xfrm>
            <a:off x="5915713" y="3193850"/>
            <a:ext cx="5845479" cy="2620027"/>
          </a:xfrm>
          <a:prstGeom prst="wedgeRoundRectCallo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were the problems around about accessing and having vaccinations this winter.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21BC9E3-7F78-4FE5-9BA1-D6C79D4AF592}"/>
              </a:ext>
            </a:extLst>
          </p:cNvPr>
          <p:cNvSpPr txBox="1">
            <a:spLocks/>
          </p:cNvSpPr>
          <p:nvPr/>
        </p:nvSpPr>
        <p:spPr bwMode="auto">
          <a:xfrm>
            <a:off x="0" y="6308725"/>
            <a:ext cx="12192000" cy="549275"/>
          </a:xfrm>
          <a:prstGeom prst="rect">
            <a:avLst/>
          </a:prstGeom>
          <a:solidFill>
            <a:srgbClr val="335083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 anchor="ctr"/>
          <a:lstStyle>
            <a:defPPr>
              <a:defRPr lang="en-US"/>
            </a:defPPr>
            <a:lvl1pPr marL="5397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+mn-cs"/>
              </a:defRPr>
            </a:lvl1pPr>
            <a:lvl2pPr marL="742950" indent="-28575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7C38D1BB-4B7B-431F-A51E-EEDEB6526840}" type="slidenum">
              <a:rPr lang="en-US" altLang="en-US" smtClean="0">
                <a:solidFill>
                  <a:srgbClr val="FFFFFF"/>
                </a:solidFill>
                <a:latin typeface="Verdana" panose="020B0604030504040204" pitchFamily="34" charset="0"/>
              </a:rPr>
              <a:pPr/>
              <a:t>23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A3034B-66E2-427F-9B48-172DAA55C962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12528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Number Placeholder 3">
            <a:extLst>
              <a:ext uri="{FF2B5EF4-FFF2-40B4-BE49-F238E27FC236}">
                <a16:creationId xmlns:a16="http://schemas.microsoft.com/office/drawing/2014/main" id="{C3D41652-86F8-4F5B-A48A-23E2E44C52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5238427" y="7518400"/>
            <a:ext cx="12192000" cy="54927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8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BA9A0D-1256-4B18-AE1D-8D960CCA101D}" type="slidenum">
              <a:rPr lang="en-US" altLang="en-US">
                <a:solidFill>
                  <a:srgbClr val="FFFFFF"/>
                </a:solidFill>
                <a:latin typeface="Verdana" panose="020B0604030504040204" pitchFamily="34" charset="0"/>
              </a:rPr>
              <a:pPr/>
              <a:t>24</a:t>
            </a:fld>
            <a:endParaRPr lang="en-US" altLang="en-US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130051" name="Footer Placeholder 4">
            <a:extLst>
              <a:ext uri="{FF2B5EF4-FFF2-40B4-BE49-F238E27FC236}">
                <a16:creationId xmlns:a16="http://schemas.microsoft.com/office/drawing/2014/main" id="{C3C0225D-7224-475A-A852-156696F7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215648" y="6308725"/>
            <a:ext cx="10271125" cy="549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dirty="0">
                <a:solidFill>
                  <a:srgbClr val="FFFFFF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CTM_ImmunisationService@wales.nhs.uk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5928F03-4012-4C4E-BD76-323AC4181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5" y="998920"/>
            <a:ext cx="11852154" cy="549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5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A6AB7-12A9-6CBB-D7D5-0280F55B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091" y="17806"/>
            <a:ext cx="11761382" cy="795855"/>
          </a:xfrm>
        </p:spPr>
        <p:txBody>
          <a:bodyPr/>
          <a:lstStyle/>
          <a:p>
            <a:pPr algn="ctr"/>
            <a:r>
              <a:rPr lang="en-GB" b="1" dirty="0"/>
              <a:t>Headlines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8DA5D-B2CA-A36C-3DE2-69693E149C1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D0CCE-8DCC-44DC-A653-AE62B1D84A52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17AAD5-85DB-4508-B383-C2923DF7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1200150" y="6308725"/>
            <a:ext cx="10271125" cy="549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CTM_ImmunisationService@wales.nhs.uk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62D2B2-03E2-4F3D-962E-49A7766214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14"/>
          <a:stretch/>
        </p:blipFill>
        <p:spPr>
          <a:xfrm>
            <a:off x="0" y="6323312"/>
            <a:ext cx="12192000" cy="548640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12EE513-662C-40B6-A958-FEBC7F06D36C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761E205-A540-4F8D-9826-6686DD5ACB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732" b="21441"/>
          <a:stretch/>
        </p:blipFill>
        <p:spPr>
          <a:xfrm>
            <a:off x="6727192" y="1360226"/>
            <a:ext cx="4941568" cy="19909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751B66-0CCD-47F9-BE57-097A90215C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838" r="14920" b="-2"/>
          <a:stretch/>
        </p:blipFill>
        <p:spPr>
          <a:xfrm rot="21600000">
            <a:off x="6822781" y="3687379"/>
            <a:ext cx="4234816" cy="23679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E2ED1B8-0E8E-43C6-AD47-49561638C8D1}"/>
              </a:ext>
            </a:extLst>
          </p:cNvPr>
          <p:cNvSpPr txBox="1"/>
          <p:nvPr/>
        </p:nvSpPr>
        <p:spPr>
          <a:xfrm>
            <a:off x="868680" y="4044966"/>
            <a:ext cx="4963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RSV vaccination for older people reduces hospital admissions by 30% </a:t>
            </a:r>
          </a:p>
          <a:p>
            <a:r>
              <a:rPr lang="en-GB" dirty="0">
                <a:hlinkClick r:id="rId6"/>
              </a:rPr>
              <a:t>UK's first RSV vaccination programme protects older people - GOV.UK</a:t>
            </a:r>
            <a:endParaRPr lang="en-GB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ABBFEC1-9310-4633-8C74-D9B5224A9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10" y="936184"/>
            <a:ext cx="4237969" cy="275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3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14C5-0A08-486F-9B47-5C8E4D5F8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the collective goal?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77A36-CBDC-4FFD-80B8-AA8D75EFB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706" y="1603777"/>
            <a:ext cx="10747092" cy="45731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200"/>
              <a:t>Protect those in our communities where we live and work from becoming ill this winter</a:t>
            </a:r>
            <a:endParaRPr lang="en-GB" sz="3200">
              <a:ea typeface="Calibri"/>
              <a:cs typeface="Calibri"/>
            </a:endParaRPr>
          </a:p>
          <a:p>
            <a:r>
              <a:rPr lang="en-GB" sz="3200"/>
              <a:t>Help protect health services from becoming overwhelmed by vaccine preventable infections</a:t>
            </a:r>
            <a:endParaRPr lang="en-GB" sz="3200">
              <a:ea typeface="Calibri"/>
              <a:cs typeface="Calibri"/>
            </a:endParaRPr>
          </a:p>
          <a:p>
            <a:r>
              <a:rPr lang="en-GB" sz="3200"/>
              <a:t>As community group use our influence to support positive messaging around winter vaccines, increasing uptake and reducing illness </a:t>
            </a:r>
            <a:endParaRPr lang="en-GB" sz="3200">
              <a:ea typeface="Calibri"/>
              <a:cs typeface="Calibri"/>
            </a:endParaRPr>
          </a:p>
          <a:p>
            <a:r>
              <a:rPr lang="en-GB" sz="3200"/>
              <a:t>Ensure fair access to vaccines to everyone in our communities</a:t>
            </a:r>
            <a:endParaRPr lang="en-GB" sz="32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3094CC-2BC3-42DE-9FD6-EC4800813E13}"/>
              </a:ext>
            </a:extLst>
          </p:cNvPr>
          <p:cNvSpPr txBox="1">
            <a:spLocks/>
          </p:cNvSpPr>
          <p:nvPr/>
        </p:nvSpPr>
        <p:spPr bwMode="auto">
          <a:xfrm>
            <a:off x="0" y="6308725"/>
            <a:ext cx="12192000" cy="549275"/>
          </a:xfrm>
          <a:prstGeom prst="rect">
            <a:avLst/>
          </a:prstGeom>
          <a:solidFill>
            <a:srgbClr val="335083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 anchor="ctr"/>
          <a:lstStyle>
            <a:defPPr>
              <a:defRPr lang="en-US"/>
            </a:defPPr>
            <a:lvl1pPr marL="5397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+mn-cs"/>
              </a:defRPr>
            </a:lvl1pPr>
            <a:lvl2pPr marL="742950" indent="-28575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7C38D1BB-4B7B-431F-A51E-EEDEB6526840}" type="slidenum">
              <a:rPr lang="en-US" altLang="en-US" smtClean="0">
                <a:solidFill>
                  <a:srgbClr val="FFFFFF"/>
                </a:solidFill>
                <a:latin typeface="Verdana" panose="020B0604030504040204" pitchFamily="34" charset="0"/>
              </a:rPr>
              <a:pPr/>
              <a:t>26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892E2-B243-4CC3-AC0A-50084123876B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242344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219D322A-78C5-B09B-7B69-6B07802553F4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-594803" y="497150"/>
          <a:ext cx="12637536" cy="5951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61A1AC3-6ECB-493E-800F-E92451531B05}"/>
              </a:ext>
            </a:extLst>
          </p:cNvPr>
          <p:cNvSpPr txBox="1">
            <a:spLocks/>
          </p:cNvSpPr>
          <p:nvPr/>
        </p:nvSpPr>
        <p:spPr bwMode="auto">
          <a:xfrm>
            <a:off x="0" y="6308725"/>
            <a:ext cx="12192000" cy="549275"/>
          </a:xfrm>
          <a:prstGeom prst="rect">
            <a:avLst/>
          </a:prstGeom>
          <a:solidFill>
            <a:srgbClr val="335083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 anchor="ctr"/>
          <a:lstStyle>
            <a:defPPr>
              <a:defRPr lang="en-US"/>
            </a:defPPr>
            <a:lvl1pPr marL="5397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+mn-cs"/>
              </a:defRPr>
            </a:lvl1pPr>
            <a:lvl2pPr marL="742950" indent="-28575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7C38D1BB-4B7B-431F-A51E-EEDEB6526840}" type="slidenum">
              <a:rPr lang="en-US" altLang="en-US" smtClean="0">
                <a:solidFill>
                  <a:srgbClr val="FFFFFF"/>
                </a:solidFill>
                <a:latin typeface="Verdana" panose="020B0604030504040204" pitchFamily="34" charset="0"/>
              </a:rPr>
              <a:pPr/>
              <a:t>27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4CBAFFD-2910-4433-8269-CCDFF07FFFBE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</p:spTree>
    <p:extLst>
      <p:ext uri="{BB962C8B-B14F-4D97-AF65-F5344CB8AC3E}">
        <p14:creationId xmlns:p14="http://schemas.microsoft.com/office/powerpoint/2010/main" val="322642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DF33C-E0B0-738B-28BA-86490489B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Calibri Light"/>
                <a:cs typeface="Calibri Light"/>
              </a:rPr>
              <a:t> 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DD8AE-BAE3-DD4E-773C-BC7EDCEE0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652" y="549275"/>
            <a:ext cx="10642431" cy="45978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4000" dirty="0">
                <a:ea typeface="Calibri"/>
                <a:cs typeface="Calibri"/>
              </a:rPr>
              <a:t>If you would like to be part of the Vaccine and Health Protection Working group please add your name to the sign up sheet.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53767-E4E5-4CC5-8973-6BE1B4250D8D}"/>
              </a:ext>
            </a:extLst>
          </p:cNvPr>
          <p:cNvSpPr txBox="1">
            <a:spLocks/>
          </p:cNvSpPr>
          <p:nvPr/>
        </p:nvSpPr>
        <p:spPr bwMode="auto">
          <a:xfrm>
            <a:off x="0" y="6308725"/>
            <a:ext cx="12192000" cy="549275"/>
          </a:xfrm>
          <a:prstGeom prst="rect">
            <a:avLst/>
          </a:prstGeom>
          <a:solidFill>
            <a:srgbClr val="335083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bIns="0" anchor="ctr"/>
          <a:lstStyle>
            <a:defPPr>
              <a:defRPr lang="en-US"/>
            </a:defPPr>
            <a:lvl1pPr marL="53975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+mn-cs"/>
              </a:defRPr>
            </a:lvl1pPr>
            <a:lvl2pPr marL="742950" indent="-28575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7C38D1BB-4B7B-431F-A51E-EEDEB6526840}" type="slidenum">
              <a:rPr lang="en-US" altLang="en-US" smtClean="0">
                <a:solidFill>
                  <a:srgbClr val="FFFFFF"/>
                </a:solidFill>
                <a:latin typeface="Verdana" panose="020B0604030504040204" pitchFamily="34" charset="0"/>
              </a:rPr>
              <a:pPr/>
              <a:t>28</a:t>
            </a:fld>
            <a:endParaRPr lang="en-US" alt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6B874-2434-4D4B-94A6-D0077291B9C2}"/>
              </a:ext>
            </a:extLst>
          </p:cNvPr>
          <p:cNvSpPr txBox="1">
            <a:spLocks/>
          </p:cNvSpPr>
          <p:nvPr/>
        </p:nvSpPr>
        <p:spPr bwMode="auto">
          <a:xfrm>
            <a:off x="1258784" y="6412675"/>
            <a:ext cx="10212491" cy="44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14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986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5813" indent="-227013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30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02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74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4613" indent="-22701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Heath Protection Team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82D11-70B7-47EB-85CE-87F6C2776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5413472" y="2280714"/>
            <a:ext cx="6485980" cy="40280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448EB3-C2E8-4880-91C9-588F8187DF32}"/>
              </a:ext>
            </a:extLst>
          </p:cNvPr>
          <p:cNvSpPr txBox="1"/>
          <p:nvPr/>
        </p:nvSpPr>
        <p:spPr>
          <a:xfrm>
            <a:off x="5930283" y="6397051"/>
            <a:ext cx="5969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3" tooltip="https://movilab.org/wiki/Communs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4" tooltip="https://creativecommons.org/licenses/by-sa/3.0/"/>
              </a:rPr>
              <a:t>CC BY-SA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14858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999" y="721454"/>
            <a:ext cx="10704000" cy="71141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2E598A"/>
                </a:solidFill>
                <a:latin typeface="Puffin Display Soft"/>
                <a:ea typeface="Puffin Display Soft Bold" panose="020F0803040500020204" pitchFamily="34" charset="0"/>
              </a:rPr>
              <a:t>Future meetings: </a:t>
            </a:r>
            <a:r>
              <a:rPr lang="en-GB" dirty="0">
                <a:solidFill>
                  <a:srgbClr val="2E598A"/>
                </a:solidFill>
                <a:latin typeface="Puffin Display Soft"/>
                <a:ea typeface="Puffin Display Soft Bold" panose="020F0803040500020204" pitchFamily="34" charset="0"/>
              </a:rPr>
              <a:t>save the </a:t>
            </a:r>
            <a:r>
              <a:rPr lang="en-GB" dirty="0" smtClean="0">
                <a:solidFill>
                  <a:srgbClr val="2E598A"/>
                </a:solidFill>
                <a:latin typeface="Puffin Display Soft"/>
                <a:ea typeface="Puffin Display Soft Bold" panose="020F0803040500020204" pitchFamily="34" charset="0"/>
              </a:rPr>
              <a:t>dates…</a:t>
            </a:r>
            <a:endParaRPr lang="en-GB" sz="2400" dirty="0">
              <a:solidFill>
                <a:srgbClr val="2E598A"/>
              </a:solidFill>
              <a:latin typeface="Puffin Display Soft"/>
              <a:ea typeface="Puffin Display Soft Bold" panose="020F0803040500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4537" y="2163530"/>
            <a:ext cx="81539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Puffin Display Soft"/>
                <a:ea typeface="Puffin Display Soft Medm" panose="020F0603040500020204" pitchFamily="34" charset="0"/>
              </a:rPr>
              <a:t>18 July 2025 (Merthyr</a:t>
            </a:r>
            <a:r>
              <a:rPr lang="en-GB" sz="3200" dirty="0">
                <a:solidFill>
                  <a:srgbClr val="00B050"/>
                </a:solidFill>
                <a:latin typeface="Puffin Display Soft"/>
                <a:ea typeface="Puffin Display Soft Medm" panose="020F0603040500020204" pitchFamily="34" charset="0"/>
              </a:rPr>
              <a:t>) - 9:30-11:30am</a:t>
            </a:r>
          </a:p>
          <a:p>
            <a:r>
              <a:rPr lang="en-GB" sz="3200" dirty="0" smtClean="0">
                <a:solidFill>
                  <a:srgbClr val="2E598A"/>
                </a:solidFill>
                <a:latin typeface="Puffin Display Soft"/>
                <a:ea typeface="Puffin Display Soft Medm" panose="020F0603040500020204" pitchFamily="34" charset="0"/>
              </a:rPr>
              <a:t> </a:t>
            </a:r>
            <a:endParaRPr lang="en-GB" sz="3200" dirty="0">
              <a:solidFill>
                <a:srgbClr val="2E598A"/>
              </a:solidFill>
              <a:latin typeface="Puffin Display Soft"/>
              <a:ea typeface="Puffin Display Soft Medm" panose="020F0603040500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4537" y="3291183"/>
            <a:ext cx="7451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C000"/>
                </a:solidFill>
                <a:latin typeface="Puffin Display Soft"/>
                <a:ea typeface="Puffin Display Soft Medm" panose="020F0603040500020204" pitchFamily="34" charset="0"/>
              </a:rPr>
              <a:t>24 </a:t>
            </a:r>
            <a:r>
              <a:rPr lang="en-GB" sz="3200" dirty="0" smtClean="0">
                <a:solidFill>
                  <a:srgbClr val="FFC000"/>
                </a:solidFill>
                <a:latin typeface="Puffin Display Soft"/>
                <a:ea typeface="Puffin Display Soft Medm" panose="020F0603040500020204" pitchFamily="34" charset="0"/>
              </a:rPr>
              <a:t>October </a:t>
            </a:r>
            <a:r>
              <a:rPr lang="en-GB" sz="3200" dirty="0">
                <a:solidFill>
                  <a:srgbClr val="FFC000"/>
                </a:solidFill>
                <a:latin typeface="Puffin Display Soft"/>
                <a:ea typeface="Puffin Display Soft Medm" panose="020F0603040500020204" pitchFamily="34" charset="0"/>
              </a:rPr>
              <a:t>(</a:t>
            </a:r>
            <a:r>
              <a:rPr lang="en-GB" sz="3200" dirty="0" smtClean="0">
                <a:solidFill>
                  <a:srgbClr val="FFC000"/>
                </a:solidFill>
                <a:latin typeface="Puffin Display Soft"/>
                <a:ea typeface="Puffin Display Soft Medm" panose="020F0603040500020204" pitchFamily="34" charset="0"/>
              </a:rPr>
              <a:t>RCT) - 9:30-11:30am</a:t>
            </a:r>
            <a:endParaRPr lang="en-GB" sz="3200" dirty="0">
              <a:solidFill>
                <a:srgbClr val="FFC000"/>
              </a:solidFill>
              <a:latin typeface="Puffin Display Soft"/>
              <a:ea typeface="Puffin Display Soft Medm" panose="020F0603040500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537" y="4465002"/>
            <a:ext cx="83848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CC00CC"/>
                </a:solidFill>
                <a:latin typeface="Puffin Display Soft"/>
                <a:ea typeface="Puffin Display Soft Medm" panose="020F0603040500020204" pitchFamily="34" charset="0"/>
              </a:rPr>
              <a:t>23 Jan </a:t>
            </a:r>
            <a:r>
              <a:rPr lang="en-GB" sz="3200" dirty="0" smtClean="0">
                <a:solidFill>
                  <a:srgbClr val="CC00CC"/>
                </a:solidFill>
                <a:latin typeface="Puffin Display Soft"/>
                <a:ea typeface="Puffin Display Soft Medm" panose="020F0603040500020204" pitchFamily="34" charset="0"/>
              </a:rPr>
              <a:t>2026 (Bridgend</a:t>
            </a:r>
            <a:r>
              <a:rPr lang="en-GB" sz="3200" dirty="0">
                <a:solidFill>
                  <a:srgbClr val="CC00CC"/>
                </a:solidFill>
                <a:latin typeface="Puffin Display Soft"/>
                <a:ea typeface="Puffin Display Soft Medm" panose="020F0603040500020204" pitchFamily="34" charset="0"/>
              </a:rPr>
              <a:t>) - </a:t>
            </a:r>
            <a:r>
              <a:rPr lang="en-GB" sz="3200" dirty="0" smtClean="0">
                <a:solidFill>
                  <a:srgbClr val="CC00CC"/>
                </a:solidFill>
                <a:latin typeface="Puffin Display Soft"/>
                <a:ea typeface="Puffin Display Soft Medm" panose="020F0603040500020204" pitchFamily="34" charset="0"/>
              </a:rPr>
              <a:t>9:30 - 11:30am</a:t>
            </a:r>
            <a:endParaRPr lang="en-GB" sz="3200" dirty="0">
              <a:solidFill>
                <a:srgbClr val="CC00CC"/>
              </a:solidFill>
              <a:latin typeface="Puffin Display Soft"/>
              <a:ea typeface="Puffin Display Soft Medm" panose="020F0603040500020204" pitchFamily="34" charset="0"/>
            </a:endParaRPr>
          </a:p>
          <a:p>
            <a:r>
              <a:rPr lang="en-GB" sz="3200" dirty="0" smtClean="0">
                <a:solidFill>
                  <a:srgbClr val="2E598A"/>
                </a:solidFill>
                <a:latin typeface="Puffin Display Soft"/>
                <a:ea typeface="Puffin Display Soft Medm" panose="020F0603040500020204" pitchFamily="34" charset="0"/>
              </a:rPr>
              <a:t> </a:t>
            </a:r>
            <a:endParaRPr lang="en-GB" sz="3200" dirty="0">
              <a:solidFill>
                <a:srgbClr val="2E598A"/>
              </a:solidFill>
              <a:latin typeface="Puffin Display Soft"/>
              <a:ea typeface="Puffin Display Soft Medm" panose="020F0603040500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2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972812" y="3843520"/>
            <a:ext cx="7872153" cy="1662545"/>
          </a:xfrm>
          <a:prstGeom prst="roundRect">
            <a:avLst>
              <a:gd name="adj" fmla="val 10343"/>
            </a:avLst>
          </a:prstGeom>
          <a:solidFill>
            <a:srgbClr val="2E59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972812" y="1816587"/>
            <a:ext cx="7872153" cy="1573158"/>
          </a:xfrm>
          <a:prstGeom prst="roundRect">
            <a:avLst>
              <a:gd name="adj" fmla="val 11133"/>
            </a:avLst>
          </a:prstGeom>
          <a:solidFill>
            <a:srgbClr val="2E59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Today’s meeting…  </a:t>
            </a: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812" y="1690688"/>
            <a:ext cx="7681661" cy="1634403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buNone/>
            </a:pPr>
            <a:endParaRPr lang="en-GB" b="1" u="sng" dirty="0">
              <a:solidFill>
                <a:schemeClr val="bg1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  <a:p>
            <a:pPr marL="0" indent="0">
              <a:buNone/>
            </a:pPr>
            <a:r>
              <a:rPr lang="en-GB" sz="7200" b="1" dirty="0">
                <a:solidFill>
                  <a:schemeClr val="bg1"/>
                </a:solidFill>
              </a:rPr>
              <a:t>Part 1: </a:t>
            </a:r>
            <a:r>
              <a:rPr lang="en-GB" sz="7200" b="1" u="sng" dirty="0">
                <a:solidFill>
                  <a:schemeClr val="bg1"/>
                </a:solidFill>
              </a:rPr>
              <a:t> Partnership in Action</a:t>
            </a:r>
            <a:endParaRPr lang="en-GB" sz="7200" u="sng" dirty="0"/>
          </a:p>
          <a:p>
            <a:pPr marL="0" indent="0">
              <a:buNone/>
            </a:pPr>
            <a:endParaRPr lang="en-GB" sz="7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7200" b="1" dirty="0">
                <a:solidFill>
                  <a:schemeClr val="bg1"/>
                </a:solidFill>
              </a:rPr>
              <a:t>Hear about a multi-organisational project, involving several CTM Community Leaders who effectively worked together this winter to address the gap in Pension Credit uptake among eligible individuals in Cwm Taf Morgannwg. </a:t>
            </a:r>
          </a:p>
          <a:p>
            <a:endParaRPr lang="en-GB" sz="7200" dirty="0"/>
          </a:p>
          <a:p>
            <a:pPr marL="0" indent="0">
              <a:buNone/>
            </a:pPr>
            <a:endParaRPr lang="en-GB" sz="7200" dirty="0"/>
          </a:p>
          <a:p>
            <a:pPr marL="0" indent="0">
              <a:buNone/>
            </a:pPr>
            <a:r>
              <a:rPr lang="en-GB" sz="7200" b="1" dirty="0">
                <a:solidFill>
                  <a:schemeClr val="bg1"/>
                </a:solidFill>
              </a:rPr>
              <a:t>Part 2:  </a:t>
            </a:r>
            <a:r>
              <a:rPr lang="en-GB" sz="7200" b="1" u="sng" dirty="0">
                <a:solidFill>
                  <a:schemeClr val="bg1"/>
                </a:solidFill>
              </a:rPr>
              <a:t>Partnership For Action</a:t>
            </a:r>
          </a:p>
          <a:p>
            <a:pPr marL="0" indent="0">
              <a:buNone/>
            </a:pPr>
            <a:endParaRPr lang="en-GB" sz="7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7200" b="1" dirty="0">
                <a:solidFill>
                  <a:schemeClr val="bg1"/>
                </a:solidFill>
              </a:rPr>
              <a:t>Working together in new ways to protect vulnerable people through  vaccination and health protection </a:t>
            </a:r>
            <a:endParaRPr lang="en-GB" sz="1800" b="1" dirty="0">
              <a:solidFill>
                <a:schemeClr val="bg1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786" y="0"/>
            <a:ext cx="2448214" cy="137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4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2573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Congratulations…!!   </a:t>
            </a: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786" y="0"/>
            <a:ext cx="2448214" cy="13772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38201" y="2390141"/>
            <a:ext cx="57395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Paul </a:t>
            </a:r>
            <a:r>
              <a:rPr lang="en-GB" sz="2800" b="1" dirty="0" smtClean="0"/>
              <a:t>Bromwell </a:t>
            </a:r>
            <a:r>
              <a:rPr lang="en-GB" sz="2800" b="1" dirty="0"/>
              <a:t>-  </a:t>
            </a:r>
            <a:r>
              <a:rPr lang="en-GB" sz="2800" b="1" dirty="0" smtClean="0"/>
              <a:t>founder </a:t>
            </a:r>
            <a:r>
              <a:rPr lang="en-GB" sz="2800" b="1" dirty="0"/>
              <a:t>and leader of Valley Veterans - proud winner of this year’s </a:t>
            </a:r>
            <a:r>
              <a:rPr lang="en-GB" sz="2800" b="1" dirty="0" smtClean="0"/>
              <a:t>St David </a:t>
            </a:r>
            <a:r>
              <a:rPr lang="en-GB" sz="2800" b="1" dirty="0"/>
              <a:t>(</a:t>
            </a:r>
            <a:r>
              <a:rPr lang="en-GB" sz="2800" b="1" dirty="0" err="1"/>
              <a:t>Senedd</a:t>
            </a:r>
            <a:r>
              <a:rPr lang="en-GB" sz="2800" b="1" dirty="0"/>
              <a:t>) </a:t>
            </a:r>
            <a:r>
              <a:rPr lang="en-GB" sz="2800" b="1" dirty="0" smtClean="0"/>
              <a:t>Awards </a:t>
            </a:r>
            <a:r>
              <a:rPr lang="en-GB" sz="2800" b="1" dirty="0"/>
              <a:t>in the Category of  </a:t>
            </a:r>
            <a:r>
              <a:rPr lang="en-GB" sz="2800" b="1" u="sng" dirty="0"/>
              <a:t>Community Champion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351" y="1690688"/>
            <a:ext cx="3296682" cy="486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93" y="1930399"/>
            <a:ext cx="10515600" cy="3676073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>PART 1</a:t>
            </a:r>
            <a:b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</a:br>
            <a: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  <a:t/>
            </a:r>
            <a:br>
              <a:rPr lang="en-GB" b="1" dirty="0" smtClean="0">
                <a:solidFill>
                  <a:srgbClr val="2E598A"/>
                </a:solidFill>
                <a:latin typeface="Puffin Display Soft" panose="020F0503040500020204" pitchFamily="34" charset="0"/>
                <a:ea typeface="Puffin Display Soft" panose="020F0503040500020204" pitchFamily="34" charset="0"/>
              </a:rPr>
            </a:br>
            <a:r>
              <a:rPr lang="en-GB" b="1" dirty="0" smtClean="0">
                <a:cs typeface="Segoe UI" panose="020B0502040204020203" pitchFamily="34" charset="0"/>
              </a:rPr>
              <a:t>A multi organisational approach to </a:t>
            </a:r>
            <a:r>
              <a:rPr lang="en-GB" b="1" dirty="0" smtClean="0"/>
              <a:t>addressing the gap in Pension Credit uptake among eligible individuals in Cwm Taf Morgannwg. </a:t>
            </a:r>
            <a:br>
              <a:rPr lang="en-GB" b="1" dirty="0" smtClean="0"/>
            </a:br>
            <a:r>
              <a:rPr lang="en-GB" b="1" dirty="0" smtClean="0">
                <a:cs typeface="Segoe UI" panose="020B0502040204020203" pitchFamily="34" charset="0"/>
              </a:rPr>
              <a:t/>
            </a:r>
            <a:br>
              <a:rPr lang="en-GB" b="1" dirty="0" smtClean="0">
                <a:cs typeface="Segoe UI" panose="020B0502040204020203" pitchFamily="34" charset="0"/>
              </a:rPr>
            </a:br>
            <a:endParaRPr lang="en-GB" dirty="0">
              <a:solidFill>
                <a:srgbClr val="2E598A"/>
              </a:solidFill>
              <a:latin typeface="Puffin Display Soft" panose="020F0503040500020204" pitchFamily="34" charset="0"/>
              <a:ea typeface="Puffin Display Soft" panose="020F0503040500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836" y="1"/>
            <a:ext cx="3445164" cy="193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itting at a table with a computer&#10;&#10;AI-generated content may be incorrect.">
            <a:extLst>
              <a:ext uri="{FF2B5EF4-FFF2-40B4-BE49-F238E27FC236}">
                <a16:creationId xmlns:a16="http://schemas.microsoft.com/office/drawing/2014/main" id="{DB2A375F-948D-2DDB-A8A2-62A28861E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34D0C-E1D1-CC45-B870-B528E8E9D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ith a picture of himself&#10;&#10;AI-generated content may be incorrect.">
            <a:extLst>
              <a:ext uri="{FF2B5EF4-FFF2-40B4-BE49-F238E27FC236}">
                <a16:creationId xmlns:a16="http://schemas.microsoft.com/office/drawing/2014/main" id="{73B07386-E1F0-F086-A062-7849D977B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1053B-3D9D-EEFC-1E6C-8268ADBD0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document with text&#10;&#10;AI-generated content may be incorrect.">
            <a:extLst>
              <a:ext uri="{FF2B5EF4-FFF2-40B4-BE49-F238E27FC236}">
                <a16:creationId xmlns:a16="http://schemas.microsoft.com/office/drawing/2014/main" id="{2EE208F6-7435-CD56-252B-29887CD3E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7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F3703-4651-22D2-4D26-7C5B5CAA2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website with a person sitting at a table&#10;&#10;AI-generated content may be incorrect.">
            <a:extLst>
              <a:ext uri="{FF2B5EF4-FFF2-40B4-BE49-F238E27FC236}">
                <a16:creationId xmlns:a16="http://schemas.microsoft.com/office/drawing/2014/main" id="{8F434C31-0E2E-3969-0E10-7E3423C5E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8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54C74FB1700449A1D2EC2E5A77D80" ma:contentTypeVersion="18" ma:contentTypeDescription="Create a new document." ma:contentTypeScope="" ma:versionID="4b4fdd216883d80c6a1d77582e50252d">
  <xsd:schema xmlns:xsd="http://www.w3.org/2001/XMLSchema" xmlns:xs="http://www.w3.org/2001/XMLSchema" xmlns:p="http://schemas.microsoft.com/office/2006/metadata/properties" xmlns:ns3="c8c88429-e1a5-4fcd-9b6a-57468ba8afe4" xmlns:ns4="ee8746d6-0e70-4dab-b276-28e422542d2f" targetNamespace="http://schemas.microsoft.com/office/2006/metadata/properties" ma:root="true" ma:fieldsID="d3bbba196f402aa7cfdfda957bc323fd" ns3:_="" ns4:_="">
    <xsd:import namespace="c8c88429-e1a5-4fcd-9b6a-57468ba8afe4"/>
    <xsd:import namespace="ee8746d6-0e70-4dab-b276-28e422542d2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88429-e1a5-4fcd-9b6a-57468ba8afe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8746d6-0e70-4dab-b276-28e422542d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e8746d6-0e70-4dab-b276-28e422542d2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82F086-9314-4A88-8572-C0DC4C8BE4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88429-e1a5-4fcd-9b6a-57468ba8afe4"/>
    <ds:schemaRef ds:uri="ee8746d6-0e70-4dab-b276-28e422542d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C53487-4AA3-4697-925F-07EF5EA2A4A1}">
  <ds:schemaRefs>
    <ds:schemaRef ds:uri="http://www.w3.org/XML/1998/namespace"/>
    <ds:schemaRef ds:uri="c8c88429-e1a5-4fcd-9b6a-57468ba8afe4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ee8746d6-0e70-4dab-b276-28e422542d2f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C9796-8889-4EDE-83B3-6339B9E9E2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2539</TotalTime>
  <Words>1104</Words>
  <Application>Microsoft Office PowerPoint</Application>
  <PresentationFormat>Widescreen</PresentationFormat>
  <Paragraphs>166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Calibri Light</vt:lpstr>
      <vt:lpstr>Century Gothic</vt:lpstr>
      <vt:lpstr>Puffin Display Soft</vt:lpstr>
      <vt:lpstr>Puffin Display Soft Bold</vt:lpstr>
      <vt:lpstr>Puffin Display Soft Medm</vt:lpstr>
      <vt:lpstr>Segoe UI</vt:lpstr>
      <vt:lpstr>Segoe UI Black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Today’s meeting…  </vt:lpstr>
      <vt:lpstr>Congratulations…!!   </vt:lpstr>
      <vt:lpstr>PART 1  A multi organisational approach to addressing the gap in Pension Credit uptake among eligible individuals in Cwm Taf Morgannwg.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2  Working together as a Community Leaders’ Network to protect vulnerable people through vaccination and health protection this winter   </vt:lpstr>
      <vt:lpstr>  </vt:lpstr>
      <vt:lpstr>Aims</vt:lpstr>
      <vt:lpstr>Vaccination Saves Lives </vt:lpstr>
      <vt:lpstr>PowerPoint Presentation</vt:lpstr>
      <vt:lpstr>Acute respiratory infections </vt:lpstr>
      <vt:lpstr>PowerPoint Presentation</vt:lpstr>
      <vt:lpstr>PowerPoint Presentation</vt:lpstr>
      <vt:lpstr>Factors contributing to vaccine hesitancy</vt:lpstr>
      <vt:lpstr>Table discussion: What did you hear from your communities this winter?</vt:lpstr>
      <vt:lpstr>PowerPoint Presentation</vt:lpstr>
      <vt:lpstr>Headlines</vt:lpstr>
      <vt:lpstr>What is the collective goal?</vt:lpstr>
      <vt:lpstr>PowerPoint Presentation</vt:lpstr>
      <vt:lpstr> </vt:lpstr>
      <vt:lpstr>Future meetings: save the dates…</vt:lpstr>
      <vt:lpstr>PowerPoint Presentation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Dafydd Snelling (CTM UHB - Senior Communication)</dc:creator>
  <cp:lastModifiedBy>Natasha Weeks (CTM UHB - Corporate Governance)</cp:lastModifiedBy>
  <cp:revision>47</cp:revision>
  <dcterms:created xsi:type="dcterms:W3CDTF">2024-12-11T14:25:32Z</dcterms:created>
  <dcterms:modified xsi:type="dcterms:W3CDTF">2025-04-07T17:05:36Z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0x010100B3754C74FB1700449A1D2EC2E5A77D80</vt:lpwstr>
  </property>
</Properties>
</file>